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66" r:id="rId8"/>
    <p:sldId id="265" r:id="rId9"/>
    <p:sldId id="268" r:id="rId10"/>
    <p:sldId id="269" r:id="rId11"/>
    <p:sldId id="288" r:id="rId12"/>
    <p:sldId id="289" r:id="rId13"/>
    <p:sldId id="261" r:id="rId14"/>
    <p:sldId id="262" r:id="rId15"/>
    <p:sldId id="263" r:id="rId16"/>
    <p:sldId id="264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B7AA"/>
    <a:srgbClr val="D42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67" d="100"/>
          <a:sy n="67" d="100"/>
        </p:scale>
        <p:origin x="-4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9891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88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8792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334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353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7757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90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76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008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671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12B5-7017-47EA-B5F6-1E0CEFFAF189}" type="datetimeFigureOut">
              <a:rPr lang="cs-CZ" smtClean="0"/>
              <a:pPr/>
              <a:t>20.9.2011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FE2B16-4C12-4E76-8D82-416527E4C81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426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ufind.mzk.cz/" TargetMode="External"/><Relationship Id="rId2" Type="http://schemas.openxmlformats.org/officeDocument/2006/relationships/hyperlink" Target="http://www.mlp.cz/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lanius.cz/" TargetMode="External"/><Relationship Id="rId4" Type="http://schemas.openxmlformats.org/officeDocument/2006/relationships/hyperlink" Target="http://knihovna.phil.muni.cz/katalog/searc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kdk.fi/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ialssolutions.com/summon-features/" TargetMode="External"/><Relationship Id="rId2" Type="http://schemas.openxmlformats.org/officeDocument/2006/relationships/hyperlink" Target="http://www.serialssolutions.com/summ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://www.serialssolutions.com/summon-case-studies/" TargetMode="External"/><Relationship Id="rId4" Type="http://schemas.openxmlformats.org/officeDocument/2006/relationships/hyperlink" Target="http://www.serialssolutions.com/assets/resources/Summon-Brochure-2010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lc.org/worldcatlocal/overview/default.htm" TargetMode="External"/><Relationship Id="rId2" Type="http://schemas.openxmlformats.org/officeDocument/2006/relationships/hyperlink" Target="http://www.oclc.org/worldcatlocal/about/defaul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oclc.org/services/brochures/212611usb_worldcat_local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bscohost.com/discovery/eds-abou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librisgroup.com/files/CaseStudy/RLDPrimo.pdf" TargetMode="External"/><Relationship Id="rId2" Type="http://schemas.openxmlformats.org/officeDocument/2006/relationships/hyperlink" Target="http://www.exlibrisgroup.com/category/Primo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xlibrisgroup.com/files/CaseStudy/PrimoVanderbiltFinal2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ib.cz/" TargetMode="External"/><Relationship Id="rId2" Type="http://schemas.openxmlformats.org/officeDocument/2006/relationships/hyperlink" Target="http://anlplus.jib.cz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Jindriska.pospisilova@nkp.cz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/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Silný portál </a:t>
            </a:r>
            <a:endParaRPr lang="cs-CZ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sz="4100" dirty="0">
                <a:solidFill>
                  <a:srgbClr val="00708C"/>
                </a:solidFill>
              </a:rPr>
              <a:t>Jindřiška Pospíšilová</a:t>
            </a:r>
          </a:p>
          <a:p>
            <a:r>
              <a:rPr lang="cs-CZ" sz="4100" dirty="0" smtClean="0">
                <a:solidFill>
                  <a:srgbClr val="00708C"/>
                </a:solidFill>
                <a:latin typeface="+mj-lt"/>
                <a:ea typeface="+mj-ea"/>
                <a:cs typeface="+mj-cs"/>
              </a:rPr>
              <a:t>Bohdana </a:t>
            </a:r>
            <a:r>
              <a:rPr lang="cs-CZ" sz="4100" dirty="0">
                <a:solidFill>
                  <a:srgbClr val="00708C"/>
                </a:solidFill>
                <a:latin typeface="+mj-lt"/>
                <a:ea typeface="+mj-ea"/>
                <a:cs typeface="+mj-cs"/>
              </a:rPr>
              <a:t>Stoklasová</a:t>
            </a:r>
          </a:p>
          <a:p>
            <a:endParaRPr lang="cs-CZ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Národní knihovna ČR </a:t>
            </a:r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5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600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Příklady z ČR </a:t>
            </a:r>
            <a:r>
              <a:rPr lang="cs-CZ" sz="3600" dirty="0">
                <a:solidFill>
                  <a:srgbClr val="00708C"/>
                </a:solidFill>
              </a:rPr>
              <a:t>– katalogy nové generace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Městská knihovna v Praze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cs-CZ" sz="2400" u="sng" dirty="0">
                <a:latin typeface="Arial" pitchFamily="34" charset="0"/>
                <a:cs typeface="Arial" pitchFamily="34" charset="0"/>
                <a:hlinkClick r:id="rId2"/>
              </a:rPr>
              <a:t>http://www.mlp.cz/cz/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Moravská zemská knihovna –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VuFind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u="sng" dirty="0">
                <a:latin typeface="Arial" pitchFamily="34" charset="0"/>
                <a:cs typeface="Arial" pitchFamily="34" charset="0"/>
                <a:hlinkClick r:id="rId3"/>
              </a:rPr>
              <a:t>http://vufind.mzk.cz/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Masarykova univerzita – systém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Beth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(vylepšený </a:t>
            </a:r>
            <a:r>
              <a:rPr lang="cs-CZ" sz="2400" dirty="0" err="1" smtClean="0">
                <a:latin typeface="Arial" pitchFamily="34" charset="0"/>
                <a:cs typeface="Arial" pitchFamily="34" charset="0"/>
              </a:rPr>
              <a:t>VuFind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cs-CZ" sz="2400" u="sng" dirty="0">
                <a:latin typeface="Arial" pitchFamily="34" charset="0"/>
                <a:cs typeface="Arial" pitchFamily="34" charset="0"/>
                <a:hlinkClick r:id="rId4"/>
              </a:rPr>
              <a:t>http://knihovna.phil.muni.cz/katalog/search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Katalog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Carmen (popis na stránkách firmy Lanius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)  </a:t>
            </a:r>
            <a:r>
              <a:rPr lang="cs-CZ" sz="2400" u="sng" dirty="0" smtClean="0">
                <a:latin typeface="Arial" pitchFamily="34" charset="0"/>
                <a:cs typeface="Arial" pitchFamily="34" charset="0"/>
                <a:hlinkClick r:id="rId5"/>
              </a:rPr>
              <a:t>http://www.lanius.cz/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 </a:t>
            </a:r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7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     Zahraniční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zkušenosti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Finsko – národní digitální knihovna </a:t>
            </a:r>
            <a:r>
              <a:rPr lang="cs-CZ" u="sng" dirty="0" smtClean="0">
                <a:hlinkClick r:id="rId2"/>
              </a:rPr>
              <a:t>http://www.</a:t>
            </a:r>
            <a:r>
              <a:rPr lang="cs-CZ" u="sng" dirty="0" err="1" smtClean="0">
                <a:hlinkClick r:id="rId2"/>
              </a:rPr>
              <a:t>kdk.fi</a:t>
            </a:r>
            <a:r>
              <a:rPr lang="cs-CZ" u="sng" dirty="0" smtClean="0">
                <a:hlinkClick r:id="rId2"/>
              </a:rPr>
              <a:t>/</a:t>
            </a:r>
            <a:r>
              <a:rPr lang="cs-CZ" u="sng" dirty="0" err="1" smtClean="0">
                <a:hlinkClick r:id="rId2"/>
              </a:rPr>
              <a:t>en</a:t>
            </a:r>
            <a:r>
              <a:rPr lang="cs-CZ" dirty="0" smtClean="0"/>
              <a:t> 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zahrnuje více než 600 institucí různých typů (knihovny, muzea, archívy) </a:t>
            </a:r>
          </a:p>
          <a:p>
            <a:pPr>
              <a:buNone/>
            </a:pPr>
            <a:r>
              <a:rPr lang="cs-CZ" b="1" dirty="0" smtClean="0">
                <a:solidFill>
                  <a:srgbClr val="2FB7AA"/>
                </a:solidFill>
              </a:rPr>
              <a:t>jeho cílem je i  </a:t>
            </a:r>
          </a:p>
          <a:p>
            <a:r>
              <a:rPr lang="cs-CZ" dirty="0" smtClean="0"/>
              <a:t>zvýšit online dostupnost informací o dokumentech dostupných v těchto institucích, </a:t>
            </a:r>
          </a:p>
          <a:p>
            <a:r>
              <a:rPr lang="cs-CZ" dirty="0" smtClean="0"/>
              <a:t>zajistit dlouhodobou použitelnost  digitálního kulturního dědictví pro co nejširší okruh veřejnosti </a:t>
            </a:r>
          </a:p>
          <a:p>
            <a:endParaRPr lang="cs-CZ" dirty="0" smtClean="0"/>
          </a:p>
          <a:p>
            <a:r>
              <a:rPr lang="cs-CZ" dirty="0" smtClean="0"/>
              <a:t>tendr na výběr SW řešení pro zpřístupnění proběhl v roce 2010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Jednotný</a:t>
            </a:r>
            <a:r>
              <a:rPr lang="cs-CZ" dirty="0" smtClean="0"/>
              <a:t> </a:t>
            </a:r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/ centrální index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Vyhledávání probíhá v jednotném rejstříku, do kterého jsou shromažďována data z licencovaných i volně dostupných EIZ (získávaná ať již přímo od vydavatelů elektronického obsahu, nebo od poskytovatelů jednotlivých licencovaných zdrojů), katalogů knihoven, digitálních knihoven, 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repozitářů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atd.</a:t>
            </a:r>
          </a:p>
          <a:p>
            <a:r>
              <a:rPr lang="cs-CZ" sz="2800" dirty="0" smtClean="0">
                <a:latin typeface="Arial" pitchFamily="34" charset="0"/>
                <a:cs typeface="Arial" pitchFamily="34" charset="0"/>
              </a:rPr>
              <a:t>Nahrazuje paralelní federované vyhledávání (např. JIB)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234"/>
            <a:ext cx="952500" cy="648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Systémy - centrální index </a:t>
            </a:r>
            <a:b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</a:br>
            <a:r>
              <a:rPr lang="cs-CZ" sz="3200" dirty="0">
                <a:solidFill>
                  <a:srgbClr val="00708C"/>
                </a:solidFill>
              </a:rPr>
              <a:t>zahraniční inspirace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b="1" dirty="0" err="1">
                <a:latin typeface="Arial" pitchFamily="34" charset="0"/>
                <a:cs typeface="Arial" pitchFamily="34" charset="0"/>
              </a:rPr>
              <a:t>Summon</a:t>
            </a:r>
            <a:r>
              <a:rPr lang="cs-CZ" dirty="0">
                <a:latin typeface="Arial" pitchFamily="34" charset="0"/>
                <a:cs typeface="Arial" pitchFamily="34" charset="0"/>
              </a:rPr>
              <a:t> (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SerialsSolution</a:t>
            </a:r>
            <a:r>
              <a:rPr lang="cs-CZ" dirty="0">
                <a:latin typeface="Arial" pitchFamily="34" charset="0"/>
                <a:cs typeface="Arial" pitchFamily="34" charset="0"/>
              </a:rPr>
              <a:t>) </a:t>
            </a:r>
          </a:p>
          <a:p>
            <a:pPr marL="0" indent="0">
              <a:buNone/>
            </a:pPr>
            <a:r>
              <a:rPr lang="cs-CZ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u="sng" dirty="0">
                <a:latin typeface="Arial" pitchFamily="34" charset="0"/>
                <a:cs typeface="Arial" pitchFamily="34" charset="0"/>
                <a:hlinkClick r:id="rId2"/>
              </a:rPr>
              <a:t>://www.serialssolutions.com/summon/</a:t>
            </a: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umožňuje </a:t>
            </a:r>
            <a:r>
              <a:rPr lang="cs-CZ" dirty="0">
                <a:latin typeface="Arial" pitchFamily="34" charset="0"/>
                <a:cs typeface="Arial" pitchFamily="34" charset="0"/>
              </a:rPr>
              <a:t>vyhledávání v celém obsahu knihovních sbírek – od knih a videí až po elektronické zdroje jako jsou články - prostřednictvím rozhraní, které vychází z vlastností uživatelům důvěrně známého webového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prostředí</a:t>
            </a: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přesahuje  svými možnostmi federativní </a:t>
            </a:r>
            <a:r>
              <a:rPr lang="cs-CZ" dirty="0">
                <a:latin typeface="Arial" pitchFamily="34" charset="0"/>
                <a:cs typeface="Arial" pitchFamily="34" charset="0"/>
              </a:rPr>
              <a:t>vyhledávání a katalogy nové generace a nabízí knihovnám docela novou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službu  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dirty="0" smtClean="0">
                <a:latin typeface="Arial" pitchFamily="34" charset="0"/>
                <a:cs typeface="Arial" pitchFamily="34" charset="0"/>
              </a:rPr>
              <a:t>pomocí </a:t>
            </a:r>
            <a:r>
              <a:rPr lang="cs-CZ" dirty="0">
                <a:latin typeface="Arial" pitchFamily="34" charset="0"/>
                <a:cs typeface="Arial" pitchFamily="34" charset="0"/>
              </a:rPr>
              <a:t>jednoduchého hledání v jediném jednotném indexu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poskytuje </a:t>
            </a:r>
            <a:r>
              <a:rPr lang="cs-CZ" dirty="0">
                <a:latin typeface="Arial" pitchFamily="34" charset="0"/>
                <a:cs typeface="Arial" pitchFamily="34" charset="0"/>
              </a:rPr>
              <a:t>okamžitý přístup k  ověřenému obsahu, který knihovny nabízejí. Není nutné provádět vyhledávání v mnoha databázích – pomocí jednoho vyhledávacího pole uživatelé mohou zadat jakýkoliv dotaz a v jedné množině rychle získat spolehlivé výsledky seřazené podle relevance. </a:t>
            </a:r>
          </a:p>
          <a:p>
            <a:pPr marL="0" indent="0">
              <a:buNone/>
            </a:pPr>
            <a:r>
              <a:rPr lang="cs-CZ" dirty="0">
                <a:latin typeface="Arial" pitchFamily="34" charset="0"/>
                <a:cs typeface="Arial" pitchFamily="34" charset="0"/>
              </a:rPr>
              <a:t>  </a:t>
            </a:r>
          </a:p>
          <a:p>
            <a:pPr marL="0" indent="0">
              <a:buNone/>
            </a:pPr>
            <a:r>
              <a:rPr lang="cs-CZ" sz="2700" dirty="0">
                <a:latin typeface="Arial" pitchFamily="34" charset="0"/>
                <a:cs typeface="Arial" pitchFamily="34" charset="0"/>
              </a:rPr>
              <a:t>Souhrn: </a:t>
            </a:r>
            <a:r>
              <a:rPr lang="cs-CZ" sz="2700" u="sng" dirty="0">
                <a:latin typeface="Arial" pitchFamily="34" charset="0"/>
                <a:cs typeface="Arial" pitchFamily="34" charset="0"/>
                <a:hlinkClick r:id="rId2"/>
              </a:rPr>
              <a:t>http://www.serialssolutions.com/summon/</a:t>
            </a:r>
            <a:endParaRPr lang="cs-CZ" sz="27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700" dirty="0">
                <a:latin typeface="Arial" pitchFamily="34" charset="0"/>
                <a:cs typeface="Arial" pitchFamily="34" charset="0"/>
              </a:rPr>
              <a:t>Vlastnosti: </a:t>
            </a:r>
            <a:r>
              <a:rPr lang="cs-CZ" sz="2700" u="sng" dirty="0">
                <a:latin typeface="Arial" pitchFamily="34" charset="0"/>
                <a:cs typeface="Arial" pitchFamily="34" charset="0"/>
                <a:hlinkClick r:id="rId3"/>
              </a:rPr>
              <a:t>http://www.serialssolutions.com/summon-features/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2700" dirty="0">
                <a:latin typeface="Arial" pitchFamily="34" charset="0"/>
                <a:cs typeface="Arial" pitchFamily="34" charset="0"/>
              </a:rPr>
              <a:t>Brožurka: </a:t>
            </a:r>
            <a:r>
              <a:rPr lang="cs-CZ" sz="2700" u="sng" dirty="0">
                <a:latin typeface="Arial" pitchFamily="34" charset="0"/>
                <a:cs typeface="Arial" pitchFamily="34" charset="0"/>
                <a:hlinkClick r:id="rId4"/>
              </a:rPr>
              <a:t>http://www.serialssolutions.com/assets/resources/Summon-Brochure-2010.pdf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2700" dirty="0">
                <a:latin typeface="Arial" pitchFamily="34" charset="0"/>
                <a:cs typeface="Arial" pitchFamily="34" charset="0"/>
              </a:rPr>
              <a:t>Případové studie: </a:t>
            </a:r>
            <a:r>
              <a:rPr lang="cs-CZ" sz="2700" u="sng" dirty="0">
                <a:latin typeface="Arial" pitchFamily="34" charset="0"/>
                <a:cs typeface="Arial" pitchFamily="34" charset="0"/>
                <a:hlinkClick r:id="rId5"/>
              </a:rPr>
              <a:t>http://www.serialssolutions.com/summon-case-studies/</a:t>
            </a:r>
            <a:r>
              <a:rPr lang="cs-CZ" sz="2700" dirty="0">
                <a:latin typeface="Arial" pitchFamily="34" charset="0"/>
                <a:cs typeface="Arial" pitchFamily="34" charset="0"/>
              </a:rPr>
              <a:t> </a:t>
            </a:r>
          </a:p>
          <a:p>
            <a:endParaRPr lang="cs-CZ" sz="2700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3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Centrální</a:t>
            </a:r>
            <a:r>
              <a:rPr lang="cs-CZ" sz="3600" dirty="0" smtClean="0"/>
              <a:t> </a:t>
            </a:r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cs-CZ" sz="3600" dirty="0" smtClean="0"/>
              <a:t> </a:t>
            </a:r>
            <a:r>
              <a:rPr lang="cs-CZ" sz="3600" dirty="0">
                <a:solidFill>
                  <a:srgbClr val="00708C"/>
                </a:solidFill>
              </a:rPr>
              <a:t>–</a:t>
            </a:r>
            <a:r>
              <a:rPr lang="cs-CZ" sz="3600" dirty="0" smtClean="0">
                <a:solidFill>
                  <a:srgbClr val="2FB7AA"/>
                </a:solidFill>
              </a:rPr>
              <a:t> </a:t>
            </a:r>
            <a:r>
              <a:rPr lang="cs-CZ" sz="3600" dirty="0">
                <a:solidFill>
                  <a:srgbClr val="00708C"/>
                </a:solidFill>
              </a:rPr>
              <a:t>zahraniční inspirace    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6200" b="1" dirty="0">
                <a:latin typeface="Arial" pitchFamily="34" charset="0"/>
                <a:cs typeface="Arial" pitchFamily="34" charset="0"/>
              </a:rPr>
              <a:t>OCLC </a:t>
            </a:r>
            <a:r>
              <a:rPr lang="cs-CZ" sz="6200" b="1" dirty="0" err="1" smtClean="0">
                <a:latin typeface="Arial" pitchFamily="34" charset="0"/>
                <a:cs typeface="Arial" pitchFamily="34" charset="0"/>
              </a:rPr>
              <a:t>WorldCat</a:t>
            </a:r>
            <a:r>
              <a:rPr lang="cs-CZ" sz="62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6200" b="1" dirty="0" err="1">
                <a:latin typeface="Arial" pitchFamily="34" charset="0"/>
                <a:cs typeface="Arial" pitchFamily="34" charset="0"/>
              </a:rPr>
              <a:t>Local</a:t>
            </a:r>
            <a:r>
              <a:rPr lang="cs-CZ" sz="6200" dirty="0">
                <a:latin typeface="Arial" pitchFamily="34" charset="0"/>
                <a:cs typeface="Arial" pitchFamily="34" charset="0"/>
              </a:rPr>
              <a:t> </a:t>
            </a:r>
            <a:endParaRPr lang="cs-CZ" sz="62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72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sz="7200" u="sng" dirty="0">
                <a:latin typeface="Arial" pitchFamily="34" charset="0"/>
                <a:cs typeface="Arial" pitchFamily="34" charset="0"/>
                <a:hlinkClick r:id="rId2"/>
              </a:rPr>
              <a:t>://www.oclc.org/worldcatlocal/about/default.htm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 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7200" dirty="0" smtClean="0">
                <a:latin typeface="Arial" pitchFamily="34" charset="0"/>
                <a:cs typeface="Arial" pitchFamily="34" charset="0"/>
              </a:rPr>
              <a:t>nabízí 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jednoduché vyhledávací pole (okénko) pro přístup k více než 800 miliónů jednotek z  celého světa, které jsou k dispozici ve více než 40 národních databázích a zdrojů dalších partnerů jako např. Google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Books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Hathi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Trust, JSTOR a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OAIster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.  Součástí nabídky mohou být všechny typy dokumentů  a zdrojů – fyzické, e-dokumenty, digitální, databáze,  hudba, video, mapy, disertace atd., stejně jako další služby, které umožňují získat v jednom rozhraní vše, co koncový uživatel potřebuje. </a:t>
            </a:r>
          </a:p>
          <a:p>
            <a:pPr marL="0" indent="0">
              <a:buNone/>
            </a:pPr>
            <a:r>
              <a:rPr lang="cs-CZ" sz="45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cs-CZ" sz="6000" b="1" dirty="0">
                <a:latin typeface="Arial" pitchFamily="34" charset="0"/>
                <a:cs typeface="Arial" pitchFamily="34" charset="0"/>
              </a:rPr>
              <a:t>Reakce uživatelů:</a:t>
            </a:r>
            <a:endParaRPr lang="cs-CZ" sz="6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6000" dirty="0">
                <a:latin typeface="Arial" pitchFamily="34" charset="0"/>
                <a:cs typeface="Arial" pitchFamily="34" charset="0"/>
              </a:rPr>
              <a:t>„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great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advantage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WorldCat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Local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is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it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makes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huge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amount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resources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readily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available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in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search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—in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one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place—and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offers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quality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information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to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user.”                                         </a:t>
            </a:r>
            <a:endParaRPr lang="cs-CZ" sz="6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Gregg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A.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Silvis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Assistant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Director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for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Library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Computing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Systems, University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Delaware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Library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, Newark, DE, USA</a:t>
            </a:r>
          </a:p>
          <a:p>
            <a:pPr marL="0" indent="0">
              <a:buNone/>
            </a:pPr>
            <a:r>
              <a:rPr lang="cs-CZ" sz="6000" dirty="0">
                <a:latin typeface="Arial" pitchFamily="34" charset="0"/>
                <a:cs typeface="Arial" pitchFamily="34" charset="0"/>
              </a:rPr>
              <a:t> </a:t>
            </a:r>
          </a:p>
          <a:p>
            <a:pPr marL="0" indent="0">
              <a:buNone/>
            </a:pPr>
            <a:r>
              <a:rPr lang="cs-CZ" sz="6000" dirty="0" err="1">
                <a:latin typeface="Arial" pitchFamily="34" charset="0"/>
                <a:cs typeface="Arial" pitchFamily="34" charset="0"/>
              </a:rPr>
              <a:t>Overview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- </a:t>
            </a:r>
            <a:r>
              <a:rPr lang="cs-CZ" sz="6000" u="sng" dirty="0">
                <a:latin typeface="Arial" pitchFamily="34" charset="0"/>
                <a:cs typeface="Arial" pitchFamily="34" charset="0"/>
                <a:hlinkClick r:id="rId3"/>
              </a:rPr>
              <a:t>http://www.oclc.org/worldcatlocal/overview/default.htm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6000" dirty="0">
                <a:latin typeface="Arial" pitchFamily="34" charset="0"/>
                <a:cs typeface="Arial" pitchFamily="34" charset="0"/>
              </a:rPr>
              <a:t>Brožurka - </a:t>
            </a:r>
            <a:r>
              <a:rPr lang="cs-CZ" sz="6000" u="sng" dirty="0">
                <a:latin typeface="Arial" pitchFamily="34" charset="0"/>
                <a:cs typeface="Arial" pitchFamily="34" charset="0"/>
                <a:hlinkClick r:id="rId4"/>
              </a:rPr>
              <a:t>http://www.oclc.org/services/brochures/212611usb_worldcat_local.pdf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cs-CZ" sz="60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26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Centrální</a:t>
            </a:r>
            <a:r>
              <a:rPr lang="cs-CZ" sz="3600" dirty="0"/>
              <a:t> </a:t>
            </a:r>
            <a:r>
              <a:rPr lang="cs-CZ" sz="3600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cs-CZ" sz="3600" dirty="0" smtClean="0"/>
              <a:t> </a:t>
            </a:r>
            <a:r>
              <a:rPr lang="cs-CZ" sz="3600" dirty="0">
                <a:solidFill>
                  <a:srgbClr val="00708C"/>
                </a:solidFill>
              </a:rPr>
              <a:t>–</a:t>
            </a:r>
            <a:r>
              <a:rPr lang="cs-CZ" sz="3600" dirty="0">
                <a:solidFill>
                  <a:srgbClr val="2FB7AA"/>
                </a:solidFill>
              </a:rPr>
              <a:t> </a:t>
            </a:r>
            <a:r>
              <a:rPr lang="cs-CZ" sz="3600" dirty="0">
                <a:solidFill>
                  <a:srgbClr val="00708C"/>
                </a:solidFill>
              </a:rPr>
              <a:t>zahraniční inspirace    </a:t>
            </a:r>
            <a:r>
              <a:rPr lang="cs-CZ" sz="3600" dirty="0" smtClean="0">
                <a:solidFill>
                  <a:srgbClr val="00708C"/>
                </a:solidFill>
              </a:rPr>
              <a:t>3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7200" b="1" dirty="0">
                <a:latin typeface="Arial" pitchFamily="34" charset="0"/>
                <a:cs typeface="Arial" pitchFamily="34" charset="0"/>
              </a:rPr>
              <a:t>EBSCO </a:t>
            </a:r>
            <a:r>
              <a:rPr lang="cs-CZ" sz="7200" b="1" dirty="0" err="1">
                <a:latin typeface="Arial" pitchFamily="34" charset="0"/>
                <a:cs typeface="Arial" pitchFamily="34" charset="0"/>
              </a:rPr>
              <a:t>Discovery</a:t>
            </a:r>
            <a:r>
              <a:rPr lang="cs-CZ" sz="7200" b="1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7200" b="1" dirty="0" err="1">
                <a:latin typeface="Arial" pitchFamily="34" charset="0"/>
                <a:cs typeface="Arial" pitchFamily="34" charset="0"/>
              </a:rPr>
              <a:t>Service</a:t>
            </a:r>
            <a:r>
              <a:rPr lang="cs-CZ" sz="7200" b="1" dirty="0">
                <a:latin typeface="Arial" pitchFamily="34" charset="0"/>
                <a:cs typeface="Arial" pitchFamily="34" charset="0"/>
              </a:rPr>
              <a:t>™ (EDS) </a:t>
            </a:r>
            <a:endParaRPr lang="cs-CZ" sz="72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7200" u="sng" dirty="0" smtClean="0">
                <a:latin typeface="Arial" pitchFamily="34" charset="0"/>
                <a:cs typeface="Arial" pitchFamily="34" charset="0"/>
                <a:hlinkClick r:id="rId2"/>
              </a:rPr>
              <a:t>http</a:t>
            </a:r>
            <a:r>
              <a:rPr lang="cs-CZ" sz="7200" u="sng" dirty="0">
                <a:latin typeface="Arial" pitchFamily="34" charset="0"/>
                <a:cs typeface="Arial" pitchFamily="34" charset="0"/>
                <a:hlinkClick r:id="rId2"/>
              </a:rPr>
              <a:t>://www.ebscohost.com/discovery/eds-about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</a:t>
            </a:r>
            <a:endParaRPr lang="cs-CZ" sz="72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7200" dirty="0" smtClean="0">
                <a:latin typeface="Arial" pitchFamily="34" charset="0"/>
                <a:cs typeface="Arial" pitchFamily="34" charset="0"/>
              </a:rPr>
              <a:t>nabízí 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rychlý, jednoduchý přístup k veškerému tištěnému i elektronickému plnotextovému obsahu knihovny za využití známého prostředí platformy </a:t>
            </a:r>
            <a:r>
              <a:rPr lang="cs-CZ" sz="7200" dirty="0" err="1" smtClean="0">
                <a:latin typeface="Arial" pitchFamily="34" charset="0"/>
                <a:cs typeface="Arial" pitchFamily="34" charset="0"/>
              </a:rPr>
              <a:t>EBSCO</a:t>
            </a:r>
            <a:r>
              <a:rPr lang="cs-CZ" sz="7200" i="1" dirty="0" err="1" smtClean="0">
                <a:latin typeface="Arial" pitchFamily="34" charset="0"/>
                <a:cs typeface="Arial" pitchFamily="34" charset="0"/>
              </a:rPr>
              <a:t>host</a:t>
            </a:r>
            <a:endParaRPr lang="cs-CZ" sz="7200" dirty="0">
              <a:latin typeface="Arial" pitchFamily="34" charset="0"/>
              <a:cs typeface="Arial" pitchFamily="34" charset="0"/>
            </a:endParaRPr>
          </a:p>
          <a:p>
            <a:r>
              <a:rPr lang="cs-CZ" sz="7200" dirty="0" smtClean="0">
                <a:latin typeface="Arial" pitchFamily="34" charset="0"/>
                <a:cs typeface="Arial" pitchFamily="34" charset="0"/>
              </a:rPr>
              <a:t>zákazníci 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EDS mohou stavět na základním indexu (EDS Base Index), který obsahuje obsah od více než 20 000 poskytovatelů (tento počet stoupá) a také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metadata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od více než 70 000 vydavatelů knih, a zároveň přidávat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metadata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reprezentující jejich vlastní unikátní kolekce, katalogy, databáze, archivní sbírky a další zdroje tak, aby co nejvíce odpovídal potřebám dané </a:t>
            </a:r>
            <a:r>
              <a:rPr lang="cs-CZ" sz="7200" dirty="0" smtClean="0">
                <a:latin typeface="Arial" pitchFamily="34" charset="0"/>
                <a:cs typeface="Arial" pitchFamily="34" charset="0"/>
              </a:rPr>
              <a:t>instituce </a:t>
            </a:r>
          </a:p>
          <a:p>
            <a:r>
              <a:rPr lang="cs-CZ" sz="7200" dirty="0" smtClean="0">
                <a:latin typeface="Arial" pitchFamily="34" charset="0"/>
                <a:cs typeface="Arial" pitchFamily="34" charset="0"/>
              </a:rPr>
              <a:t>možnost 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poskytnout takto uživatelsky orientované řešení je založena na sklízení (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harvestování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)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metadat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7200" dirty="0" smtClean="0">
                <a:latin typeface="Arial" pitchFamily="34" charset="0"/>
                <a:cs typeface="Arial" pitchFamily="34" charset="0"/>
              </a:rPr>
              <a:t> ze 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zdrojů interních (tj. knihovny) i externích (poskytovatelé databází) a vytváření předběžné indexované služby (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pre</a:t>
            </a:r>
            <a:r>
              <a:rPr lang="cs-CZ" sz="7200" dirty="0">
                <a:latin typeface="Arial" pitchFamily="34" charset="0"/>
                <a:cs typeface="Arial" pitchFamily="34" charset="0"/>
              </a:rPr>
              <a:t>-index </a:t>
            </a:r>
            <a:r>
              <a:rPr lang="cs-CZ" sz="7200" dirty="0" err="1">
                <a:latin typeface="Arial" pitchFamily="34" charset="0"/>
                <a:cs typeface="Arial" pitchFamily="34" charset="0"/>
              </a:rPr>
              <a:t>service</a:t>
            </a:r>
            <a:r>
              <a:rPr lang="cs-CZ" sz="72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endParaRPr lang="cs-CZ" sz="60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6000" b="1" dirty="0" smtClean="0">
                <a:latin typeface="Arial" pitchFamily="34" charset="0"/>
                <a:cs typeface="Arial" pitchFamily="34" charset="0"/>
              </a:rPr>
              <a:t>Reakce </a:t>
            </a:r>
            <a:r>
              <a:rPr lang="cs-CZ" sz="6000" b="1" dirty="0">
                <a:latin typeface="Arial" pitchFamily="34" charset="0"/>
                <a:cs typeface="Arial" pitchFamily="34" charset="0"/>
              </a:rPr>
              <a:t>uživatelů:</a:t>
            </a:r>
            <a:r>
              <a:rPr lang="cs-CZ" sz="6000" b="1" i="1" dirty="0">
                <a:latin typeface="Arial" pitchFamily="34" charset="0"/>
                <a:cs typeface="Arial" pitchFamily="34" charset="0"/>
              </a:rPr>
              <a:t>             </a:t>
            </a:r>
            <a:endParaRPr lang="cs-CZ" sz="6000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6000" dirty="0" smtClean="0">
                <a:latin typeface="Arial" pitchFamily="34" charset="0"/>
                <a:cs typeface="Arial" pitchFamily="34" charset="0"/>
              </a:rPr>
              <a:t>„</a:t>
            </a: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combination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base index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: multiple A&amp;I’s, full-text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databases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, and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specific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3rd party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content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can’t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be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beat." </a:t>
            </a:r>
            <a:endParaRPr lang="cs-CZ" sz="60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6000" dirty="0" err="1" smtClean="0">
                <a:latin typeface="Arial" pitchFamily="34" charset="0"/>
                <a:cs typeface="Arial" pitchFamily="34" charset="0"/>
              </a:rPr>
              <a:t>Terry</a:t>
            </a:r>
            <a:r>
              <a:rPr lang="cs-CZ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Bucknell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Electronic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Resources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Manager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, University </a:t>
            </a:r>
            <a:r>
              <a:rPr lang="cs-CZ" sz="6000" dirty="0" err="1">
                <a:latin typeface="Arial" pitchFamily="34" charset="0"/>
                <a:cs typeface="Arial" pitchFamily="34" charset="0"/>
              </a:rPr>
              <a:t>of</a:t>
            </a:r>
            <a:r>
              <a:rPr lang="cs-CZ" sz="6000" dirty="0">
                <a:latin typeface="Arial" pitchFamily="34" charset="0"/>
                <a:cs typeface="Arial" pitchFamily="34" charset="0"/>
              </a:rPr>
              <a:t> Liverpool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757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Centrální</a:t>
            </a:r>
            <a:r>
              <a:rPr lang="cs-CZ" sz="3600" dirty="0"/>
              <a:t> </a:t>
            </a:r>
            <a:r>
              <a:rPr lang="cs-CZ" sz="3600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index</a:t>
            </a:r>
            <a:r>
              <a:rPr lang="cs-CZ" sz="3600" dirty="0" smtClean="0"/>
              <a:t> </a:t>
            </a:r>
            <a:r>
              <a:rPr lang="cs-CZ" sz="3600" dirty="0">
                <a:solidFill>
                  <a:srgbClr val="00708C"/>
                </a:solidFill>
              </a:rPr>
              <a:t>–</a:t>
            </a:r>
            <a:r>
              <a:rPr lang="cs-CZ" sz="3600" dirty="0">
                <a:solidFill>
                  <a:srgbClr val="2FB7AA"/>
                </a:solidFill>
              </a:rPr>
              <a:t> </a:t>
            </a:r>
            <a:r>
              <a:rPr lang="cs-CZ" sz="3600" dirty="0">
                <a:solidFill>
                  <a:srgbClr val="00708C"/>
                </a:solidFill>
              </a:rPr>
              <a:t>zahraniční inspirace    </a:t>
            </a:r>
            <a:r>
              <a:rPr lang="cs-CZ" sz="3600" dirty="0" smtClean="0">
                <a:solidFill>
                  <a:srgbClr val="00708C"/>
                </a:solidFill>
              </a:rPr>
              <a:t>4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4500" b="1" dirty="0">
                <a:latin typeface="Arial" pitchFamily="34" charset="0"/>
                <a:cs typeface="Arial" pitchFamily="34" charset="0"/>
              </a:rPr>
              <a:t>Primo </a:t>
            </a:r>
            <a:r>
              <a:rPr lang="cs-CZ" sz="4500" b="1" dirty="0" err="1">
                <a:latin typeface="Arial" pitchFamily="34" charset="0"/>
                <a:cs typeface="Arial" pitchFamily="34" charset="0"/>
              </a:rPr>
              <a:t>Discovery</a:t>
            </a:r>
            <a:r>
              <a:rPr lang="cs-CZ" sz="4500" b="1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4500" b="1" dirty="0" err="1">
                <a:latin typeface="Arial" pitchFamily="34" charset="0"/>
                <a:cs typeface="Arial" pitchFamily="34" charset="0"/>
              </a:rPr>
              <a:t>Delivery</a:t>
            </a:r>
            <a:r>
              <a:rPr lang="cs-CZ" sz="4500" b="1" dirty="0">
                <a:latin typeface="Arial" pitchFamily="34" charset="0"/>
                <a:cs typeface="Arial" pitchFamily="34" charset="0"/>
              </a:rPr>
              <a:t>  </a:t>
            </a:r>
            <a:r>
              <a:rPr lang="cs-CZ" sz="4500" u="sng" dirty="0">
                <a:latin typeface="Arial" pitchFamily="34" charset="0"/>
                <a:cs typeface="Arial" pitchFamily="34" charset="0"/>
                <a:hlinkClick r:id="rId2"/>
              </a:rPr>
              <a:t>http://www.exlibrisgroup.com/category/PrimoOverview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 </a:t>
            </a:r>
            <a:endParaRPr lang="cs-CZ" sz="45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4500" dirty="0" smtClean="0">
                <a:latin typeface="Arial" pitchFamily="34" charset="0"/>
                <a:cs typeface="Arial" pitchFamily="34" charset="0"/>
              </a:rPr>
              <a:t>nabízí 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v jednom prostředí a na jednom místě nástroje pro rychlé, jednoduché a efektivní vyhledání a získání Informací/dokumentů z lokálních a vzdálených zdrojů, např. knih, článků a digitálních </a:t>
            </a:r>
            <a:r>
              <a:rPr lang="cs-CZ" sz="4500" dirty="0" smtClean="0">
                <a:latin typeface="Arial" pitchFamily="34" charset="0"/>
                <a:cs typeface="Arial" pitchFamily="34" charset="0"/>
              </a:rPr>
              <a:t>objektů</a:t>
            </a:r>
          </a:p>
          <a:p>
            <a:r>
              <a:rPr lang="cs-CZ" sz="4500" dirty="0" smtClean="0">
                <a:latin typeface="Arial" pitchFamily="34" charset="0"/>
                <a:cs typeface="Arial" pitchFamily="34" charset="0"/>
              </a:rPr>
              <a:t>základem 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řešení je otevřená architektura, systém je interoperabilní a zároveň nezávislý na existujících knihovních systémech. Vestavěné nástroje umožňují sklízet (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harvestovat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) knihovní sbírky – katalogy, digitální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repozitáře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a znalostní báze (např. znalostní báze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MetaLib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a SFX</a:t>
            </a:r>
            <a:r>
              <a:rPr lang="cs-CZ" sz="4500" dirty="0" smtClean="0">
                <a:latin typeface="Arial" pitchFamily="34" charset="0"/>
                <a:cs typeface="Arial" pitchFamily="34" charset="0"/>
              </a:rPr>
              <a:t>) </a:t>
            </a:r>
          </a:p>
          <a:p>
            <a:r>
              <a:rPr lang="cs-CZ" sz="4500" dirty="0" smtClean="0">
                <a:latin typeface="Arial" pitchFamily="34" charset="0"/>
                <a:cs typeface="Arial" pitchFamily="34" charset="0"/>
              </a:rPr>
              <a:t>nedílnou 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součástí Primo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Discovery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and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Delivery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je Primo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Central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Index, který je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mega-agregátorem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stovek milionů vědeckých e-zdrojů globálního i regionálního významu. Tyto zdroje obsahují časopisecké články, e-knihy, recenze, dokumenty právního charakteru, pro Primo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Central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Index jsou sklízena data od primární a sekundárních vydavatelů a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agregátorů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a také z </a:t>
            </a:r>
            <a:r>
              <a:rPr lang="cs-CZ" sz="4500" dirty="0" err="1">
                <a:latin typeface="Arial" pitchFamily="34" charset="0"/>
                <a:cs typeface="Arial" pitchFamily="34" charset="0"/>
              </a:rPr>
              <a:t>repozitářů</a:t>
            </a:r>
            <a:r>
              <a:rPr lang="cs-CZ" sz="4500" dirty="0">
                <a:latin typeface="Arial" pitchFamily="34" charset="0"/>
                <a:cs typeface="Arial" pitchFamily="34" charset="0"/>
              </a:rPr>
              <a:t> s otevřeným </a:t>
            </a:r>
            <a:r>
              <a:rPr lang="cs-CZ" sz="4500" dirty="0" smtClean="0">
                <a:latin typeface="Arial" pitchFamily="34" charset="0"/>
                <a:cs typeface="Arial" pitchFamily="34" charset="0"/>
              </a:rPr>
              <a:t>přístupem</a:t>
            </a:r>
            <a:endParaRPr lang="cs-CZ" sz="4500" dirty="0">
              <a:latin typeface="Arial" pitchFamily="34" charset="0"/>
              <a:cs typeface="Arial" pitchFamily="34" charset="0"/>
            </a:endParaRPr>
          </a:p>
          <a:p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3800" dirty="0" smtClean="0">
                <a:latin typeface="Arial" pitchFamily="34" charset="0"/>
                <a:cs typeface="Arial" pitchFamily="34" charset="0"/>
              </a:rPr>
              <a:t>Případové 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studie: </a:t>
            </a:r>
            <a:r>
              <a:rPr lang="cs-CZ" sz="3800" u="sng" dirty="0">
                <a:latin typeface="Arial" pitchFamily="34" charset="0"/>
                <a:cs typeface="Arial" pitchFamily="34" charset="0"/>
                <a:hlinkClick r:id="rId3"/>
              </a:rPr>
              <a:t>http://www.exlibrisgroup.com/files/CaseStudy/RLDPrimo.pdf</a:t>
            </a:r>
            <a:r>
              <a:rPr lang="cs-CZ" sz="3800" dirty="0">
                <a:latin typeface="Arial" pitchFamily="34" charset="0"/>
                <a:cs typeface="Arial" pitchFamily="34" charset="0"/>
              </a:rPr>
              <a:t> , </a:t>
            </a:r>
            <a:r>
              <a:rPr lang="cs-CZ" sz="3800" u="sng" dirty="0">
                <a:latin typeface="Arial" pitchFamily="34" charset="0"/>
                <a:cs typeface="Arial" pitchFamily="34" charset="0"/>
                <a:hlinkClick r:id="rId4"/>
              </a:rPr>
              <a:t>http://www.exlibrisgroup.com/files/CaseStudy/PrimoVanderbiltFinal2.pdf</a:t>
            </a:r>
            <a:endParaRPr lang="cs-CZ" sz="38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3800" dirty="0">
                <a:latin typeface="Arial" pitchFamily="34" charset="0"/>
                <a:cs typeface="Arial" pitchFamily="34" charset="0"/>
              </a:rPr>
              <a:t>Brožura: </a:t>
            </a:r>
            <a:r>
              <a:rPr lang="cs-CZ" sz="3800" u="sng" dirty="0">
                <a:latin typeface="Arial" pitchFamily="34" charset="0"/>
                <a:cs typeface="Arial" pitchFamily="34" charset="0"/>
                <a:hlinkClick r:id="rId4"/>
              </a:rPr>
              <a:t>http://www.exlibrisgroup.com/files/CaseStudy/PrimoVanderbiltFinal2.pdf</a:t>
            </a:r>
            <a:endParaRPr lang="cs-CZ" sz="3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9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en-US" b="1" dirty="0" smtClean="0">
                <a:solidFill>
                  <a:srgbClr val="D42E12"/>
                </a:solidFill>
              </a:rPr>
              <a:t>Co je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endParaRPr lang="cs-CZ" sz="2400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892480" cy="5159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3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Současný stav a vývoj do konce r. 2011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835696" y="1600200"/>
            <a:ext cx="6984776" cy="4493096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 smtClean="0"/>
              <a:t>Centrální index (Primo </a:t>
            </a:r>
            <a:r>
              <a:rPr lang="cs-CZ" sz="2000" b="1" dirty="0" err="1" smtClean="0"/>
              <a:t>Central</a:t>
            </a:r>
            <a:r>
              <a:rPr lang="cs-CZ" sz="2000" b="1" dirty="0" smtClean="0"/>
              <a:t> v rámci JIB)</a:t>
            </a:r>
          </a:p>
          <a:p>
            <a:r>
              <a:rPr lang="cs-CZ" sz="2000" b="1" dirty="0" smtClean="0"/>
              <a:t>k 12.9.2011 – 463 000 záznamů (všechny zdroje odzkoušeny a funkční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ANL</a:t>
            </a:r>
            <a:r>
              <a:rPr lang="cs-CZ" sz="2000" b="1" dirty="0" smtClean="0"/>
              <a:t> (báze NK ČR, kooperace knihoven bez NK ČR): 17 000 záznamů</a:t>
            </a:r>
          </a:p>
          <a:p>
            <a:r>
              <a:rPr lang="cs-CZ" sz="2000" b="1" dirty="0" err="1" smtClean="0">
                <a:solidFill>
                  <a:srgbClr val="D42E12"/>
                </a:solidFill>
              </a:rPr>
              <a:t>Anopress</a:t>
            </a:r>
            <a:r>
              <a:rPr lang="cs-CZ" sz="2000" b="1" dirty="0" smtClean="0"/>
              <a:t> IT (26 titulů): 288 000 záznamů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Newton Media </a:t>
            </a:r>
            <a:r>
              <a:rPr lang="cs-CZ" sz="2000" b="1" dirty="0" smtClean="0"/>
              <a:t>(8 titulů + TVR): 145 000 záznamů</a:t>
            </a:r>
          </a:p>
          <a:p>
            <a:r>
              <a:rPr lang="cs-CZ" sz="2000" b="1" dirty="0" smtClean="0">
                <a:solidFill>
                  <a:srgbClr val="D42E12"/>
                </a:solidFill>
              </a:rPr>
              <a:t>Vlastní digitalizace </a:t>
            </a:r>
            <a:r>
              <a:rPr lang="cs-CZ" sz="2000" b="1" dirty="0" smtClean="0"/>
              <a:t>(K4 – přes MZK): pouze Dějiny a současnost, vzorek, finanční prostředky uvolněny až nyní, příprava VŘ, postupné doplnění do konce roku 2011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26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Primo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Experiment – do konce roku 2011 v rámci testování (ostatní systémy – kandidáti na front-</a:t>
            </a:r>
            <a:r>
              <a:rPr lang="cs-CZ" sz="2400" b="1" dirty="0" err="1" smtClean="0"/>
              <a:t>end</a:t>
            </a:r>
            <a:r>
              <a:rPr lang="cs-CZ" sz="2400" b="1" dirty="0" smtClean="0"/>
              <a:t> – obdobná funkcionalita)</a:t>
            </a:r>
          </a:p>
          <a:p>
            <a:r>
              <a:rPr lang="cs-CZ" sz="2400" b="1" dirty="0" smtClean="0"/>
              <a:t>Pouze ANL+</a:t>
            </a:r>
            <a:r>
              <a:rPr lang="en-US" sz="2400" b="1" dirty="0" smtClean="0"/>
              <a:t> (2011- )</a:t>
            </a:r>
            <a:endParaRPr lang="cs-CZ" sz="2400" b="1" dirty="0" smtClean="0"/>
          </a:p>
          <a:p>
            <a:r>
              <a:rPr lang="cs-CZ" sz="2400" b="1" dirty="0" smtClean="0"/>
              <a:t>Možnost vyzkoušet si na ostrých datech, co je nutné udělat, abychom byli schopni front-</a:t>
            </a:r>
            <a:r>
              <a:rPr lang="cs-CZ" sz="2400" b="1" dirty="0" err="1" smtClean="0"/>
              <a:t>end</a:t>
            </a:r>
            <a:r>
              <a:rPr lang="cs-CZ" sz="2400" b="1" dirty="0" smtClean="0"/>
              <a:t> efektivně využít a aby vše fungovalo“na jedno kliknutí“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17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Obsah pojmu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800" b="1" dirty="0">
                <a:latin typeface="Arial" pitchFamily="34" charset="0"/>
                <a:cs typeface="Arial" pitchFamily="34" charset="0"/>
              </a:rPr>
              <a:t>Silný portál – </a:t>
            </a:r>
            <a:r>
              <a:rPr lang="cs-CZ" b="1" dirty="0">
                <a:solidFill>
                  <a:srgbClr val="00708C"/>
                </a:solidFill>
                <a:latin typeface="+mj-lt"/>
                <a:ea typeface="+mj-ea"/>
                <a:cs typeface="+mj-cs"/>
              </a:rPr>
              <a:t>základní stavební kámen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využívaný jako: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marL="0" lvl="0" indent="0">
              <a:buNone/>
            </a:pPr>
            <a:r>
              <a:rPr lang="cs-CZ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B2B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nástroj pro knihovny, díky kterému mohou poskytovat individuální služby klientům; 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B2C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 nástroj pro uživatele, který si chce poradit sám; 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dirty="0" smtClean="0">
                <a:latin typeface="Arial" pitchFamily="34" charset="0"/>
                <a:cs typeface="Arial" pitchFamily="34" charset="0"/>
              </a:rPr>
              <a:t>B2G(</a:t>
            </a:r>
            <a:r>
              <a:rPr lang="cs-CZ" sz="2800" dirty="0" err="1" smtClean="0">
                <a:latin typeface="Arial" pitchFamily="34" charset="0"/>
                <a:cs typeface="Arial" pitchFamily="34" charset="0"/>
              </a:rPr>
              <a:t>oogle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) – nástroj pro sdílení (indexaci) obsahu globálními vyhledávacími nástroji</a:t>
            </a:r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19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460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0"/>
            <a:ext cx="9201150" cy="701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3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53" y="18325"/>
            <a:ext cx="102971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02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Ukázky – </a:t>
            </a:r>
            <a:r>
              <a:rPr lang="cs-CZ" b="1" dirty="0" err="1" smtClean="0">
                <a:solidFill>
                  <a:srgbClr val="D42E12"/>
                </a:solidFill>
              </a:rPr>
              <a:t>MetaLib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Pomalejší a méně elegantní, více  kliků, ale zatím „jistota“</a:t>
            </a:r>
          </a:p>
          <a:p>
            <a:r>
              <a:rPr lang="cs-CZ" sz="2400" b="1" dirty="0" smtClean="0"/>
              <a:t>Celá báze ANL od roku 1992</a:t>
            </a:r>
          </a:p>
          <a:p>
            <a:r>
              <a:rPr lang="cs-CZ" sz="2400" b="1" dirty="0" smtClean="0"/>
              <a:t>ANL+</a:t>
            </a:r>
          </a:p>
          <a:p>
            <a:r>
              <a:rPr lang="cs-CZ" sz="2400" b="1" dirty="0" smtClean="0"/>
              <a:t>Integrace s ostatními zdroji</a:t>
            </a: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84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4984"/>
            <a:ext cx="267652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436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Co musíme udělat?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268760"/>
            <a:ext cx="6912768" cy="4680520"/>
          </a:xfrm>
        </p:spPr>
        <p:txBody>
          <a:bodyPr/>
          <a:lstStyle/>
          <a:p>
            <a:r>
              <a:rPr lang="cs-CZ" sz="2400" b="1" dirty="0" smtClean="0"/>
              <a:t>Vybrat a implementovat dobrý nástroj – relativně jednoduché, několik vyhovujících kandidátů, rychlý vývoj</a:t>
            </a:r>
          </a:p>
          <a:p>
            <a:r>
              <a:rPr lang="cs-CZ" sz="2400" b="1" dirty="0" smtClean="0"/>
              <a:t>Sehnat peníze – VISK?</a:t>
            </a:r>
          </a:p>
          <a:p>
            <a:r>
              <a:rPr lang="cs-CZ" sz="2400" b="1" dirty="0" smtClean="0"/>
              <a:t>Mít dostatečné množství digitálních dat + bibliografických, administrativních a technických </a:t>
            </a:r>
            <a:r>
              <a:rPr lang="cs-CZ" sz="2400" b="1" dirty="0" err="1" smtClean="0"/>
              <a:t>metadat</a:t>
            </a:r>
            <a:r>
              <a:rPr lang="cs-CZ" sz="2400" b="1" dirty="0" smtClean="0"/>
              <a:t> (IOP jako šance na úrovni centrální i krajské) </a:t>
            </a:r>
          </a:p>
          <a:p>
            <a:r>
              <a:rPr lang="cs-CZ" sz="2400" b="1" dirty="0" smtClean="0"/>
              <a:t>Mít digitální data i </a:t>
            </a:r>
            <a:r>
              <a:rPr lang="cs-CZ" sz="2400" b="1" dirty="0" err="1" smtClean="0"/>
              <a:t>metadata</a:t>
            </a:r>
            <a:r>
              <a:rPr lang="cs-CZ" sz="2400" b="1" dirty="0" smtClean="0"/>
              <a:t> dobře a dlouhodobě ochráněna - pokud o ně přijdeme, nebude co zpřístupňovat (IOP jako šance) </a:t>
            </a:r>
          </a:p>
          <a:p>
            <a:pPr>
              <a:buNone/>
            </a:pPr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6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Co musíme udělat?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Přesně vědět co chceme, budou nutné kompromisy a úpravy nekvalitních </a:t>
            </a:r>
            <a:r>
              <a:rPr lang="cs-CZ" sz="2400" b="1" dirty="0" err="1" smtClean="0"/>
              <a:t>metadat</a:t>
            </a:r>
            <a:r>
              <a:rPr lang="cs-CZ" sz="2400" b="1" dirty="0" smtClean="0"/>
              <a:t> (využití faset)</a:t>
            </a:r>
          </a:p>
          <a:p>
            <a:r>
              <a:rPr lang="cs-CZ" sz="2400" b="1" dirty="0" smtClean="0"/>
              <a:t>Mít vůli poskytnout svá </a:t>
            </a:r>
            <a:r>
              <a:rPr lang="cs-CZ" sz="2400" b="1" dirty="0" err="1" smtClean="0"/>
              <a:t>metadata</a:t>
            </a:r>
            <a:r>
              <a:rPr lang="cs-CZ" sz="2400" b="1" dirty="0" smtClean="0"/>
              <a:t> i digitální data volně (jedinou bariérou by měl být AZ)</a:t>
            </a:r>
          </a:p>
          <a:p>
            <a:r>
              <a:rPr lang="cs-CZ" sz="2400" b="1" dirty="0" smtClean="0"/>
              <a:t>Připravit podmínky pro získání všeho na jedno kliknutí – kromě zmíněných digitálních dat a </a:t>
            </a:r>
            <a:r>
              <a:rPr lang="cs-CZ" sz="2400" b="1" dirty="0" err="1" smtClean="0"/>
              <a:t>metadat</a:t>
            </a:r>
            <a:r>
              <a:rPr lang="cs-CZ" sz="2400" b="1" dirty="0" smtClean="0"/>
              <a:t> jednotná (a jediná) registrace, sdílení identit, online platby</a:t>
            </a:r>
          </a:p>
          <a:p>
            <a:r>
              <a:rPr lang="cs-CZ" sz="2400" b="1" dirty="0" smtClean="0"/>
              <a:t>Bez splnění výše uvedeného nenaplní sebelepší systém naše očekávání</a:t>
            </a:r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541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Jak se dostat k ANL+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Primo: </a:t>
            </a:r>
            <a:r>
              <a:rPr lang="cs-CZ" sz="2400" b="1" dirty="0" smtClean="0">
                <a:hlinkClick r:id="rId2"/>
              </a:rPr>
              <a:t>http://anlplus.jib.cz</a:t>
            </a:r>
            <a:endParaRPr lang="cs-CZ" sz="2400" b="1" dirty="0" smtClean="0"/>
          </a:p>
          <a:p>
            <a:endParaRPr lang="cs-CZ" sz="2400" b="1" dirty="0" smtClean="0"/>
          </a:p>
          <a:p>
            <a:r>
              <a:rPr lang="cs-CZ" sz="2400" b="1" dirty="0" err="1" smtClean="0"/>
              <a:t>MetaLib</a:t>
            </a:r>
            <a:r>
              <a:rPr lang="cs-CZ" sz="2400" b="1" dirty="0" smtClean="0"/>
              <a:t>: </a:t>
            </a:r>
            <a:r>
              <a:rPr lang="cs-CZ" sz="2400" b="1" dirty="0" smtClean="0">
                <a:hlinkClick r:id="rId3"/>
              </a:rPr>
              <a:t>http://www.</a:t>
            </a:r>
            <a:r>
              <a:rPr lang="cs-CZ" sz="2400" b="1" dirty="0" err="1" smtClean="0">
                <a:hlinkClick r:id="rId3"/>
              </a:rPr>
              <a:t>jib.cz</a:t>
            </a:r>
            <a:r>
              <a:rPr lang="cs-CZ" sz="2400" b="1" dirty="0" smtClean="0"/>
              <a:t> (jméno: </a:t>
            </a:r>
            <a:r>
              <a:rPr lang="cs-CZ" sz="2400" b="1" dirty="0" err="1" smtClean="0"/>
              <a:t>anlplus</a:t>
            </a:r>
            <a:r>
              <a:rPr lang="cs-CZ" sz="2400" b="1" dirty="0" smtClean="0"/>
              <a:t>, heslo: </a:t>
            </a:r>
            <a:r>
              <a:rPr lang="cs-CZ" sz="2400" b="1" dirty="0" err="1" smtClean="0"/>
              <a:t>anlplus</a:t>
            </a:r>
            <a:r>
              <a:rPr lang="cs-CZ" sz="2400" b="1" dirty="0" smtClean="0"/>
              <a:t>)</a:t>
            </a:r>
          </a:p>
          <a:p>
            <a:endParaRPr lang="cs-CZ" sz="2400" b="1" dirty="0" smtClean="0"/>
          </a:p>
          <a:p>
            <a:r>
              <a:rPr lang="cs-CZ" sz="2400" b="1" dirty="0" err="1" smtClean="0"/>
              <a:t>Metadata</a:t>
            </a:r>
            <a:r>
              <a:rPr lang="cs-CZ" sz="2400" b="1" dirty="0" smtClean="0"/>
              <a:t> a náhled dostupné všem</a:t>
            </a:r>
          </a:p>
          <a:p>
            <a:pPr>
              <a:buNone/>
            </a:pPr>
            <a:endParaRPr lang="cs-CZ" sz="2400" b="1" dirty="0" smtClean="0"/>
          </a:p>
          <a:p>
            <a:r>
              <a:rPr lang="cs-CZ" sz="2400" b="1" dirty="0" smtClean="0"/>
              <a:t>Plné texty a digitalizované dokumenty dostupné všem po dobu konference, pak na základě IP adresy (</a:t>
            </a:r>
            <a:r>
              <a:rPr lang="cs-CZ" sz="2400" b="1" dirty="0" err="1" smtClean="0"/>
              <a:t>přihlašte</a:t>
            </a:r>
            <a:r>
              <a:rPr lang="cs-CZ" sz="2400" b="1" dirty="0" smtClean="0"/>
              <a:t> se!)</a:t>
            </a:r>
          </a:p>
          <a:p>
            <a:pPr>
              <a:buNone/>
            </a:pPr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  <a:p>
            <a:endParaRPr lang="cs-CZ" sz="24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4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07704" y="274638"/>
            <a:ext cx="6779096" cy="1143000"/>
          </a:xfrm>
        </p:spPr>
        <p:txBody>
          <a:bodyPr/>
          <a:lstStyle/>
          <a:p>
            <a:pPr algn="l"/>
            <a:r>
              <a:rPr lang="cs-CZ" b="1" dirty="0" smtClean="0">
                <a:solidFill>
                  <a:srgbClr val="D42E12"/>
                </a:solidFill>
              </a:rPr>
              <a:t>Legislativa</a:t>
            </a:r>
            <a:endParaRPr lang="cs-CZ" b="1" dirty="0">
              <a:solidFill>
                <a:srgbClr val="D42E12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07704" y="1600200"/>
            <a:ext cx="6912768" cy="4349080"/>
          </a:xfrm>
        </p:spPr>
        <p:txBody>
          <a:bodyPr/>
          <a:lstStyle/>
          <a:p>
            <a:r>
              <a:rPr lang="cs-CZ" sz="2400" b="1" dirty="0" smtClean="0"/>
              <a:t>IFLA – </a:t>
            </a:r>
            <a:r>
              <a:rPr lang="cs-CZ" sz="2400" b="1" dirty="0" err="1" smtClean="0"/>
              <a:t>legal</a:t>
            </a:r>
            <a:r>
              <a:rPr lang="cs-CZ" sz="2400" b="1" dirty="0" smtClean="0"/>
              <a:t> deposit, copyright (detaily v CZ)</a:t>
            </a:r>
          </a:p>
          <a:p>
            <a:r>
              <a:rPr lang="cs-CZ" sz="2400" b="1" dirty="0" smtClean="0"/>
              <a:t>Nic převratného, pomalý postup vpřed v mezinárodním kontextu, nutnost kompromisů</a:t>
            </a:r>
          </a:p>
          <a:p>
            <a:r>
              <a:rPr lang="cs-CZ" sz="2400" b="1" dirty="0" smtClean="0"/>
              <a:t>ČR – aktivity generálního ředitele, znalost prostředí a pohledu „druhé strany“, výhoda v národním i mezinárodním kontextu</a:t>
            </a:r>
          </a:p>
          <a:p>
            <a:endParaRPr lang="cs-CZ" sz="2400" b="1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3296"/>
            <a:ext cx="7191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1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Funkce</a:t>
            </a:r>
            <a:r>
              <a:rPr lang="cs-CZ" dirty="0" smtClean="0"/>
              <a:t> </a:t>
            </a:r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portálu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Vyhledávání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dokumentů</a:t>
            </a:r>
            <a:r>
              <a:rPr lang="cs-CZ" dirty="0">
                <a:latin typeface="Arial" pitchFamily="34" charset="0"/>
                <a:cs typeface="Arial" pitchFamily="34" charset="0"/>
              </a:rPr>
              <a:t> –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paralelní </a:t>
            </a:r>
            <a:r>
              <a:rPr lang="cs-CZ" dirty="0">
                <a:latin typeface="Arial" pitchFamily="34" charset="0"/>
                <a:cs typeface="Arial" pitchFamily="34" charset="0"/>
              </a:rPr>
              <a:t>prohledávání zdrojů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(souborné katalogy, </a:t>
            </a:r>
            <a:r>
              <a:rPr lang="cs-CZ" dirty="0">
                <a:latin typeface="Arial" pitchFamily="34" charset="0"/>
                <a:cs typeface="Arial" pitchFamily="34" charset="0"/>
              </a:rPr>
              <a:t>Národní digitální knihovna,  EIZ, Registr digitalizace…)</a:t>
            </a:r>
          </a:p>
          <a:p>
            <a:pPr lvl="0"/>
            <a:r>
              <a:rPr lang="cs-CZ" b="1" dirty="0" smtClean="0">
                <a:latin typeface="Arial" pitchFamily="34" charset="0"/>
                <a:cs typeface="Arial" pitchFamily="34" charset="0"/>
              </a:rPr>
              <a:t>Informace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o dokumentech</a:t>
            </a:r>
            <a:r>
              <a:rPr lang="cs-CZ" dirty="0">
                <a:latin typeface="Arial" pitchFamily="34" charset="0"/>
                <a:cs typeface="Arial" pitchFamily="34" charset="0"/>
              </a:rPr>
              <a:t> - bibliografické informace, obsahy, obálky, komunitní informace (web 2.0) – komentáře, hodnocení, citace (v ISO formátu), anotace, link do lokálního katalogu – do digitální knihovny, posouzení relevance vzhledem k dotazu, ověření dostupnosti fyzického dokumentu: geografická lokace (mapa, kde to je), okamžitá fyzická dostupnost</a:t>
            </a: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Další služby</a:t>
            </a:r>
            <a:r>
              <a:rPr lang="cs-CZ" dirty="0">
                <a:latin typeface="Arial" pitchFamily="34" charset="0"/>
                <a:cs typeface="Arial" pitchFamily="34" charset="0"/>
              </a:rPr>
              <a:t>: sledování témat (RSS, e-mail avízo,…), uživatelské permanentní dávky, nabídky prodejců (knihkupectví, antikvariáty, soukromí prodejci), možnost uživatelské katalogizace, kontextové odkazy (FRBR, věcně příbuzné tituly, kontextová propagace), filmy, koncerty, přednášky, výstavy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lvl="0"/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Bezbariérovost</a:t>
            </a:r>
            <a:r>
              <a:rPr lang="cs-CZ" dirty="0">
                <a:latin typeface="Arial" pitchFamily="34" charset="0"/>
                <a:cs typeface="Arial" pitchFamily="34" charset="0"/>
              </a:rPr>
              <a:t> - dostupnost v různých jazycích, pro zrakově postižené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…</a:t>
            </a:r>
          </a:p>
          <a:p>
            <a:r>
              <a:rPr lang="cs-CZ" b="1" dirty="0" smtClean="0">
                <a:latin typeface="Arial" pitchFamily="34" charset="0"/>
                <a:cs typeface="Arial" pitchFamily="34" charset="0"/>
              </a:rPr>
              <a:t>Vstupní bod pro prohlížeče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(B2Google) - nabídnout data jako index, odkazy musí vést zpět na portál</a:t>
            </a:r>
          </a:p>
          <a:p>
            <a:pPr lvl="0"/>
            <a:endParaRPr lang="cs-CZ" dirty="0"/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49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48880"/>
            <a:ext cx="7772400" cy="1440159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D42E12"/>
                </a:solidFill>
              </a:rPr>
              <a:t>Děkujeme za pozornost</a:t>
            </a:r>
            <a:br>
              <a:rPr lang="cs-CZ" b="1" dirty="0" smtClean="0">
                <a:solidFill>
                  <a:srgbClr val="D42E12"/>
                </a:solidFill>
              </a:rPr>
            </a:br>
            <a:r>
              <a:rPr lang="cs-CZ" b="1" dirty="0" smtClean="0">
                <a:solidFill>
                  <a:srgbClr val="D42E12"/>
                </a:solidFill>
              </a:rPr>
              <a:t>??? Dotazy ???</a:t>
            </a:r>
            <a:r>
              <a:rPr lang="cs-CZ" b="1" dirty="0">
                <a:solidFill>
                  <a:srgbClr val="D42E12"/>
                </a:solidFill>
              </a:rPr>
              <a:t/>
            </a:r>
            <a:br>
              <a:rPr lang="cs-CZ" b="1" dirty="0">
                <a:solidFill>
                  <a:srgbClr val="D42E12"/>
                </a:solidFill>
              </a:rPr>
            </a:br>
            <a:endParaRPr lang="cs-CZ" b="1" dirty="0">
              <a:solidFill>
                <a:srgbClr val="00708C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 err="1" smtClean="0">
                <a:solidFill>
                  <a:srgbClr val="00708C"/>
                </a:solidFill>
                <a:hlinkClick r:id="rId2"/>
              </a:rPr>
              <a:t>j</a:t>
            </a:r>
            <a:r>
              <a:rPr lang="cs-CZ" sz="2400" b="1" dirty="0" err="1" smtClean="0">
                <a:solidFill>
                  <a:srgbClr val="00708C"/>
                </a:solidFill>
                <a:hlinkClick r:id="rId2"/>
              </a:rPr>
              <a:t>indriska.pospisilova</a:t>
            </a:r>
            <a:r>
              <a:rPr lang="en-US" sz="2400" b="1" dirty="0" smtClean="0">
                <a:solidFill>
                  <a:srgbClr val="00708C"/>
                </a:solidFill>
                <a:hlinkClick r:id="rId2"/>
              </a:rPr>
              <a:t>@</a:t>
            </a:r>
            <a:r>
              <a:rPr lang="en-US" sz="2400" b="1" dirty="0" err="1" smtClean="0">
                <a:solidFill>
                  <a:srgbClr val="00708C"/>
                </a:solidFill>
                <a:hlinkClick r:id="rId2"/>
              </a:rPr>
              <a:t>nkp.cz</a:t>
            </a:r>
            <a:endParaRPr lang="en-US" sz="2400" b="1" dirty="0" smtClean="0">
              <a:solidFill>
                <a:srgbClr val="00708C"/>
              </a:solidFill>
            </a:endParaRPr>
          </a:p>
          <a:p>
            <a:r>
              <a:rPr lang="en-US" sz="2400" b="1" dirty="0" smtClean="0">
                <a:solidFill>
                  <a:srgbClr val="00708C"/>
                </a:solidFill>
              </a:rPr>
              <a:t>b</a:t>
            </a:r>
            <a:r>
              <a:rPr lang="cs-CZ" sz="2400" b="1" dirty="0" err="1" smtClean="0">
                <a:solidFill>
                  <a:srgbClr val="00708C"/>
                </a:solidFill>
              </a:rPr>
              <a:t>ohdana.stoklasova</a:t>
            </a:r>
            <a:r>
              <a:rPr lang="en-US" sz="2400" b="1" dirty="0" smtClean="0">
                <a:solidFill>
                  <a:srgbClr val="00708C"/>
                </a:solidFill>
              </a:rPr>
              <a:t>@nkp.cz</a:t>
            </a:r>
            <a:endParaRPr lang="cs-CZ" sz="2400" b="1" dirty="0">
              <a:solidFill>
                <a:srgbClr val="00708C"/>
              </a:solidFill>
            </a:endParaRPr>
          </a:p>
        </p:txBody>
      </p:sp>
      <p:pic>
        <p:nvPicPr>
          <p:cNvPr id="2052" name="Picture 4" descr="new_nklogo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86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Sekundární zdroje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Katalogy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Databáze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b="1" dirty="0">
                <a:latin typeface="Arial" pitchFamily="34" charset="0"/>
                <a:cs typeface="Arial" pitchFamily="34" charset="0"/>
              </a:rPr>
              <a:t>Referátové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služby</a:t>
            </a:r>
          </a:p>
          <a:p>
            <a:pPr marL="0" lv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Primární zdroje - dokumenty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Fyzické dokumenty</a:t>
            </a:r>
            <a:r>
              <a:rPr lang="cs-CZ" dirty="0">
                <a:latin typeface="Arial" pitchFamily="34" charset="0"/>
                <a:cs typeface="Arial" pitchFamily="34" charset="0"/>
              </a:rPr>
              <a:t> – různé typy:  monografie, seriály, notový materiál, A­/AV nosiče, kvalifikační (vysokoškolské) práce, … různé autorskoprávní režimy,  různě dostupné informace 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Digitalizované dokumenty</a:t>
            </a:r>
            <a:r>
              <a:rPr lang="cs-CZ" dirty="0">
                <a:latin typeface="Arial" pitchFamily="34" charset="0"/>
                <a:cs typeface="Arial" pitchFamily="34" charset="0"/>
              </a:rPr>
              <a:t>  - vlastní  fond, volné, placené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Born-</a:t>
            </a:r>
            <a:r>
              <a:rPr lang="cs-CZ" b="1" dirty="0" err="1">
                <a:latin typeface="Arial" pitchFamily="34" charset="0"/>
                <a:cs typeface="Arial" pitchFamily="34" charset="0"/>
              </a:rPr>
              <a:t>digital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 dokumenty</a:t>
            </a:r>
            <a:r>
              <a:rPr lang="cs-CZ" dirty="0">
                <a:latin typeface="Arial" pitchFamily="34" charset="0"/>
                <a:cs typeface="Arial" pitchFamily="34" charset="0"/>
              </a:rPr>
              <a:t>  - </a:t>
            </a:r>
            <a:r>
              <a:rPr lang="cs-CZ" dirty="0" err="1">
                <a:latin typeface="Arial" pitchFamily="34" charset="0"/>
                <a:cs typeface="Arial" pitchFamily="34" charset="0"/>
              </a:rPr>
              <a:t>webarchiv</a:t>
            </a:r>
            <a:r>
              <a:rPr lang="cs-CZ" dirty="0">
                <a:latin typeface="Arial" pitchFamily="34" charset="0"/>
                <a:cs typeface="Arial" pitchFamily="34" charset="0"/>
              </a:rPr>
              <a:t>, elektronický povinný výtisk, volné, placené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59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Otázky</a:t>
            </a:r>
            <a:r>
              <a:rPr lang="cs-CZ" dirty="0" smtClean="0"/>
              <a:t> </a:t>
            </a:r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zpřístupnění</a:t>
            </a:r>
            <a:r>
              <a:rPr lang="cs-CZ" dirty="0" smtClean="0"/>
              <a:t> </a:t>
            </a:r>
            <a:endParaRPr lang="cs-CZ" sz="32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cs-CZ" sz="2800" b="1" dirty="0">
                <a:latin typeface="Arial" pitchFamily="34" charset="0"/>
                <a:cs typeface="Arial" pitchFamily="34" charset="0"/>
              </a:rPr>
              <a:t>Digitalizované  dokumenty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–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smyslem je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zpřístupnit v kterékoliv knihovně cokoliv v režimu „na místě samém“,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cíleno na digitalizované dokumenty, které nejsou dostupné na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trhu (registry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zpracování údajů o národních autoritách, zjišťování osiřelých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děl)</a:t>
            </a:r>
            <a:endParaRPr lang="cs-CZ" sz="2800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sz="2800" b="1" dirty="0">
                <a:latin typeface="Arial" pitchFamily="34" charset="0"/>
                <a:cs typeface="Arial" pitchFamily="34" charset="0"/>
              </a:rPr>
              <a:t>Born-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digital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 dokumenty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–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v místě samém – kterákoliv knihovna – není-li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zapovězeno či nesouhlas;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vzdáleně – na základě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souhlasu</a:t>
            </a:r>
          </a:p>
          <a:p>
            <a:pPr lvl="0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EIZ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 – na základě licencí</a:t>
            </a:r>
          </a:p>
          <a:p>
            <a:pPr lvl="0"/>
            <a:r>
              <a:rPr lang="cs-CZ" sz="2800" b="1" dirty="0" smtClean="0">
                <a:latin typeface="Arial" pitchFamily="34" charset="0"/>
                <a:cs typeface="Arial" pitchFamily="34" charset="0"/>
              </a:rPr>
              <a:t>Tištěné dokumenty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– služby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cs-CZ" sz="2800" b="1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10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Služby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Standardní knihovnické služby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výpůjční, reprografické atd.)</a:t>
            </a:r>
          </a:p>
          <a:p>
            <a:pPr marL="0" indent="0">
              <a:buNone/>
            </a:pP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MS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Služby nad fyzickými dokumenty - dodání dokumentu fyzicky (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MS </a:t>
            </a:r>
            <a:r>
              <a:rPr lang="cs-CZ" dirty="0">
                <a:latin typeface="Arial" pitchFamily="34" charset="0"/>
                <a:cs typeface="Arial" pitchFamily="34" charset="0"/>
              </a:rPr>
              <a:t>odkudkoli, cokoli, kamkoli), zasílání poštou domů; dodání kopie dokumentu (fyzické, elektronické]</a:t>
            </a:r>
          </a:p>
          <a:p>
            <a:pPr lvl="0"/>
            <a:r>
              <a:rPr lang="cs-CZ" dirty="0">
                <a:latin typeface="Arial" pitchFamily="34" charset="0"/>
                <a:cs typeface="Arial" pitchFamily="34" charset="0"/>
              </a:rPr>
              <a:t>Služby nad elektronickými dokumenty obdobné jako nad fyzickými (jiné autorskoprávní aspekty)</a:t>
            </a:r>
          </a:p>
          <a:p>
            <a:pPr marL="0" indent="0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 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>
                <a:latin typeface="Arial" pitchFamily="34" charset="0"/>
                <a:cs typeface="Arial" pitchFamily="34" charset="0"/>
              </a:rPr>
              <a:t>Sdílení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identit</a:t>
            </a:r>
          </a:p>
          <a:p>
            <a:pPr marL="0" indent="0">
              <a:buNone/>
            </a:pP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Přijímání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peněz, on-line platby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endParaRPr lang="cs-CZ" dirty="0">
              <a:latin typeface="Arial" pitchFamily="34" charset="0"/>
              <a:cs typeface="Arial" pitchFamily="34" charset="0"/>
            </a:endParaRPr>
          </a:p>
          <a:p>
            <a:endParaRPr lang="cs-CZ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7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Silný portál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smtClean="0">
                <a:latin typeface="Arial" pitchFamily="34" charset="0"/>
                <a:cs typeface="Arial" pitchFamily="34" charset="0"/>
              </a:rPr>
              <a:t>rozhraní,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které se stane vstupním bodem ke všem službám a zdrojům v českých knihovnách pro kohokoli, odkudkoli a 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kdykoli </a:t>
            </a:r>
          </a:p>
          <a:p>
            <a:r>
              <a:rPr lang="cs-CZ" sz="2600" dirty="0" smtClean="0">
                <a:latin typeface="Arial" pitchFamily="34" charset="0"/>
                <a:cs typeface="Arial" pitchFamily="34" charset="0"/>
              </a:rPr>
              <a:t>posílí přitažlivost </a:t>
            </a:r>
            <a:r>
              <a:rPr lang="cs-CZ" sz="2600" dirty="0">
                <a:latin typeface="Arial" pitchFamily="34" charset="0"/>
                <a:cs typeface="Arial" pitchFamily="34" charset="0"/>
              </a:rPr>
              <a:t>služeb knihoven běžnému uživateli internetu, jednak vizuální působivostí rozhraní a jednak prezentací nabízených zdrojů a služeb (především zvýšeným množstvím informací ke konkrétním dokumentům, a také v rozsahu dostupných služeb i třeba mimo prostředí knihoven</a:t>
            </a:r>
            <a:r>
              <a:rPr lang="cs-CZ" sz="2600" dirty="0" smtClean="0">
                <a:latin typeface="Arial" pitchFamily="34" charset="0"/>
                <a:cs typeface="Arial" pitchFamily="34" charset="0"/>
              </a:rPr>
              <a:t>) </a:t>
            </a:r>
            <a:endParaRPr lang="cs-CZ" sz="2600" dirty="0"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09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     Silný </a:t>
            </a:r>
            <a:r>
              <a:rPr lang="cs-CZ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portál </a:t>
            </a:r>
            <a:r>
              <a:rPr lang="cs-CZ" sz="3600" dirty="0">
                <a:solidFill>
                  <a:srgbClr val="00708C"/>
                </a:solidFill>
              </a:rPr>
              <a:t>-  okruhy požadavků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latin typeface="Arial" pitchFamily="34" charset="0"/>
                <a:cs typeface="Arial" pitchFamily="34" charset="0"/>
              </a:rPr>
              <a:t>Uživatelské rozhraní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Identifikace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uživatele</a:t>
            </a: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Vyhledávání a práce s nalezenými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záznamy (včetně dalších přidaných služeb)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r>
              <a:rPr lang="cs-CZ" b="1" dirty="0">
                <a:latin typeface="Arial" pitchFamily="34" charset="0"/>
                <a:cs typeface="Arial" pitchFamily="34" charset="0"/>
              </a:rPr>
              <a:t>Statistiky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cs-CZ" b="1" i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Arial" pitchFamily="34" charset="0"/>
                <a:cs typeface="Arial" pitchFamily="34" charset="0"/>
              </a:rPr>
              <a:t>Standardy 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a další technické parametry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musí </a:t>
            </a:r>
            <a:r>
              <a:rPr lang="cs-CZ" dirty="0">
                <a:latin typeface="Arial" pitchFamily="34" charset="0"/>
                <a:cs typeface="Arial" pitchFamily="34" charset="0"/>
              </a:rPr>
              <a:t>splňovat a respektovat všechny užívané technické a knihovnické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standardy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plná </a:t>
            </a:r>
            <a:r>
              <a:rPr lang="cs-CZ" dirty="0">
                <a:latin typeface="Arial" pitchFamily="34" charset="0"/>
                <a:cs typeface="Arial" pitchFamily="34" charset="0"/>
              </a:rPr>
              <a:t>kompatibilita zvoleného systému s češtinou (kódování, české rozhraní atd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.)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kompatibilita </a:t>
            </a:r>
            <a:r>
              <a:rPr lang="cs-CZ" dirty="0">
                <a:latin typeface="Arial" pitchFamily="34" charset="0"/>
                <a:cs typeface="Arial" pitchFamily="34" charset="0"/>
              </a:rPr>
              <a:t>s nejrozšířenějšími typy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prohlížečů</a:t>
            </a:r>
            <a:endParaRPr lang="cs-CZ" dirty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cs-CZ" dirty="0" smtClean="0">
                <a:latin typeface="Arial" pitchFamily="34" charset="0"/>
                <a:cs typeface="Arial" pitchFamily="34" charset="0"/>
              </a:rPr>
              <a:t>musí umět spolupracovat s </a:t>
            </a:r>
            <a:r>
              <a:rPr lang="cs-CZ" dirty="0">
                <a:latin typeface="Arial" pitchFamily="34" charset="0"/>
                <a:cs typeface="Arial" pitchFamily="34" charset="0"/>
              </a:rPr>
              <a:t>dalšími webovými službami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23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>
                <a:solidFill>
                  <a:srgbClr val="D42E12"/>
                </a:solidFill>
                <a:latin typeface="Arial" pitchFamily="34" charset="0"/>
                <a:cs typeface="Arial" pitchFamily="34" charset="0"/>
              </a:rPr>
              <a:t>Služby českým knihovnám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>
                <a:solidFill>
                  <a:srgbClr val="00708C"/>
                </a:solidFill>
              </a:rPr>
              <a:t>současná nabídka JIB</a:t>
            </a:r>
            <a:endParaRPr lang="cs-CZ" sz="4000" dirty="0">
              <a:solidFill>
                <a:srgbClr val="00708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s</a:t>
            </a:r>
            <a:r>
              <a:rPr lang="cs-CZ" dirty="0" smtClean="0"/>
              <a:t>tahování záznamů </a:t>
            </a:r>
          </a:p>
          <a:p>
            <a:pPr lvl="1"/>
            <a:r>
              <a:rPr lang="cs-CZ" dirty="0"/>
              <a:t>účelem této funkce je umožnit českým knihovnám stahovat z prostředí svých automatizovaných knihovních systémů bibliografické záznamy od ostatních </a:t>
            </a:r>
            <a:r>
              <a:rPr lang="cs-CZ" dirty="0" smtClean="0"/>
              <a:t>knihoven</a:t>
            </a:r>
          </a:p>
          <a:p>
            <a:r>
              <a:rPr lang="cs-CZ" dirty="0" smtClean="0"/>
              <a:t>nabídka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smtClean="0"/>
              <a:t>Linker</a:t>
            </a:r>
          </a:p>
          <a:p>
            <a:pPr lvl="1"/>
            <a:r>
              <a:rPr lang="cs-CZ" dirty="0"/>
              <a:t>přímého ověření dostupnosti dokumentu prostřednictvím </a:t>
            </a:r>
            <a:r>
              <a:rPr lang="cs-CZ" dirty="0" smtClean="0"/>
              <a:t>SFX</a:t>
            </a:r>
          </a:p>
          <a:p>
            <a:r>
              <a:rPr lang="cs-CZ" dirty="0"/>
              <a:t>vytváření seznamů e-časopisů na základě skutečného předplatného jednotlivých </a:t>
            </a:r>
            <a:r>
              <a:rPr lang="cs-CZ" dirty="0" smtClean="0"/>
              <a:t>knihoven</a:t>
            </a:r>
          </a:p>
          <a:p>
            <a:r>
              <a:rPr lang="cs-CZ" dirty="0" err="1" smtClean="0"/>
              <a:t>bx</a:t>
            </a:r>
            <a:r>
              <a:rPr lang="cs-CZ" dirty="0" smtClean="0"/>
              <a:t> služba – doporučující služba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Picture 4" descr="new_nklogo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952500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2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991</Words>
  <Application>Microsoft Office PowerPoint</Application>
  <PresentationFormat>Předvádění na obrazovce (4:3)</PresentationFormat>
  <Paragraphs>172</Paragraphs>
  <Slides>31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2" baseType="lpstr">
      <vt:lpstr>Motiv systému Office</vt:lpstr>
      <vt:lpstr>Silný portál </vt:lpstr>
      <vt:lpstr>Obsah pojmu</vt:lpstr>
      <vt:lpstr>Funkce portálu</vt:lpstr>
      <vt:lpstr>Zdroje</vt:lpstr>
      <vt:lpstr>Otázky zpřístupnění </vt:lpstr>
      <vt:lpstr>Služby</vt:lpstr>
      <vt:lpstr>Silný portál</vt:lpstr>
      <vt:lpstr>     Silný portál -  okruhy požadavků</vt:lpstr>
      <vt:lpstr>Služby českým knihovnám  současná nabídka JIB</vt:lpstr>
      <vt:lpstr>Příklady z ČR – katalogy nové generace</vt:lpstr>
      <vt:lpstr>     Zahraniční zkušenosti</vt:lpstr>
      <vt:lpstr>Jednotný / centrální index</vt:lpstr>
      <vt:lpstr>Systémy - centrální index  zahraniční inspirace</vt:lpstr>
      <vt:lpstr>Centrální index – zahraniční inspirace    2</vt:lpstr>
      <vt:lpstr>Centrální index – zahraniční inspirace    3</vt:lpstr>
      <vt:lpstr>Centrální index – zahraniční inspirace    4</vt:lpstr>
      <vt:lpstr>Co je ANL+</vt:lpstr>
      <vt:lpstr>Současný stav a vývoj do konce r. 2011</vt:lpstr>
      <vt:lpstr>Ukázky – Primo</vt:lpstr>
      <vt:lpstr>Prezentace aplikace PowerPoint</vt:lpstr>
      <vt:lpstr>Prezentace aplikace PowerPoint</vt:lpstr>
      <vt:lpstr>Prezentace aplikace PowerPoint</vt:lpstr>
      <vt:lpstr>Ukázky – MetaLib</vt:lpstr>
      <vt:lpstr>Prezentace aplikace PowerPoint</vt:lpstr>
      <vt:lpstr>Prezentace aplikace PowerPoint</vt:lpstr>
      <vt:lpstr>Co musíme udělat?</vt:lpstr>
      <vt:lpstr>Co musíme udělat?</vt:lpstr>
      <vt:lpstr>Jak se dostat k ANL+</vt:lpstr>
      <vt:lpstr>Legislativa</vt:lpstr>
      <vt:lpstr>Prezentace aplikace PowerPoint</vt:lpstr>
      <vt:lpstr>Děkujeme za pozornost ??? Dotazy ???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Silný portál</dc:title>
  <dc:creator>Pospíšilová Jindřiška</dc:creator>
  <cp:lastModifiedBy>Pospíšilová Jindřiška</cp:lastModifiedBy>
  <cp:revision>27</cp:revision>
  <dcterms:created xsi:type="dcterms:W3CDTF">2011-09-12T07:17:08Z</dcterms:created>
  <dcterms:modified xsi:type="dcterms:W3CDTF">2011-09-20T10:37:13Z</dcterms:modified>
</cp:coreProperties>
</file>