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48" r:id="rId2"/>
    <p:sldMasterId id="2147483650" r:id="rId3"/>
  </p:sldMasterIdLst>
  <p:notesMasterIdLst>
    <p:notesMasterId r:id="rId21"/>
  </p:notesMasterIdLst>
  <p:sldIdLst>
    <p:sldId id="256" r:id="rId4"/>
    <p:sldId id="257" r:id="rId5"/>
    <p:sldId id="262" r:id="rId6"/>
    <p:sldId id="264" r:id="rId7"/>
    <p:sldId id="268" r:id="rId8"/>
    <p:sldId id="270" r:id="rId9"/>
    <p:sldId id="266" r:id="rId10"/>
    <p:sldId id="267" r:id="rId11"/>
    <p:sldId id="265" r:id="rId12"/>
    <p:sldId id="269" r:id="rId13"/>
    <p:sldId id="272" r:id="rId14"/>
    <p:sldId id="273" r:id="rId15"/>
    <p:sldId id="274" r:id="rId16"/>
    <p:sldId id="279" r:id="rId17"/>
    <p:sldId id="282" r:id="rId18"/>
    <p:sldId id="283" r:id="rId19"/>
    <p:sldId id="260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664"/>
    <a:srgbClr val="9182BE"/>
    <a:srgbClr val="4B96CD"/>
    <a:srgbClr val="96C832"/>
    <a:srgbClr val="FFD200"/>
    <a:srgbClr val="F08C00"/>
    <a:srgbClr val="3CB9C3"/>
    <a:srgbClr val="50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7" autoAdjust="0"/>
    <p:restoredTop sz="94675" autoAdjust="0"/>
  </p:normalViewPr>
  <p:slideViewPr>
    <p:cSldViewPr>
      <p:cViewPr varScale="1">
        <p:scale>
          <a:sx n="96" d="100"/>
          <a:sy n="96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BCEB7C-4162-1940-8DE7-A02C354388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523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48EA5B8-EEA1-3442-89F7-E61FE2F9EC9D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16D131-7B38-E84C-8414-221BC2371BC5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16D131-7B38-E84C-8414-221BC2371BC5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516D131-7B38-E84C-8414-221BC2371BC5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9A97DBF-3933-024B-BC0B-6E98C188E353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9D80EF-83C4-5442-8528-67BC978E993D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61F6195-1C89-9448-90E0-26F1B796C436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FF055-9CE4-C040-859F-B3E383D724C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28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AE8F1-D6BF-BA40-945B-ACD41DF99C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5947B-21BD-DB41-AD68-79FCACEC73E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63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0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0" y="1914525"/>
            <a:ext cx="7772400" cy="914400"/>
          </a:xfrm>
        </p:spPr>
        <p:txBody>
          <a:bodyPr/>
          <a:lstStyle>
            <a:lvl1pPr>
              <a:lnSpc>
                <a:spcPct val="90000"/>
              </a:lnSpc>
              <a:defRPr sz="45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9150" y="4767263"/>
            <a:ext cx="6400800" cy="900112"/>
          </a:xfrm>
        </p:spPr>
        <p:txBody>
          <a:bodyPr lIns="0" tIns="0" rIns="0">
            <a:spAutoFit/>
          </a:bodyPr>
          <a:lstStyle>
            <a:lvl1pPr marL="0" indent="0">
              <a:buFont typeface="Arial" charset="0"/>
              <a:buNone/>
              <a:defRPr sz="2000">
                <a:solidFill>
                  <a:srgbClr val="3CB9C3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245225"/>
            <a:ext cx="2133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ABA55530-6A23-7041-986A-5CB8575E599F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3081" name="Picture 9" descr="logo_mzk_rgb_bily_podk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49275"/>
            <a:ext cx="13636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8D626-4850-6B4B-8682-BE10B70FB9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8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103FBE-AA56-DF4C-8E82-3909B7A1188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73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8592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592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363FE-5DE8-E742-8D5B-549D9DF7BC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66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2589C-64D6-BB46-81C1-51246DD6027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157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AC9759-9D32-5340-90F9-1B17D55C9E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32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7D5A3-72F7-D240-9F08-B9BE18F6A59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66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2E49F5-8CCC-6C44-84E6-E719BE71C92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7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8BCE2-80BB-D14C-BD34-B7A1A87262F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95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CD2D6-E9F9-6548-83A9-F10CDCDFD21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20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340B6A-5D3D-354D-A209-28AC8626E25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061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401638"/>
            <a:ext cx="2036763" cy="5724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100" y="401638"/>
            <a:ext cx="5962650" cy="5724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FA196A-012D-C348-B113-F657C327E67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8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78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54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0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56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2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DAC33-3935-4548-A73B-553F5BFC512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052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09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0435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BF9EF-5E58-C747-BEE2-8D3474FD4D7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16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CF5C-0952-5F45-906C-DCF8378B6FF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2875C-CFB8-C545-9B42-DBFDE02351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65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17F8C-3330-C14C-BDFC-564DBC2E937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28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EA8C2-39A4-9147-AA8A-8D4E35C45BA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5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76FBF-5DAC-ED4C-86D2-1BD4490699D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75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354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B3BD3B-BB62-5548-828A-894D90C5DD59}" type="slidenum">
              <a:rPr lang="cs-CZ"/>
              <a:pPr/>
              <a:t>‹#›</a:t>
            </a:fld>
            <a:endParaRPr lang="cs-CZ"/>
          </a:p>
        </p:txBody>
      </p:sp>
      <p:pic>
        <p:nvPicPr>
          <p:cNvPr id="10249" name="Picture 9" descr="logo_mzk_rgb_bily_podklad_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03250"/>
            <a:ext cx="4714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AutoNum type="arabicPeriod"/>
        <a:defRPr sz="3200" b="1">
          <a:solidFill>
            <a:srgbClr val="3CB9C3"/>
          </a:solidFill>
          <a:latin typeface="+mn-lt"/>
          <a:ea typeface="+mn-ea"/>
          <a:cs typeface="+mn-cs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AutoNum type="arabicPeriod"/>
        <a:defRPr sz="2800">
          <a:solidFill>
            <a:schemeClr val="bg1"/>
          </a:solidFill>
          <a:latin typeface="+mn-lt"/>
          <a:ea typeface="Arial" charset="0"/>
          <a:cs typeface="+mn-cs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AutoNum type="arabicPeriod"/>
        <a:defRPr sz="2400">
          <a:solidFill>
            <a:schemeClr val="bg1"/>
          </a:solidFill>
          <a:latin typeface="+mn-lt"/>
          <a:ea typeface="Arial" charset="0"/>
          <a:cs typeface="+mn-cs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AutoNum type="arabicPeriod"/>
        <a:defRPr sz="20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504B5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6100" y="401638"/>
            <a:ext cx="72659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8708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0"/>
            <a:r>
              <a:rPr lang="cs-CZ"/>
              <a:t>Druhá úroveň</a:t>
            </a:r>
          </a:p>
          <a:p>
            <a:pPr lvl="1"/>
            <a:r>
              <a:rPr lang="cs-CZ"/>
              <a:t>Třetí úroveň</a:t>
            </a:r>
          </a:p>
          <a:p>
            <a:pPr lvl="2"/>
            <a:r>
              <a:rPr lang="cs-CZ"/>
              <a:t>Čtvrtá úroveň</a:t>
            </a:r>
          </a:p>
          <a:p>
            <a:pPr lvl="3"/>
            <a:r>
              <a:rPr lang="cs-CZ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504B55"/>
                </a:solidFill>
              </a:defRPr>
            </a:lvl1pPr>
          </a:lstStyle>
          <a:p>
            <a:fld id="{66A8698A-0427-D24B-BED6-7ACE2AB3457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27088" y="6237288"/>
            <a:ext cx="2736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504B55"/>
                </a:solidFill>
              </a:rPr>
              <a:t>Moravská zemská knihovna</a:t>
            </a:r>
          </a:p>
        </p:txBody>
      </p:sp>
      <p:pic>
        <p:nvPicPr>
          <p:cNvPr id="1035" name="Picture 11" descr="logo_mzk_rgb_bile_bily_podklad_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449263"/>
            <a:ext cx="471487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⁄"/>
        <a:defRPr sz="2800">
          <a:solidFill>
            <a:srgbClr val="504B5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504B55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504B55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504B55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04B55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04B55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04B55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04B55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504B55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4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9313" y="4389438"/>
            <a:ext cx="44434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00113" y="5157788"/>
            <a:ext cx="4319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49313" y="523716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cs-CZ" sz="2000">
                <a:solidFill>
                  <a:srgbClr val="3CB9C3"/>
                </a:solidFill>
              </a:rPr>
              <a:t>Moravská zemská knihovna v Brně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cs-CZ" sz="2000">
                <a:solidFill>
                  <a:srgbClr val="3CB9C3"/>
                </a:solidFill>
              </a:rPr>
              <a:t>www.mzk.cz</a:t>
            </a:r>
          </a:p>
        </p:txBody>
      </p:sp>
      <p:pic>
        <p:nvPicPr>
          <p:cNvPr id="9226" name="Picture 10" descr="posledni_stran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0"/>
            <a:ext cx="3684587" cy="574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registrace.mzk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jeid.cz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HMA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roam.cz" TargetMode="External"/><Relationship Id="rId4" Type="http://schemas.openxmlformats.org/officeDocument/2006/relationships/hyperlink" Target="http://www.eduid.cz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ldap-aleph/" TargetMode="External"/><Relationship Id="rId4" Type="http://schemas.openxmlformats.org/officeDocument/2006/relationships/hyperlink" Target="http://mojeid.cz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9150" y="1914525"/>
            <a:ext cx="7772400" cy="634789"/>
          </a:xfrm>
        </p:spPr>
        <p:txBody>
          <a:bodyPr/>
          <a:lstStyle/>
          <a:p>
            <a:r>
              <a:rPr lang="en-US" dirty="0" err="1"/>
              <a:t>Sdílení</a:t>
            </a:r>
            <a:r>
              <a:rPr lang="en-US" dirty="0"/>
              <a:t> </a:t>
            </a:r>
            <a:r>
              <a:rPr lang="en-US" dirty="0" err="1"/>
              <a:t>uživatelských</a:t>
            </a:r>
            <a:r>
              <a:rPr lang="en-US" dirty="0"/>
              <a:t> </a:t>
            </a:r>
            <a:r>
              <a:rPr lang="en-US" dirty="0" err="1"/>
              <a:t>identit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9150" y="4767263"/>
            <a:ext cx="6400800" cy="353943"/>
          </a:xfrm>
        </p:spPr>
        <p:txBody>
          <a:bodyPr/>
          <a:lstStyle/>
          <a:p>
            <a:r>
              <a:rPr lang="en-US" dirty="0" err="1" smtClean="0"/>
              <a:t>Petr</a:t>
            </a:r>
            <a:r>
              <a:rPr lang="en-US" dirty="0" smtClean="0"/>
              <a:t> </a:t>
            </a:r>
            <a:r>
              <a:rPr lang="en-US" dirty="0" err="1" smtClean="0"/>
              <a:t>Žabička</a:t>
            </a:r>
            <a:r>
              <a:rPr lang="en-US" dirty="0" smtClean="0"/>
              <a:t>, </a:t>
            </a:r>
            <a:r>
              <a:rPr lang="en-US" dirty="0" err="1" smtClean="0"/>
              <a:t>Moravská</a:t>
            </a:r>
            <a:r>
              <a:rPr lang="en-US" dirty="0" smtClean="0"/>
              <a:t> </a:t>
            </a:r>
            <a:r>
              <a:rPr lang="en-US" dirty="0" err="1" smtClean="0"/>
              <a:t>zemská</a:t>
            </a:r>
            <a:r>
              <a:rPr lang="en-US" dirty="0" smtClean="0"/>
              <a:t> </a:t>
            </a:r>
            <a:r>
              <a:rPr lang="en-US" dirty="0" err="1" smtClean="0"/>
              <a:t>knihovna</a:t>
            </a:r>
            <a:r>
              <a:rPr lang="en-US" dirty="0" smtClean="0"/>
              <a:t> v </a:t>
            </a:r>
            <a:r>
              <a:rPr lang="en-US" dirty="0" err="1" smtClean="0"/>
              <a:t>Brně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Koncepce rozvoje knihoven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005388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dirty="0" smtClean="0"/>
              <a:t>Ideální stav</a:t>
            </a:r>
            <a:r>
              <a:rPr lang="cs-CZ" sz="3200" dirty="0" smtClean="0"/>
              <a:t>: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Uživatel má jedinou identitu, tu uznávají všechny knihovny</a:t>
            </a:r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dirty="0" smtClean="0"/>
              <a:t>Realita:</a:t>
            </a:r>
            <a:endParaRPr lang="cs-CZ" sz="26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Nutná podmínka: důvěra v registrující </a:t>
            </a:r>
            <a:r>
              <a:rPr lang="cs-CZ" sz="2600" dirty="0" smtClean="0"/>
              <a:t>instituci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200" dirty="0" smtClean="0"/>
              <a:t>Nutno řešit smluvně</a:t>
            </a:r>
            <a:endParaRPr lang="cs-CZ" sz="22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/>
              <a:t>N</a:t>
            </a:r>
            <a:r>
              <a:rPr lang="cs-CZ" sz="2600" dirty="0" smtClean="0"/>
              <a:t>eoprávněné používání </a:t>
            </a:r>
            <a:r>
              <a:rPr lang="cs-CZ" sz="2600" dirty="0" smtClean="0"/>
              <a:t>téže identity více lidmi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Různá </a:t>
            </a:r>
            <a:r>
              <a:rPr lang="cs-CZ" sz="2600" dirty="0" smtClean="0"/>
              <a:t>práva/služby </a:t>
            </a:r>
            <a:r>
              <a:rPr lang="cs-CZ" sz="2600" dirty="0" smtClean="0"/>
              <a:t>v různých </a:t>
            </a:r>
            <a:r>
              <a:rPr lang="cs-CZ" sz="2600" dirty="0" smtClean="0"/>
              <a:t>institucích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Cena některých produktů a služeb se stanovuje na základě počtu registrovaných uživatelů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7481134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Koncepce rozvoje knihoven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005388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Možnosti: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1) Centrální </a:t>
            </a:r>
            <a:r>
              <a:rPr lang="cs-CZ" sz="2000" dirty="0"/>
              <a:t>registrace/centrální identity provider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Stát...? OP jako průkazka?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Nyní nerealizovatelné, ale Velký bratr nespí...</a:t>
            </a:r>
            <a:endParaRPr lang="cs-CZ" sz="1800" dirty="0"/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2) Registruje se jen jedenkrát </a:t>
            </a:r>
            <a:r>
              <a:rPr lang="cs-CZ" sz="2000" dirty="0"/>
              <a:t>v rámci </a:t>
            </a:r>
            <a:r>
              <a:rPr lang="cs-CZ" sz="2000" dirty="0" smtClean="0"/>
              <a:t>skupiny/federace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Registruje každá knihovna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Knihovny si navzájem věří </a:t>
            </a:r>
            <a:r>
              <a:rPr lang="cs-CZ" sz="1800" dirty="0"/>
              <a:t>a </a:t>
            </a:r>
            <a:r>
              <a:rPr lang="cs-CZ" sz="1800" dirty="0" smtClean="0"/>
              <a:t>samy neregistrují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Nejmenší obtěžování uživatele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Jak řešit komunikaci s uživatelem (pošta, e-mail, SMS, ...)?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Co registrační poplatky?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/>
              <a:t>Jak řešit přestupky uživatelů spáchané u jiné než registrující </a:t>
            </a:r>
            <a:r>
              <a:rPr lang="cs-CZ" sz="1800" dirty="0" smtClean="0"/>
              <a:t>instituce?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Lze postihovat uživatele za přestupky spáchané v jiné knihovně?</a:t>
            </a:r>
            <a:endParaRPr lang="cs-CZ" sz="1800" dirty="0"/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Vede k požadavku na společný průkaz a společnou databázi uživatelů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Lze takto sdílet osobní údaje? </a:t>
            </a:r>
          </a:p>
        </p:txBody>
      </p:sp>
    </p:spTree>
    <p:extLst>
      <p:ext uri="{BB962C8B-B14F-4D97-AF65-F5344CB8AC3E}">
        <p14:creationId xmlns:p14="http://schemas.microsoft.com/office/powerpoint/2010/main" val="42170896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Koncepce rozvoje knihoven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157936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Možnosti: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3) </a:t>
            </a:r>
            <a:r>
              <a:rPr lang="cs-CZ" sz="2000" dirty="0"/>
              <a:t>Registruje </a:t>
            </a:r>
            <a:r>
              <a:rPr lang="cs-CZ" sz="2000" dirty="0" smtClean="0"/>
              <a:t>se v každé knihovně samostatně, identita se ověřuje jen jedenkrát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Při prvotní registraci se musí spolehlivě ověřit identita uživatele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/>
              <a:t>U</a:t>
            </a:r>
            <a:r>
              <a:rPr lang="cs-CZ" sz="1800" dirty="0" smtClean="0"/>
              <a:t>živatel </a:t>
            </a:r>
            <a:r>
              <a:rPr lang="cs-CZ" sz="1800" dirty="0"/>
              <a:t>sám </a:t>
            </a:r>
            <a:r>
              <a:rPr lang="cs-CZ" sz="1800" dirty="0" smtClean="0"/>
              <a:t>iniciuje předání svých osobních dat, a dává k němu tedy implicitně, resp. explicitně souhlas.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Nejsnadněji </a:t>
            </a:r>
            <a:r>
              <a:rPr lang="cs-CZ" sz="1800" dirty="0"/>
              <a:t>realizovatelné i z právního </a:t>
            </a:r>
            <a:r>
              <a:rPr lang="cs-CZ" sz="1800" dirty="0" smtClean="0"/>
              <a:t>hlediska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Zaplacení registračního poplatku druhé instituce lze </a:t>
            </a:r>
            <a:r>
              <a:rPr lang="cs-CZ" sz="1800" dirty="0"/>
              <a:t>řešit </a:t>
            </a:r>
            <a:r>
              <a:rPr lang="cs-CZ" sz="1800" dirty="0" smtClean="0"/>
              <a:t>online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Uživatel je ve stavu </a:t>
            </a:r>
            <a:r>
              <a:rPr lang="cs-CZ" sz="1800" dirty="0" err="1" smtClean="0"/>
              <a:t>předregistrace</a:t>
            </a:r>
            <a:r>
              <a:rPr lang="cs-CZ" sz="1800" dirty="0" smtClean="0"/>
              <a:t>, ale s ověřenými údaji</a:t>
            </a:r>
          </a:p>
          <a:p>
            <a:pPr marL="1500188" lvl="3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400" dirty="0" smtClean="0"/>
              <a:t>Můžeme ho nechat jen odkliknout že </a:t>
            </a:r>
            <a:r>
              <a:rPr lang="cs-CZ" sz="1400" dirty="0" err="1" smtClean="0"/>
              <a:t>souhlsí</a:t>
            </a:r>
            <a:r>
              <a:rPr lang="cs-CZ" sz="1400" dirty="0" smtClean="0"/>
              <a:t> s knihovním řádem?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Případně podepsat </a:t>
            </a:r>
            <a:r>
              <a:rPr lang="cs-CZ" sz="1800" dirty="0"/>
              <a:t>registrační formulář druhé </a:t>
            </a:r>
            <a:r>
              <a:rPr lang="cs-CZ" sz="1800" dirty="0" smtClean="0"/>
              <a:t>instituce </a:t>
            </a:r>
          </a:p>
          <a:p>
            <a:pPr marL="1500188" lvl="3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400" dirty="0" smtClean="0"/>
              <a:t>Důležité zejména pro absenční výpůjčky</a:t>
            </a:r>
          </a:p>
          <a:p>
            <a:pPr marL="1500188" lvl="3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400" dirty="0" smtClean="0"/>
              <a:t>Lze řešit při první fyzické návštěvě knihovny</a:t>
            </a:r>
            <a:endParaRPr lang="cs-CZ" sz="2600" dirty="0" smtClean="0"/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Přenáší se „</a:t>
            </a:r>
            <a:r>
              <a:rPr lang="cs-CZ" sz="1800" dirty="0" err="1" smtClean="0"/>
              <a:t>oveření</a:t>
            </a:r>
            <a:r>
              <a:rPr lang="cs-CZ" sz="1800" dirty="0" smtClean="0"/>
              <a:t>“ identity, neznamená to, že uživatel bude mít nutně stejné jméno a heslo </a:t>
            </a:r>
          </a:p>
          <a:p>
            <a:pPr marL="111918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Lze řešit automatické aktualizace osobních údajů (viz. </a:t>
            </a:r>
            <a:r>
              <a:rPr lang="cs-CZ" sz="1800" dirty="0" err="1"/>
              <a:t>m</a:t>
            </a:r>
            <a:r>
              <a:rPr lang="cs-CZ" sz="1800" dirty="0" err="1" smtClean="0"/>
              <a:t>ojeID</a:t>
            </a:r>
            <a:r>
              <a:rPr lang="cs-CZ" sz="1800" dirty="0" smtClean="0"/>
              <a:t>)?</a:t>
            </a: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1091277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Implementace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445968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Realizována varianta 3</a:t>
            </a:r>
            <a:endParaRPr lang="cs-CZ" sz="2000" dirty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Testováno přebírání identity prostřednictvím protokolu </a:t>
            </a:r>
            <a:r>
              <a:rPr lang="cs-CZ" sz="2000" dirty="0" err="1" smtClean="0"/>
              <a:t>Shibboleth</a:t>
            </a:r>
            <a:r>
              <a:rPr lang="cs-CZ" sz="2000" dirty="0" smtClean="0"/>
              <a:t> v rámci </a:t>
            </a:r>
            <a:r>
              <a:rPr lang="cs-CZ" sz="2000" dirty="0" err="1" smtClean="0"/>
              <a:t>eduID</a:t>
            </a:r>
            <a:r>
              <a:rPr lang="cs-CZ" sz="2000" dirty="0" smtClean="0"/>
              <a:t> a ze služby </a:t>
            </a:r>
            <a:r>
              <a:rPr lang="cs-CZ" sz="2000" dirty="0" err="1" smtClean="0"/>
              <a:t>mojeID</a:t>
            </a:r>
            <a:r>
              <a:rPr lang="cs-CZ" sz="2000" dirty="0" smtClean="0"/>
              <a:t> - 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en-US" sz="2000" u="sng" dirty="0">
                <a:hlinkClick r:id="rId3"/>
              </a:rPr>
              <a:t>://registrace.mzk.cz/.</a:t>
            </a:r>
            <a:endParaRPr lang="cs-CZ" sz="2000" dirty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Realizováno v </a:t>
            </a:r>
            <a:r>
              <a:rPr lang="cs-CZ" sz="2000" dirty="0" err="1" smtClean="0"/>
              <a:t>Alephu</a:t>
            </a:r>
            <a:r>
              <a:rPr lang="cs-CZ" sz="2000" dirty="0" smtClean="0"/>
              <a:t> MZK, spolupráce s KNAV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Registrace čtenáře je technického hlediska sama „službou“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err="1" smtClean="0"/>
              <a:t>mojeID</a:t>
            </a:r>
            <a:endParaRPr lang="cs-CZ" sz="2400" dirty="0" smtClean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MZK uzavírá smlouvu s </a:t>
            </a:r>
            <a:r>
              <a:rPr lang="cs-CZ" sz="2000" dirty="0" err="1" smtClean="0"/>
              <a:t>nic.cz</a:t>
            </a:r>
            <a:r>
              <a:rPr lang="cs-CZ" sz="2000" dirty="0"/>
              <a:t> </a:t>
            </a:r>
            <a:r>
              <a:rPr lang="cs-CZ" sz="2000" dirty="0" smtClean="0"/>
              <a:t>„užívání </a:t>
            </a:r>
            <a:r>
              <a:rPr lang="cs-CZ" sz="2000" dirty="0"/>
              <a:t>služby </a:t>
            </a:r>
            <a:r>
              <a:rPr lang="cs-CZ" sz="2000" dirty="0" err="1"/>
              <a:t>mojeID</a:t>
            </a:r>
            <a:r>
              <a:rPr lang="cs-CZ" sz="2000" dirty="0"/>
              <a:t> pro poskytovatele s plným </a:t>
            </a:r>
            <a:r>
              <a:rPr lang="cs-CZ" sz="2000" dirty="0" smtClean="0"/>
              <a:t>přístupem“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Registrovaný uživatel </a:t>
            </a:r>
            <a:r>
              <a:rPr lang="cs-CZ" sz="2000" dirty="0" err="1" smtClean="0"/>
              <a:t>mojeID</a:t>
            </a:r>
            <a:r>
              <a:rPr lang="cs-CZ" sz="2000" dirty="0" smtClean="0"/>
              <a:t> může své údaje v </a:t>
            </a:r>
            <a:r>
              <a:rPr lang="cs-CZ" sz="2000" dirty="0" err="1" smtClean="0"/>
              <a:t>mojeID</a:t>
            </a:r>
            <a:r>
              <a:rPr lang="cs-CZ" sz="2000" dirty="0" smtClean="0"/>
              <a:t> použít pro (před) registraci v MZK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err="1" smtClean="0"/>
              <a:t>Shibboleth</a:t>
            </a:r>
            <a:endParaRPr lang="cs-CZ" sz="2400" dirty="0" smtClean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MZK je technicky schopna poskytnout jinému členu </a:t>
            </a:r>
            <a:r>
              <a:rPr lang="cs-CZ" sz="2000" dirty="0" err="1" smtClean="0"/>
              <a:t>eduID</a:t>
            </a:r>
            <a:r>
              <a:rPr lang="cs-CZ" sz="2000" dirty="0" smtClean="0"/>
              <a:t> osobní údaje uživatele, tento přenos musí iniciovat sám uživatel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MZK je technicky schopna převzít od jiného člena </a:t>
            </a:r>
            <a:r>
              <a:rPr lang="cs-CZ" sz="2000" dirty="0" err="1" smtClean="0"/>
              <a:t>eduID</a:t>
            </a:r>
            <a:r>
              <a:rPr lang="cs-CZ" sz="2000" dirty="0" smtClean="0"/>
              <a:t> osobní údaje uživatele, který tento přenos při registraci sám iniciuje</a:t>
            </a:r>
          </a:p>
        </p:txBody>
      </p:sp>
    </p:spTree>
    <p:extLst>
      <p:ext uri="{BB962C8B-B14F-4D97-AF65-F5344CB8AC3E}">
        <p14:creationId xmlns:p14="http://schemas.microsoft.com/office/powerpoint/2010/main" val="27077275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j03096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1152128" cy="1615133"/>
          </a:xfrm>
          <a:prstGeom prst="rect">
            <a:avLst/>
          </a:prstGeom>
        </p:spPr>
      </p:pic>
      <p:pic>
        <p:nvPicPr>
          <p:cNvPr id="22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7" y="1124744"/>
            <a:ext cx="129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3" y="1844824"/>
            <a:ext cx="27146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kd182040sd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48680"/>
            <a:ext cx="2088232" cy="2503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27584" y="1700808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16561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Cizí</a:t>
            </a:r>
            <a:r>
              <a:rPr lang="en-US" dirty="0" smtClean="0"/>
              <a:t> </a:t>
            </a:r>
            <a:r>
              <a:rPr lang="en-US" dirty="0" err="1" smtClean="0"/>
              <a:t>knihovna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19672" y="2204864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79912" y="1700808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9912" y="1772816"/>
            <a:ext cx="16561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Uživatel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2204864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753919" y="1700808"/>
            <a:ext cx="1656184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3919" y="1772816"/>
            <a:ext cx="16561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Uživatelův</a:t>
            </a:r>
            <a:r>
              <a:rPr lang="en-US" dirty="0" smtClean="0"/>
              <a:t> </a:t>
            </a:r>
            <a:r>
              <a:rPr lang="en-US" dirty="0" err="1" smtClean="0"/>
              <a:t>IdP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46007" y="2204864"/>
            <a:ext cx="0" cy="4392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619672" y="249289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619672" y="465313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19672" y="5805264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572000" y="4078813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572000" y="3574757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19672" y="3068960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9672" y="5373216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19672" y="623731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07704" y="2492896"/>
            <a:ext cx="233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Chci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zaregistrovat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91680" y="306896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Zná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vás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někdo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komu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věříme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r>
              <a:rPr lang="en-US" dirty="0" err="1" smtClean="0">
                <a:solidFill>
                  <a:schemeClr val="bg1"/>
                </a:solidFill>
              </a:rPr>
              <a:t>Tak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ť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vás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autentizuje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35696" y="58052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Posílám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heslo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60032" y="357475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Chci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autentizovat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35696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Registrace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zdařila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35696" y="465313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Přeposílám</a:t>
            </a:r>
            <a:r>
              <a:rPr lang="en-US" dirty="0" smtClean="0">
                <a:solidFill>
                  <a:schemeClr val="bg1"/>
                </a:solidFill>
              </a:rPr>
              <a:t> info o </a:t>
            </a:r>
            <a:r>
              <a:rPr lang="en-US" dirty="0" err="1" smtClean="0">
                <a:solidFill>
                  <a:schemeClr val="bg1"/>
                </a:solidFill>
              </a:rPr>
              <a:t>uživateli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6016" y="407881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Autentizace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úspěšná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posílám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info </a:t>
            </a:r>
            <a:r>
              <a:rPr lang="en-US" dirty="0">
                <a:solidFill>
                  <a:schemeClr val="bg1"/>
                </a:solidFill>
              </a:rPr>
              <a:t>o </a:t>
            </a:r>
            <a:r>
              <a:rPr lang="en-US" dirty="0" err="1">
                <a:solidFill>
                  <a:schemeClr val="bg1"/>
                </a:solidFill>
              </a:rPr>
              <a:t>uživateli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35696" y="53639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Zvolte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heslo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0" name="Content Placeholder 9" descr="1.png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5" b="12635"/>
          <a:stretch>
            <a:fillRect/>
          </a:stretch>
        </p:blipFill>
        <p:spPr>
          <a:xfrm>
            <a:off x="395536" y="548680"/>
            <a:ext cx="8229600" cy="4525963"/>
          </a:xfrm>
        </p:spPr>
      </p:pic>
      <p:pic>
        <p:nvPicPr>
          <p:cNvPr id="51" name="Picture 50" descr="5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06"/>
          <a:stretch/>
        </p:blipFill>
        <p:spPr>
          <a:xfrm>
            <a:off x="395536" y="260648"/>
            <a:ext cx="4046824" cy="2880000"/>
          </a:xfrm>
          <a:prstGeom prst="rect">
            <a:avLst/>
          </a:prstGeom>
        </p:spPr>
      </p:pic>
      <p:pic>
        <p:nvPicPr>
          <p:cNvPr id="52" name="Picture 51" descr="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277027" cy="3960440"/>
          </a:xfrm>
          <a:prstGeom prst="rect">
            <a:avLst/>
          </a:prstGeom>
        </p:spPr>
      </p:pic>
      <p:pic>
        <p:nvPicPr>
          <p:cNvPr id="53" name="Picture 52" descr="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9336"/>
            <a:ext cx="5714405" cy="4428664"/>
          </a:xfrm>
          <a:prstGeom prst="rect">
            <a:avLst/>
          </a:prstGeom>
        </p:spPr>
      </p:pic>
      <p:pic>
        <p:nvPicPr>
          <p:cNvPr id="54" name="Picture 53" descr="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981056" cy="21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Implementace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445968"/>
          </a:xfrm>
        </p:spPr>
        <p:txBody>
          <a:bodyPr/>
          <a:lstStyle/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Implementace </a:t>
            </a:r>
            <a:r>
              <a:rPr lang="cs-CZ" sz="2400" dirty="0" err="1" smtClean="0"/>
              <a:t>mojeID</a:t>
            </a:r>
            <a:endParaRPr lang="cs-CZ" sz="2400" dirty="0" smtClean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err="1" smtClean="0"/>
              <a:t>OpenID</a:t>
            </a:r>
            <a:r>
              <a:rPr lang="cs-CZ" sz="2000" dirty="0" smtClean="0"/>
              <a:t> s možností předávat ověřené osobní údaje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Pro poskytovatele služeb </a:t>
            </a:r>
            <a:r>
              <a:rPr lang="cs-CZ" sz="2000" dirty="0" err="1"/>
              <a:t>MojeID.cz</a:t>
            </a:r>
            <a:r>
              <a:rPr lang="cs-CZ" sz="2000" dirty="0"/>
              <a:t> poskytuje dva přístupy:</a:t>
            </a:r>
          </a:p>
          <a:p>
            <a:pPr marL="110013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600" dirty="0" smtClean="0"/>
              <a:t>Plný </a:t>
            </a:r>
            <a:r>
              <a:rPr lang="cs-CZ" sz="1600" dirty="0"/>
              <a:t>přístup - poskytovatel služby dostane příznak o </a:t>
            </a:r>
            <a:r>
              <a:rPr lang="cs-CZ" sz="1600" dirty="0" smtClean="0"/>
              <a:t>validaci. Je placený -  1200</a:t>
            </a:r>
            <a:r>
              <a:rPr lang="cs-CZ" sz="1600" dirty="0"/>
              <a:t>,- Kč </a:t>
            </a:r>
            <a:r>
              <a:rPr lang="cs-CZ" sz="1600" dirty="0" smtClean="0"/>
              <a:t>/ rok.</a:t>
            </a:r>
            <a:endParaRPr lang="cs-CZ" sz="1600" dirty="0"/>
          </a:p>
          <a:p>
            <a:pPr marL="110013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600" dirty="0" smtClean="0"/>
              <a:t>Omezený </a:t>
            </a:r>
            <a:r>
              <a:rPr lang="cs-CZ" sz="1600" dirty="0"/>
              <a:t>přístup - příznak validace není </a:t>
            </a:r>
            <a:r>
              <a:rPr lang="cs-CZ" sz="1600" dirty="0" smtClean="0"/>
              <a:t>předáván. </a:t>
            </a:r>
            <a:r>
              <a:rPr lang="cs-CZ" sz="1600" dirty="0"/>
              <a:t>L</a:t>
            </a:r>
            <a:r>
              <a:rPr lang="cs-CZ" sz="1600" dirty="0" smtClean="0"/>
              <a:t>ze </a:t>
            </a:r>
            <a:r>
              <a:rPr lang="cs-CZ" sz="1600" dirty="0"/>
              <a:t>ho tedy okamžitě používat</a:t>
            </a:r>
            <a:r>
              <a:rPr lang="cs-CZ" sz="1600" dirty="0" smtClean="0"/>
              <a:t>.</a:t>
            </a:r>
            <a:endParaRPr lang="cs-CZ" sz="2000" dirty="0" smtClean="0"/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Využití protokolu </a:t>
            </a:r>
            <a:r>
              <a:rPr lang="cs-CZ" sz="2400" dirty="0" err="1" smtClean="0"/>
              <a:t>Shibboleth</a:t>
            </a:r>
            <a:endParaRPr lang="cs-CZ" sz="2400" dirty="0" smtClean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Uživatelský LDAP jsme rozšířili o atribut obsahující datum narození </a:t>
            </a:r>
            <a:r>
              <a:rPr lang="cs-CZ" sz="2000" dirty="0" smtClean="0"/>
              <a:t>a </a:t>
            </a:r>
            <a:r>
              <a:rPr lang="cs-CZ" sz="2000" dirty="0"/>
              <a:t>trvalé </a:t>
            </a:r>
            <a:r>
              <a:rPr lang="cs-CZ" sz="2000" dirty="0" smtClean="0"/>
              <a:t>bydliště 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Na </a:t>
            </a:r>
            <a:r>
              <a:rPr lang="cs-CZ" sz="2000" dirty="0"/>
              <a:t>straně </a:t>
            </a:r>
            <a:r>
              <a:rPr lang="cs-CZ" sz="2000" dirty="0" err="1"/>
              <a:t>shibbolethu</a:t>
            </a:r>
            <a:r>
              <a:rPr lang="cs-CZ" sz="2000" dirty="0"/>
              <a:t> lze nastavit mapování těchto atributů a jejich předávání vybraným poskytovatelům služeb - registrátorům. </a:t>
            </a:r>
            <a:endParaRPr lang="cs-CZ" sz="2000" dirty="0" smtClean="0"/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err="1" smtClean="0"/>
              <a:t>SimpleSAMLPHP</a:t>
            </a:r>
            <a:r>
              <a:rPr lang="cs-CZ" sz="2000" dirty="0" smtClean="0"/>
              <a:t> umí před </a:t>
            </a:r>
            <a:r>
              <a:rPr lang="cs-CZ" sz="2000" dirty="0"/>
              <a:t>přesměrováním uživatele na cílovou službu si vyžádat souhlas uživatele s předáním osobních </a:t>
            </a:r>
            <a:r>
              <a:rPr lang="cs-CZ" sz="2000" dirty="0" smtClean="0"/>
              <a:t>údajů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Bezpečnost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en-US" sz="2000" dirty="0" err="1" smtClean="0"/>
              <a:t>Proti</a:t>
            </a:r>
            <a:r>
              <a:rPr lang="en-US" sz="2000" dirty="0" smtClean="0"/>
              <a:t> </a:t>
            </a:r>
            <a:r>
              <a:rPr lang="en-US" sz="2000" dirty="0" err="1"/>
              <a:t>podvrhnutí</a:t>
            </a:r>
            <a:r>
              <a:rPr lang="en-US" sz="2000" dirty="0"/>
              <a:t> </a:t>
            </a:r>
            <a:r>
              <a:rPr lang="en-US" sz="2000" dirty="0" err="1"/>
              <a:t>údajů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formuláři</a:t>
            </a:r>
            <a:r>
              <a:rPr lang="en-US" sz="2000" dirty="0"/>
              <a:t> </a:t>
            </a:r>
            <a:r>
              <a:rPr lang="en-US" sz="2000" dirty="0" err="1"/>
              <a:t>používáme</a:t>
            </a:r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algoritmus </a:t>
            </a:r>
            <a:r>
              <a:rPr lang="en-US" sz="2000" dirty="0" smtClean="0">
                <a:hlinkClick r:id="rId3"/>
              </a:rPr>
              <a:t>HMAC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57493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Závěr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445968"/>
          </a:xfrm>
        </p:spPr>
        <p:txBody>
          <a:bodyPr/>
          <a:lstStyle/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Po technické stránce vše funguje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Zbývá vyřešit otázky organizační...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Mohlo ba se </a:t>
            </a:r>
            <a:r>
              <a:rPr lang="cs-CZ" sz="2000" dirty="0" err="1" smtClean="0"/>
              <a:t>mojeID</a:t>
            </a:r>
            <a:r>
              <a:rPr lang="cs-CZ" sz="2000" dirty="0" smtClean="0"/>
              <a:t> stát základním nástrojem pro vzdálenou registraci v knihovnách?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Bude možné registrovat jen jednou v rámci skupiny?</a:t>
            </a:r>
          </a:p>
          <a:p>
            <a:pPr marL="110013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600" dirty="0" smtClean="0"/>
              <a:t>a jak nahradíme výpadek příjmu z registračních poplatků?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Můžeme si dovolit společnou centrální registraci?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... a právní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Smíme uživateli dovolit, abychom na jeho žádost jeho osobní údaje poskytli jiné knihovně?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Bude pro tohle možné využít infrastrukturu </a:t>
            </a:r>
            <a:r>
              <a:rPr lang="cs-CZ" sz="2000" dirty="0" err="1" smtClean="0"/>
              <a:t>eduID</a:t>
            </a:r>
            <a:r>
              <a:rPr lang="cs-CZ" sz="2000" dirty="0" smtClean="0"/>
              <a:t>?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Jsou smlouvy držící dohromady zjevně funkční federace jako </a:t>
            </a:r>
            <a:r>
              <a:rPr lang="cs-CZ" sz="2000" dirty="0" err="1" smtClean="0"/>
              <a:t>eduID</a:t>
            </a:r>
            <a:r>
              <a:rPr lang="cs-CZ" sz="2000" dirty="0" smtClean="0"/>
              <a:t> nebo </a:t>
            </a:r>
            <a:r>
              <a:rPr lang="cs-CZ" sz="2000" dirty="0" err="1" smtClean="0"/>
              <a:t>eduroam</a:t>
            </a:r>
            <a:r>
              <a:rPr lang="cs-CZ" sz="2000" dirty="0" smtClean="0"/>
              <a:t> dostatečné pro potřeby knihoven?</a:t>
            </a:r>
          </a:p>
          <a:p>
            <a:pPr marL="1100138" lvl="2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600" dirty="0" smtClean="0"/>
              <a:t>Pokud ne, dalo by se z nich vyjít? 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Můžeme si dovolit sdílet osobní údaje v rámci skupiny knihoven?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66452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313" y="4389438"/>
            <a:ext cx="4443412" cy="304800"/>
          </a:xfrm>
        </p:spPr>
        <p:txBody>
          <a:bodyPr/>
          <a:lstStyle/>
          <a:p>
            <a:r>
              <a:rPr lang="en-US" dirty="0" err="1" smtClean="0"/>
              <a:t>Děkuji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pozornost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706437"/>
          </a:xfrm>
        </p:spPr>
        <p:txBody>
          <a:bodyPr/>
          <a:lstStyle/>
          <a:p>
            <a:r>
              <a:rPr lang="en-US" dirty="0" err="1" smtClean="0"/>
              <a:t>Obsah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Proč</a:t>
            </a:r>
            <a:r>
              <a:rPr lang="en-US" dirty="0" smtClean="0"/>
              <a:t> </a:t>
            </a:r>
            <a:r>
              <a:rPr lang="en-US" dirty="0" err="1" smtClean="0"/>
              <a:t>sdílet</a:t>
            </a:r>
            <a:r>
              <a:rPr lang="en-US" dirty="0" smtClean="0"/>
              <a:t> identity?</a:t>
            </a:r>
          </a:p>
          <a:p>
            <a:r>
              <a:rPr lang="en-US" dirty="0" err="1" smtClean="0"/>
              <a:t>Federace</a:t>
            </a:r>
            <a:r>
              <a:rPr lang="en-US" dirty="0" smtClean="0"/>
              <a:t> </a:t>
            </a:r>
            <a:r>
              <a:rPr lang="en-US" dirty="0" err="1" smtClean="0"/>
              <a:t>identit</a:t>
            </a:r>
            <a:endParaRPr lang="en-US" dirty="0" smtClean="0"/>
          </a:p>
          <a:p>
            <a:r>
              <a:rPr lang="en-US" dirty="0" err="1" smtClean="0"/>
              <a:t>Současný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endParaRPr lang="en-US" dirty="0" smtClean="0"/>
          </a:p>
          <a:p>
            <a:r>
              <a:rPr lang="en-US" dirty="0" err="1" smtClean="0"/>
              <a:t>Koncepce</a:t>
            </a:r>
            <a:r>
              <a:rPr lang="en-US" dirty="0" smtClean="0"/>
              <a:t> </a:t>
            </a:r>
            <a:r>
              <a:rPr lang="en-US" dirty="0" err="1" smtClean="0"/>
              <a:t>rozvoje</a:t>
            </a:r>
            <a:r>
              <a:rPr lang="en-US" dirty="0" smtClean="0"/>
              <a:t> </a:t>
            </a:r>
            <a:r>
              <a:rPr lang="en-US" dirty="0" err="1" smtClean="0"/>
              <a:t>knihoven</a:t>
            </a:r>
            <a:endParaRPr lang="en-US" dirty="0" smtClean="0"/>
          </a:p>
          <a:p>
            <a:r>
              <a:rPr lang="en-US" dirty="0" err="1" smtClean="0"/>
              <a:t>Implementace</a:t>
            </a:r>
            <a:endParaRPr lang="en-US" dirty="0" smtClean="0"/>
          </a:p>
          <a:p>
            <a:r>
              <a:rPr lang="en-US" dirty="0" err="1" smtClean="0"/>
              <a:t>Závěr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Proč sdílet identity?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484784"/>
            <a:ext cx="8437562" cy="4816004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V rámci knihovny: knihovny </a:t>
            </a:r>
            <a:r>
              <a:rPr lang="cs-CZ" sz="2400" dirty="0" smtClean="0"/>
              <a:t>poskytují řadu online </a:t>
            </a:r>
            <a:r>
              <a:rPr lang="cs-CZ" sz="2400" dirty="0" smtClean="0"/>
              <a:t>aplikací a služeb</a:t>
            </a:r>
            <a:endParaRPr lang="cs-CZ" sz="24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Katalog / </a:t>
            </a:r>
            <a:r>
              <a:rPr lang="cs-CZ" sz="2000" dirty="0" err="1" smtClean="0"/>
              <a:t>discovery</a:t>
            </a:r>
            <a:r>
              <a:rPr lang="cs-CZ" sz="2000" dirty="0" smtClean="0"/>
              <a:t> systém</a:t>
            </a:r>
            <a:endParaRPr lang="cs-CZ" sz="20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Digitální knihovna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Web (prémiový obsah/služby pro registrované)</a:t>
            </a:r>
            <a:endParaRPr lang="cs-CZ" sz="20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Vzdálený </a:t>
            </a:r>
            <a:r>
              <a:rPr lang="cs-CZ" sz="2000" dirty="0" smtClean="0"/>
              <a:t>přístup do placených </a:t>
            </a:r>
            <a:r>
              <a:rPr lang="cs-CZ" sz="2000" dirty="0" smtClean="0"/>
              <a:t>databází</a:t>
            </a:r>
            <a:endParaRPr lang="cs-CZ" sz="24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Přístup na Internet, </a:t>
            </a:r>
            <a:r>
              <a:rPr lang="cs-CZ" sz="2000" dirty="0" err="1" smtClean="0"/>
              <a:t>wifi</a:t>
            </a:r>
            <a:endParaRPr lang="cs-CZ" sz="20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Tisk / kopírování a systém jejich správy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Platební systém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a další...</a:t>
            </a:r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...ale dávat uživatelům přístupová práva do každého systému samostatně je drahé a nepraktické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0513430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/>
              <a:t>Proč sdílet identity?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484784"/>
            <a:ext cx="8437562" cy="5373216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Uživatel by se měl do všech aplikací hlásit stejným jménem a </a:t>
            </a:r>
            <a:r>
              <a:rPr lang="cs-CZ" sz="2400" dirty="0" smtClean="0"/>
              <a:t>heslem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Úspora času uživatele i personálu</a:t>
            </a:r>
            <a:endParaRPr lang="cs-CZ" sz="1800" dirty="0" smtClean="0"/>
          </a:p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Identita (přístupové údaje) by měla být spravována na jednom místě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Zajištění konzistence údajů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Zvýšení bezpečnosti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>
                <a:solidFill>
                  <a:srgbClr val="FF6600"/>
                </a:solidFill>
              </a:rPr>
              <a:t>Využití LDAP</a:t>
            </a:r>
          </a:p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Uživatel by se měl přihlásit jen jednou – přihlášení společné pro více aplikací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Bezešvý přechod mezi aplikacemi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>
                <a:solidFill>
                  <a:srgbClr val="FF6600"/>
                </a:solidFill>
              </a:rPr>
              <a:t>Využití </a:t>
            </a:r>
            <a:r>
              <a:rPr lang="cs-CZ" sz="2000" dirty="0" err="1" smtClean="0">
                <a:solidFill>
                  <a:srgbClr val="FF6600"/>
                </a:solidFill>
              </a:rPr>
              <a:t>Shibboleth</a:t>
            </a:r>
            <a:endParaRPr lang="cs-CZ" sz="20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732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/>
              <a:t>Proč sdílet identity?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484784"/>
            <a:ext cx="8437562" cy="5373216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Mezi knihovnami: 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J</a:t>
            </a:r>
            <a:r>
              <a:rPr lang="cs-CZ" sz="2000" dirty="0" smtClean="0"/>
              <a:t>ediná knihovna nemusí splnit všechny požadavky uživatele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Řadu online databází má zakoupenu jen jedna nebo několik knihoven, jejichž registrovaní uživatelé k nim však mohou přistupovat vzdáleně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Knihovny mohou poskytovat služby s přidanou hodnotou širšímu spektru uživatelů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Identita uživatele se ověřuje jen jednou – u důvěryhodné instituce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Další se pak mohou rozhodnout, zda dané instituci </a:t>
            </a:r>
            <a:r>
              <a:rPr lang="cs-CZ" sz="2000" dirty="0" smtClean="0"/>
              <a:t>věří</a:t>
            </a:r>
          </a:p>
          <a:p>
            <a:pPr marL="33813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Přínosy pro uživatele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Není nutné jezdit se do vzdálené knihovny registrovat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Je šikovné když se osobní údaje nemusejí pokaždé znovu zadávat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Bylo by úžasné, kdyby uživatel vystačil s jednou identitou a nemusel si pamatovat pro každou knihovnu samostatné jméno a heslo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5288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Federace identit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484784"/>
            <a:ext cx="8437562" cy="5373216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Skupina navzájem si důvěřujících organizací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Členské instituce důvěřují, že uživatelé z jiných zapojených institucí jsou opravdu těmi za koho se vydávají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Mohou ale nemusejí uživatelům z jiných institucí poskytovat své služby</a:t>
            </a:r>
          </a:p>
          <a:p>
            <a:pPr marL="71913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1800" dirty="0" smtClean="0"/>
              <a:t>Usnadnění přístupu ke službám třetích stran – společná konfigurace pro celou federaci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Každá instituce vymáhá u svých členů dodržování pravidel platných v rámci federace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/>
              <a:t>Pro čistě online služby není nutno předávat osobní </a:t>
            </a:r>
            <a:r>
              <a:rPr lang="cs-CZ" sz="2000" dirty="0" smtClean="0"/>
              <a:t>údaje </a:t>
            </a:r>
            <a:r>
              <a:rPr lang="cs-CZ" sz="2000" dirty="0"/>
              <a:t>– ty drží registrující </a:t>
            </a:r>
            <a:r>
              <a:rPr lang="cs-CZ" sz="2000" dirty="0" smtClean="0"/>
              <a:t>instituce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000" dirty="0" smtClean="0"/>
              <a:t>Pro služby s přidanou hodnotou ale pouhý identifikátor osoby nestačí (zaslání mailu, SMS, zásilky poštou apod.)</a:t>
            </a:r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>
                <a:solidFill>
                  <a:srgbClr val="FF6600"/>
                </a:solidFill>
              </a:rPr>
              <a:t>V rámci téže federace dostanu různé služby, pokud se hlásím svými identitami od různých členů federace!</a:t>
            </a:r>
            <a:endParaRPr lang="cs-CZ" sz="2400" dirty="0">
              <a:solidFill>
                <a:srgbClr val="FF6600"/>
              </a:solidFill>
            </a:endParaRP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85906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Federace identit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005388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3200" dirty="0" smtClean="0"/>
              <a:t>Základní pojmy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Autentizace = ověření identity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Autorizace = oprávnění využívat služby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Identity provider (</a:t>
            </a:r>
            <a:r>
              <a:rPr lang="cs-CZ" sz="2600" dirty="0" err="1" smtClean="0"/>
              <a:t>IdP</a:t>
            </a:r>
            <a:r>
              <a:rPr lang="cs-CZ" sz="2600" dirty="0" smtClean="0"/>
              <a:t>) = správa identit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smtClean="0"/>
              <a:t>Atributová autorita (AA) = správa informací o oprávněních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err="1" smtClean="0"/>
              <a:t>Service</a:t>
            </a:r>
            <a:r>
              <a:rPr lang="cs-CZ" sz="2600" dirty="0" smtClean="0"/>
              <a:t> provider = poskytovatel služeb na základě informací od </a:t>
            </a:r>
            <a:r>
              <a:rPr lang="cs-CZ" sz="2600" dirty="0" err="1" smtClean="0"/>
              <a:t>IdP</a:t>
            </a:r>
            <a:r>
              <a:rPr lang="cs-CZ" sz="2600" dirty="0" smtClean="0"/>
              <a:t> a </a:t>
            </a:r>
            <a:r>
              <a:rPr lang="cs-CZ" sz="2600" dirty="0" smtClean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893978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Federace identit u nás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484784"/>
            <a:ext cx="8437562" cy="4816004"/>
          </a:xfrm>
        </p:spPr>
        <p:txBody>
          <a:bodyPr/>
          <a:lstStyle/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800" dirty="0" smtClean="0">
                <a:hlinkClick r:id="rId3"/>
              </a:rPr>
              <a:t>eduroam</a:t>
            </a:r>
            <a:endParaRPr lang="cs-CZ" sz="28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Umožňuje členům připojených organizací zabezpečené </a:t>
            </a:r>
            <a:r>
              <a:rPr lang="cs-CZ" sz="2400" dirty="0" err="1" smtClean="0"/>
              <a:t>wifi</a:t>
            </a:r>
            <a:r>
              <a:rPr lang="cs-CZ" sz="2400" dirty="0" smtClean="0"/>
              <a:t> připojení v libovolné členské organizaci bez nutnosti registrace v těchto institucích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Protokol RADIUS</a:t>
            </a:r>
          </a:p>
          <a:p>
            <a:pPr marL="338138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800" dirty="0" err="1" smtClean="0">
                <a:hlinkClick r:id="rId4"/>
              </a:rPr>
              <a:t>eduID.cz</a:t>
            </a:r>
            <a:endParaRPr lang="cs-CZ" sz="2800" dirty="0" smtClean="0"/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Propojuje převážně vysoké školy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Umožňuje sdílení online služeb mezi vzájemně si důvěřujícími institucemi</a:t>
            </a:r>
          </a:p>
          <a:p>
            <a:pPr marL="738188" lvl="1" indent="-338138" eaLnBrk="1" hangingPunct="1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400" dirty="0" smtClean="0"/>
              <a:t>Technologie </a:t>
            </a:r>
            <a:r>
              <a:rPr lang="cs-CZ" sz="2400" dirty="0" err="1" smtClean="0"/>
              <a:t>Shibboleth</a:t>
            </a:r>
            <a:r>
              <a:rPr lang="cs-CZ" sz="2400" dirty="0" smtClean="0"/>
              <a:t>/SAML</a:t>
            </a:r>
          </a:p>
        </p:txBody>
      </p:sp>
      <p:pic>
        <p:nvPicPr>
          <p:cNvPr id="430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24743"/>
            <a:ext cx="2016224" cy="8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3573463"/>
            <a:ext cx="2016447" cy="84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0373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6100" y="401638"/>
            <a:ext cx="7265988" cy="9144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/>
              <a:t>Současný stav v MZK</a:t>
            </a:r>
            <a:endParaRPr lang="cs-CZ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2588" y="1295400"/>
            <a:ext cx="8437562" cy="5005388"/>
          </a:xfrm>
        </p:spPr>
        <p:txBody>
          <a:bodyPr/>
          <a:lstStyle/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dirty="0" smtClean="0"/>
              <a:t>Nasazen LDAP</a:t>
            </a:r>
            <a:endParaRPr lang="cs-CZ" sz="2400" dirty="0" smtClean="0"/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300" dirty="0" smtClean="0"/>
              <a:t>vlastní řešení nad </a:t>
            </a:r>
            <a:r>
              <a:rPr lang="cs-CZ" sz="2300" dirty="0" smtClean="0"/>
              <a:t>databází </a:t>
            </a:r>
            <a:r>
              <a:rPr lang="cs-CZ" sz="2300" dirty="0" err="1" smtClean="0"/>
              <a:t>Alephu</a:t>
            </a:r>
            <a:r>
              <a:rPr lang="cs-CZ" sz="2300" dirty="0" smtClean="0"/>
              <a:t> s využitím </a:t>
            </a:r>
            <a:r>
              <a:rPr lang="cs-CZ" sz="2300" dirty="0" err="1" smtClean="0"/>
              <a:t>OpenLDAP</a:t>
            </a:r>
            <a:endParaRPr lang="cs-CZ" sz="2300" dirty="0" smtClean="0"/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300" dirty="0" smtClean="0"/>
              <a:t>volně dostupné </a:t>
            </a:r>
            <a:r>
              <a:rPr lang="cs-CZ" sz="2300" dirty="0"/>
              <a:t>na </a:t>
            </a:r>
            <a:r>
              <a:rPr lang="cs-CZ" sz="2300" dirty="0">
                <a:hlinkClick r:id="rId3"/>
              </a:rPr>
              <a:t>http://code.google.com/p/ldap-aleph</a:t>
            </a:r>
            <a:r>
              <a:rPr lang="cs-CZ" sz="2300" dirty="0" smtClean="0">
                <a:hlinkClick r:id="rId3"/>
              </a:rPr>
              <a:t>/</a:t>
            </a:r>
            <a:r>
              <a:rPr lang="cs-CZ" sz="2300" dirty="0" smtClean="0"/>
              <a:t> </a:t>
            </a:r>
            <a:endParaRPr lang="cs-CZ" sz="2300" dirty="0" smtClean="0"/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700" dirty="0" smtClean="0"/>
              <a:t>Tam kde je to možné zprovozněn </a:t>
            </a:r>
            <a:r>
              <a:rPr lang="cs-CZ" sz="2700" dirty="0" err="1" smtClean="0"/>
              <a:t>Shibboleth</a:t>
            </a:r>
            <a:endParaRPr lang="cs-CZ" sz="2700" dirty="0" smtClean="0"/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err="1" smtClean="0"/>
              <a:t>Aleph</a:t>
            </a:r>
            <a:r>
              <a:rPr lang="cs-CZ" sz="2600" dirty="0" smtClean="0"/>
              <a:t>, web (</a:t>
            </a:r>
            <a:r>
              <a:rPr lang="cs-CZ" sz="2600" dirty="0" err="1"/>
              <a:t>D</a:t>
            </a:r>
            <a:r>
              <a:rPr lang="cs-CZ" sz="2600" dirty="0" err="1" smtClean="0"/>
              <a:t>rupal</a:t>
            </a:r>
            <a:r>
              <a:rPr lang="cs-CZ" sz="2600" dirty="0" smtClean="0"/>
              <a:t>), </a:t>
            </a:r>
            <a:r>
              <a:rPr lang="cs-CZ" sz="2600" dirty="0" err="1" smtClean="0"/>
              <a:t>Ezproxy</a:t>
            </a:r>
            <a:r>
              <a:rPr lang="cs-CZ" sz="2600" dirty="0" smtClean="0"/>
              <a:t>, </a:t>
            </a:r>
            <a:r>
              <a:rPr lang="cs-CZ" sz="2600" dirty="0" err="1" smtClean="0"/>
              <a:t>wifi</a:t>
            </a:r>
            <a:r>
              <a:rPr lang="cs-CZ" sz="2600" dirty="0" smtClean="0"/>
              <a:t>, ...</a:t>
            </a:r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3000" dirty="0" smtClean="0"/>
              <a:t>Tam kde to možné není, zůstává LDAP</a:t>
            </a:r>
          </a:p>
          <a:p>
            <a:pPr marL="738188" lvl="1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sz="2600" dirty="0" err="1"/>
              <a:t>e</a:t>
            </a:r>
            <a:r>
              <a:rPr lang="cs-CZ" sz="2600" dirty="0" err="1" smtClean="0"/>
              <a:t>duroam</a:t>
            </a:r>
            <a:r>
              <a:rPr lang="cs-CZ" sz="2600" dirty="0" smtClean="0"/>
              <a:t>, </a:t>
            </a:r>
            <a:r>
              <a:rPr lang="cs-CZ" sz="2600" dirty="0" err="1" smtClean="0"/>
              <a:t>SafeQ</a:t>
            </a:r>
            <a:r>
              <a:rPr lang="cs-CZ" sz="2600" dirty="0" smtClean="0"/>
              <a:t>, internet (PC, </a:t>
            </a:r>
            <a:r>
              <a:rPr lang="cs-CZ" sz="2600" dirty="0" err="1" smtClean="0"/>
              <a:t>iMac</a:t>
            </a:r>
            <a:r>
              <a:rPr lang="cs-CZ" sz="2600" dirty="0" smtClean="0"/>
              <a:t>, </a:t>
            </a:r>
            <a:r>
              <a:rPr lang="cs-CZ" sz="2600" dirty="0" err="1" smtClean="0"/>
              <a:t>SunRay</a:t>
            </a:r>
            <a:r>
              <a:rPr lang="cs-CZ" sz="2600" dirty="0" smtClean="0"/>
              <a:t>), ...</a:t>
            </a:r>
            <a:endParaRPr lang="cs-CZ" sz="2600" dirty="0"/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dirty="0" smtClean="0"/>
              <a:t>Člen</a:t>
            </a:r>
            <a:r>
              <a:rPr lang="cs-CZ" dirty="0" smtClean="0"/>
              <a:t> </a:t>
            </a:r>
            <a:r>
              <a:rPr lang="cs-CZ" dirty="0" err="1" smtClean="0"/>
              <a:t>eduroam</a:t>
            </a:r>
            <a:r>
              <a:rPr lang="cs-CZ" dirty="0" smtClean="0"/>
              <a:t> a  </a:t>
            </a:r>
            <a:r>
              <a:rPr lang="cs-CZ" dirty="0" err="1" smtClean="0"/>
              <a:t>eduID</a:t>
            </a:r>
            <a:endParaRPr lang="cs-CZ" dirty="0" smtClean="0"/>
          </a:p>
          <a:p>
            <a:pPr marL="357188" indent="-338138">
              <a:buClr>
                <a:srgbClr val="504B55"/>
              </a:buClr>
              <a:buFont typeface="Arial" charset="0"/>
              <a:buChar char="⁄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cs-CZ" dirty="0" smtClean="0"/>
              <a:t>Testování služby </a:t>
            </a:r>
            <a:r>
              <a:rPr lang="cs-CZ" dirty="0" err="1" smtClean="0"/>
              <a:t>mojeID</a:t>
            </a:r>
            <a:endParaRPr lang="cs-CZ" dirty="0" smtClean="0"/>
          </a:p>
        </p:txBody>
      </p:sp>
      <p:pic>
        <p:nvPicPr>
          <p:cNvPr id="4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129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346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ZK">
  <a:themeElements>
    <a:clrScheme name="ppt_sablona_mzk_obecna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sablona_mzk_obecna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pt_sablona_mzk_obecna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mzk_obecna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mzk_obecna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mzk_obecna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mzk_obecna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sablona_mzk_obecna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sablona_mzk_obecna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MZK.potx</Template>
  <TotalTime>2268</TotalTime>
  <Words>1234</Words>
  <Application>Microsoft Macintosh PowerPoint</Application>
  <PresentationFormat>On-screen Show (4:3)</PresentationFormat>
  <Paragraphs>175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MZK</vt:lpstr>
      <vt:lpstr>Výchozí návrh</vt:lpstr>
      <vt:lpstr>Vlastní návrh</vt:lpstr>
      <vt:lpstr>Sdílení uživatelských identit</vt:lpstr>
      <vt:lpstr>Obsah</vt:lpstr>
      <vt:lpstr>Proč sdílet identity?</vt:lpstr>
      <vt:lpstr>Proč sdílet identity?</vt:lpstr>
      <vt:lpstr>Proč sdílet identity?</vt:lpstr>
      <vt:lpstr>Federace identit</vt:lpstr>
      <vt:lpstr>Federace identit</vt:lpstr>
      <vt:lpstr>Federace identit u nás</vt:lpstr>
      <vt:lpstr>Současný stav v MZK</vt:lpstr>
      <vt:lpstr>Koncepce rozvoje knihoven</vt:lpstr>
      <vt:lpstr>Koncepce rozvoje knihoven</vt:lpstr>
      <vt:lpstr>Koncepce rozvoje knihoven</vt:lpstr>
      <vt:lpstr>Implementace</vt:lpstr>
      <vt:lpstr>Implementace </vt:lpstr>
      <vt:lpstr>Implementace</vt:lpstr>
      <vt:lpstr>Závěr</vt:lpstr>
      <vt:lpstr>Děkuji za pozornost!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Petr Žabička</cp:lastModifiedBy>
  <cp:revision>44</cp:revision>
  <dcterms:created xsi:type="dcterms:W3CDTF">2010-04-26T14:41:03Z</dcterms:created>
  <dcterms:modified xsi:type="dcterms:W3CDTF">2011-09-14T07:26:00Z</dcterms:modified>
</cp:coreProperties>
</file>