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290" r:id="rId4"/>
    <p:sldId id="276" r:id="rId5"/>
    <p:sldId id="293" r:id="rId6"/>
    <p:sldId id="296" r:id="rId7"/>
    <p:sldId id="297" r:id="rId8"/>
    <p:sldId id="292" r:id="rId9"/>
    <p:sldId id="294" r:id="rId10"/>
    <p:sldId id="295" r:id="rId11"/>
    <p:sldId id="298" r:id="rId12"/>
    <p:sldId id="299" r:id="rId13"/>
    <p:sldId id="26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02A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28643C-3572-43A3-8D3C-E873F6DB1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FFA0F-8A5B-49EF-9BB3-2C2A5B99E0CE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2F1B0-230F-453E-8652-21632A7F2EA5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69CA7-10A7-4042-9C16-CB9723E8F630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28643C-3572-43A3-8D3C-E873F6DB138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248AB-7A15-43C9-84E3-0C51E5D0B41F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22C6-15D6-4A55-8540-666865D11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7A9D0-A3E9-438F-A477-B2046526C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6DEB3-EDBF-44EC-AECC-B03977BD7A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A089-A74D-4A32-88BC-537F3367F4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17CE3-16CE-4776-961E-0C2476FB8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6941-F393-4CC0-9DAD-7E9094881E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D6D5-E90E-4CBF-A86E-237FA7A407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6CD6-4F01-4B08-8B79-8ACCEAEDDA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6338-F059-4ABE-BACD-582ADA381B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778AB-E90B-47A3-86DE-F3BA1689E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09F1A-93FB-4425-BD06-E6E7D69C9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0A60E3-8D34-44CE-9BA9-F03CF2E50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00808"/>
            <a:ext cx="7920359" cy="3096344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  <a:spcBef>
                <a:spcPts val="0"/>
              </a:spcBef>
              <a:spcAft>
                <a:spcPts val="4200"/>
              </a:spcAft>
            </a:pPr>
            <a:r>
              <a:rPr lang="cs-CZ" sz="2400" dirty="0" smtClean="0">
                <a:solidFill>
                  <a:schemeClr val="tx1"/>
                </a:solidFill>
                <a:latin typeface="Univers 55" pitchFamily="34" charset="0"/>
              </a:rPr>
              <a:t>Koncepce rozvoje knihoven ČR na léta 2011 – 2014</a:t>
            </a:r>
            <a:br>
              <a:rPr lang="cs-CZ" sz="2400" dirty="0" smtClean="0">
                <a:solidFill>
                  <a:schemeClr val="tx1"/>
                </a:solidFill>
                <a:latin typeface="Univers 55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Univers 55" pitchFamily="34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Univers 55" pitchFamily="34" charset="0"/>
              </a:rPr>
            </a:br>
            <a:r>
              <a:rPr lang="cs-CZ" sz="3200" b="1" dirty="0" smtClean="0">
                <a:solidFill>
                  <a:srgbClr val="C00000"/>
                </a:solidFill>
                <a:latin typeface="Univers Com 55" pitchFamily="34" charset="-18"/>
              </a:rPr>
              <a:t>On-line platby za poskytované služby</a:t>
            </a:r>
            <a:r>
              <a:rPr lang="cs-CZ" sz="3200" dirty="0" smtClean="0">
                <a:latin typeface="Univers Com 55" pitchFamily="34" charset="-18"/>
              </a:rPr>
              <a:t/>
            </a:r>
            <a:br>
              <a:rPr lang="cs-CZ" sz="3200" dirty="0" smtClean="0">
                <a:latin typeface="Univers Com 55" pitchFamily="34" charset="-18"/>
              </a:rPr>
            </a:br>
            <a:r>
              <a:rPr lang="cs-CZ" sz="3200" dirty="0" smtClean="0">
                <a:latin typeface="Univers Com 55" pitchFamily="34" charset="-18"/>
              </a:rPr>
              <a:t/>
            </a:r>
            <a:br>
              <a:rPr lang="cs-CZ" sz="3200" dirty="0" smtClean="0">
                <a:latin typeface="Univers Com 55" pitchFamily="34" charset="-18"/>
              </a:rPr>
            </a:br>
            <a:r>
              <a:rPr lang="cs-CZ" sz="2400" dirty="0" smtClean="0">
                <a:latin typeface="Univers Com 55" pitchFamily="34" charset="-18"/>
              </a:rPr>
              <a:t>Knihovny současnosti 2011</a:t>
            </a:r>
            <a:br>
              <a:rPr lang="cs-CZ" sz="2400" dirty="0" smtClean="0">
                <a:latin typeface="Univers Com 55" pitchFamily="34" charset="-18"/>
              </a:rPr>
            </a:br>
            <a:r>
              <a:rPr lang="cs-CZ" sz="2400" dirty="0" smtClean="0">
                <a:latin typeface="Univers Com 55" pitchFamily="34" charset="-18"/>
              </a:rPr>
              <a:t>JČU České Budějovice 13.- 15. září</a:t>
            </a:r>
            <a:endParaRPr lang="cs-CZ" sz="2800" b="1" dirty="0" smtClean="0">
              <a:latin typeface="Univers Com 55" pitchFamily="34" charset="-1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229200"/>
            <a:ext cx="6800850" cy="1080120"/>
          </a:xfrm>
        </p:spPr>
        <p:txBody>
          <a:bodyPr/>
          <a:lstStyle/>
          <a:p>
            <a:pPr algn="l" eaLnBrk="1" hangingPunct="1"/>
            <a:r>
              <a:rPr lang="cs-CZ" sz="2000" dirty="0" smtClean="0">
                <a:latin typeface="Univers 55" pitchFamily="34" charset="0"/>
              </a:rPr>
              <a:t>Martin Svoboda</a:t>
            </a:r>
          </a:p>
          <a:p>
            <a:pPr algn="l" eaLnBrk="1" hangingPunct="1"/>
            <a:r>
              <a:rPr lang="cs-CZ" sz="2000" dirty="0" err="1" smtClean="0">
                <a:latin typeface="Univers 55" pitchFamily="34" charset="0"/>
              </a:rPr>
              <a:t>martin.svoboda</a:t>
            </a:r>
            <a:r>
              <a:rPr lang="cs-CZ" sz="2000" dirty="0" smtClean="0">
                <a:latin typeface="Univers 55" pitchFamily="34" charset="0"/>
              </a:rPr>
              <a:t>@</a:t>
            </a:r>
            <a:r>
              <a:rPr lang="cs-CZ" sz="2000" dirty="0" err="1" smtClean="0">
                <a:latin typeface="Univers 55" pitchFamily="34" charset="0"/>
              </a:rPr>
              <a:t>techlib.cz</a:t>
            </a:r>
            <a:endParaRPr lang="cs-CZ" sz="2000" dirty="0" smtClean="0">
              <a:latin typeface="Univers 55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8" name="Picture 5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79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80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1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6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7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2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3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3077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746625"/>
            <a:ext cx="1871662" cy="163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Zkušenosti NTK / STK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611560" y="1844823"/>
            <a:ext cx="8033965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b="1" dirty="0" smtClean="0">
                <a:latin typeface="Univers 45 Light" pitchFamily="34" charset="0"/>
              </a:rPr>
              <a:t>PS NTK </a:t>
            </a:r>
            <a:r>
              <a:rPr lang="cs-CZ" sz="2400" dirty="0" smtClean="0">
                <a:latin typeface="Univers 45 Light" pitchFamily="34" charset="0"/>
              </a:rPr>
              <a:t>– v průměru 110 tis. Kč měsíčně </a:t>
            </a:r>
          </a:p>
          <a:p>
            <a:pPr marL="800100" lvl="1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databáze klientů (</a:t>
            </a:r>
            <a:r>
              <a:rPr lang="cs-CZ" sz="2400" dirty="0" err="1" smtClean="0">
                <a:latin typeface="Univers 45 Light" pitchFamily="34" charset="0"/>
              </a:rPr>
              <a:t>Aleph</a:t>
            </a:r>
            <a:r>
              <a:rPr lang="cs-CZ" sz="2400" dirty="0" smtClean="0">
                <a:latin typeface="Univers 45 Light" pitchFamily="34" charset="0"/>
              </a:rPr>
              <a:t>)</a:t>
            </a:r>
          </a:p>
          <a:p>
            <a:pPr marL="800100" lvl="1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registrační poplatek, </a:t>
            </a:r>
            <a:r>
              <a:rPr lang="cs-CZ" sz="2400" dirty="0" err="1" smtClean="0">
                <a:latin typeface="Univers 45 Light" pitchFamily="34" charset="0"/>
              </a:rPr>
              <a:t>zpozdné</a:t>
            </a:r>
            <a:r>
              <a:rPr lang="cs-CZ" sz="2400" dirty="0" smtClean="0">
                <a:latin typeface="Univers 45 Light" pitchFamily="34" charset="0"/>
              </a:rPr>
              <a:t>, MVS, MMS, rezervace studoven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b="1" dirty="0" smtClean="0">
                <a:latin typeface="Univers 45 Light" pitchFamily="34" charset="0"/>
              </a:rPr>
              <a:t>VPK </a:t>
            </a:r>
            <a:r>
              <a:rPr lang="cs-CZ" sz="2400" dirty="0" smtClean="0">
                <a:latin typeface="Univers 45 Light" pitchFamily="34" charset="0"/>
              </a:rPr>
              <a:t>– v průměru 80 tis. Kč měsíčně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databáze klientů a členů konsorcia (jsou jak dodavateli, tak spotřebiteli služeb)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DDS, MVS, MMS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cs-CZ" sz="2400" dirty="0" smtClean="0">
                <a:latin typeface="Univers 45 Light" pitchFamily="34" charset="0"/>
              </a:rPr>
              <a:t>	v obou případech zálohu „uživatelské konto“ musí klient dobíjet prozatím v hotovosti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41784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Otázky pro budoucnost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539552" y="1701404"/>
            <a:ext cx="8280920" cy="46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existují zdroje a poptávka na takový projekt/službu?</a:t>
            </a:r>
          </a:p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existuje legislativní rámec, ve kterém je možné centrální knihovní platební systém realizovat?</a:t>
            </a:r>
          </a:p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je taková služba rentabilní vzhledem k decentralizovanému systému?</a:t>
            </a:r>
          </a:p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kdo a jak bude provozovat centrální knihovní platební systém („Knihovnickou banku“)?</a:t>
            </a:r>
          </a:p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nutná návaznost na identifikační / </a:t>
            </a:r>
            <a:r>
              <a:rPr lang="cs-CZ" sz="2000" dirty="0" err="1" smtClean="0">
                <a:latin typeface="Univers 45 Light" pitchFamily="34" charset="0"/>
              </a:rPr>
              <a:t>autentikační</a:t>
            </a:r>
            <a:r>
              <a:rPr lang="cs-CZ" sz="2000" dirty="0" smtClean="0">
                <a:latin typeface="Univers 45 Light" pitchFamily="34" charset="0"/>
              </a:rPr>
              <a:t> systém</a:t>
            </a:r>
          </a:p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jaké podmínky by knihovna musela splňovat, aby se mohla stát pobočkou „Knihovnické banky“ a napojit se na její centrální knihovní platební systém?</a:t>
            </a:r>
          </a:p>
          <a:p>
            <a:pPr marL="342900" indent="-342900">
              <a:spcBef>
                <a:spcPts val="600"/>
              </a:spcBef>
              <a:buClr>
                <a:srgbClr val="E4302A"/>
              </a:buClr>
              <a:buSzPct val="115000"/>
              <a:buFontTx/>
              <a:buChar char="•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je nutné reflektovat pravděpodobné snížení příjmů knihoven z registračních poplatků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Děkuji za pozornost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1187624" y="2708919"/>
            <a:ext cx="7632848" cy="359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tabLst>
                <a:tab pos="457200" algn="l"/>
              </a:tabLst>
            </a:pPr>
            <a:r>
              <a:rPr lang="cs-CZ" sz="2400" dirty="0" smtClean="0">
                <a:latin typeface="Univers 45 Light" pitchFamily="34" charset="0"/>
              </a:rPr>
              <a:t>Otázky?</a:t>
            </a:r>
          </a:p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tabLst>
                <a:tab pos="457200" algn="l"/>
              </a:tabLst>
            </a:pPr>
            <a:endParaRPr lang="cs-CZ" sz="2400" dirty="0" smtClean="0">
              <a:latin typeface="Univers 45 Light" pitchFamily="34" charset="0"/>
            </a:endParaRPr>
          </a:p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tabLst>
                <a:tab pos="457200" algn="l"/>
              </a:tabLst>
            </a:pPr>
            <a:endParaRPr lang="cs-CZ" sz="2400" dirty="0" smtClean="0">
              <a:latin typeface="Univers 45 Light" pitchFamily="34" charset="0"/>
            </a:endParaRPr>
          </a:p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tabLst>
                <a:tab pos="457200" algn="l"/>
              </a:tabLst>
            </a:pPr>
            <a:r>
              <a:rPr lang="cs-CZ" sz="2000" dirty="0" smtClean="0">
                <a:latin typeface="Univers 45 Light" pitchFamily="34" charset="0"/>
              </a:rPr>
              <a:t>Martin Svoboda</a:t>
            </a:r>
          </a:p>
          <a:p>
            <a:pPr marL="342900" lvl="0" indent="-342900">
              <a:spcBef>
                <a:spcPts val="600"/>
              </a:spcBef>
              <a:buClr>
                <a:srgbClr val="E4302A"/>
              </a:buClr>
              <a:buSzPct val="115000"/>
              <a:tabLst>
                <a:tab pos="457200" algn="l"/>
              </a:tabLst>
            </a:pPr>
            <a:r>
              <a:rPr lang="cs-CZ" sz="2000" dirty="0" err="1" smtClean="0">
                <a:latin typeface="Univers 45 Light" pitchFamily="34" charset="0"/>
              </a:rPr>
              <a:t>martin.svoboda</a:t>
            </a:r>
            <a:r>
              <a:rPr lang="cs-CZ" sz="2000" dirty="0" smtClean="0">
                <a:latin typeface="Univers 45 Light" pitchFamily="34" charset="0"/>
              </a:rPr>
              <a:t>@</a:t>
            </a:r>
            <a:r>
              <a:rPr lang="cs-CZ" sz="2000" dirty="0" err="1" smtClean="0">
                <a:latin typeface="Univers 45 Light" pitchFamily="34" charset="0"/>
              </a:rPr>
              <a:t>techlib.cz</a:t>
            </a:r>
            <a:endParaRPr lang="cs-CZ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NTK_l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71438"/>
            <a:ext cx="1079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85750" y="1214438"/>
            <a:ext cx="8715375" cy="4525962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ts val="4200"/>
              </a:spcBef>
              <a:buClr>
                <a:srgbClr val="E4302A"/>
              </a:buClr>
              <a:buSzPct val="115000"/>
              <a:defRPr/>
            </a:pPr>
            <a:r>
              <a:rPr lang="en-US" sz="6600" kern="0" dirty="0">
                <a:latin typeface="Univers 55" pitchFamily="34" charset="0"/>
              </a:rPr>
              <a:t>Nobel</a:t>
            </a:r>
            <a:r>
              <a:rPr lang="cs-CZ" sz="6600" kern="0" dirty="0" err="1">
                <a:latin typeface="Univers 55" pitchFamily="34" charset="0"/>
              </a:rPr>
              <a:t>ovu</a:t>
            </a:r>
            <a:r>
              <a:rPr lang="cs-CZ" sz="6600" kern="0" dirty="0">
                <a:latin typeface="Univers 55" pitchFamily="34" charset="0"/>
              </a:rPr>
              <a:t> cenu</a:t>
            </a:r>
          </a:p>
          <a:p>
            <a:pPr marL="342900" indent="-342900" algn="ctr">
              <a:spcBef>
                <a:spcPts val="4200"/>
              </a:spcBef>
              <a:buClr>
                <a:srgbClr val="E4302A"/>
              </a:buClr>
              <a:buSzPct val="115000"/>
              <a:defRPr/>
            </a:pPr>
            <a:r>
              <a:rPr lang="cs-CZ" sz="6600" kern="0" dirty="0">
                <a:latin typeface="Univers 55" pitchFamily="34" charset="0"/>
              </a:rPr>
              <a:t>pro</a:t>
            </a:r>
          </a:p>
          <a:p>
            <a:pPr marL="342900" indent="-342900" algn="ctr">
              <a:spcBef>
                <a:spcPts val="4200"/>
              </a:spcBef>
              <a:buClr>
                <a:srgbClr val="E4302A"/>
              </a:buClr>
              <a:buSzPct val="115000"/>
              <a:defRPr/>
            </a:pPr>
            <a:r>
              <a:rPr lang="cs-CZ" sz="6600" kern="0" dirty="0">
                <a:latin typeface="Univers 55" pitchFamily="34" charset="0"/>
              </a:rPr>
              <a:t>s</a:t>
            </a:r>
            <a:r>
              <a:rPr lang="en-US" sz="6600" kern="0" dirty="0" err="1">
                <a:latin typeface="Univers 55" pitchFamily="34" charset="0"/>
              </a:rPr>
              <a:t>ir</a:t>
            </a:r>
            <a:r>
              <a:rPr lang="cs-CZ" sz="6600" kern="0" dirty="0">
                <a:latin typeface="Univers 55" pitchFamily="34" charset="0"/>
              </a:rPr>
              <a:t>a</a:t>
            </a:r>
            <a:r>
              <a:rPr lang="en-US" sz="6600" kern="0" dirty="0">
                <a:latin typeface="Univers 55" pitchFamily="34" charset="0"/>
              </a:rPr>
              <a:t> Tim</a:t>
            </a:r>
            <a:r>
              <a:rPr lang="cs-CZ" sz="6600" kern="0" dirty="0">
                <a:latin typeface="Univers 55" pitchFamily="34" charset="0"/>
              </a:rPr>
              <a:t>a</a:t>
            </a:r>
            <a:r>
              <a:rPr lang="en-US" sz="6600" kern="0" dirty="0">
                <a:latin typeface="Univers 55" pitchFamily="34" charset="0"/>
              </a:rPr>
              <a:t> Berners-Lee!</a:t>
            </a:r>
            <a:endParaRPr lang="cs-CZ" sz="6600" kern="0" dirty="0">
              <a:latin typeface="Univers 55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pPr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Přehled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39888"/>
            <a:ext cx="8002587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cs-CZ" sz="2800" dirty="0" smtClean="0">
                <a:latin typeface="Univers Com 55" pitchFamily="34" charset="-18"/>
              </a:rPr>
              <a:t>Úvod</a:t>
            </a:r>
            <a:endParaRPr lang="en-US" sz="2800" dirty="0" smtClean="0">
              <a:latin typeface="Univers Com 55" pitchFamily="34" charset="-1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cs-CZ" sz="2800" dirty="0" smtClean="0">
                <a:latin typeface="Univers Com 55" pitchFamily="34" charset="-18"/>
              </a:rPr>
              <a:t>Placené služby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en-US" sz="2800" dirty="0" smtClean="0">
                <a:latin typeface="Univers Com 55" pitchFamily="34" charset="-18"/>
              </a:rPr>
              <a:t>Ne-</a:t>
            </a:r>
            <a:r>
              <a:rPr lang="en-US" sz="2800" dirty="0" err="1" smtClean="0">
                <a:latin typeface="Univers Com 55" pitchFamily="34" charset="-18"/>
              </a:rPr>
              <a:t>knihovní</a:t>
            </a:r>
            <a:r>
              <a:rPr lang="en-US" sz="2800" dirty="0" smtClean="0">
                <a:latin typeface="Univers Com 55" pitchFamily="34" charset="-18"/>
              </a:rPr>
              <a:t> </a:t>
            </a:r>
            <a:r>
              <a:rPr lang="en-US" sz="2800" dirty="0" err="1" smtClean="0">
                <a:latin typeface="Univers Com 55" pitchFamily="34" charset="-18"/>
              </a:rPr>
              <a:t>svět</a:t>
            </a:r>
            <a:endParaRPr lang="cs-CZ" sz="2800" dirty="0" smtClean="0">
              <a:latin typeface="Univers Com 55" pitchFamily="34" charset="-1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en-US" sz="2800" dirty="0" err="1" smtClean="0">
                <a:latin typeface="Univers Com 55" pitchFamily="34" charset="-18"/>
              </a:rPr>
              <a:t>Proč</a:t>
            </a:r>
            <a:r>
              <a:rPr lang="en-US" sz="2800" dirty="0" smtClean="0">
                <a:latin typeface="Univers Com 55" pitchFamily="34" charset="-18"/>
              </a:rPr>
              <a:t> </a:t>
            </a:r>
            <a:r>
              <a:rPr lang="en-US" sz="2800" dirty="0" err="1" smtClean="0">
                <a:latin typeface="Univers Com 55" pitchFamily="34" charset="-18"/>
              </a:rPr>
              <a:t>jinak</a:t>
            </a:r>
            <a:endParaRPr lang="cs-CZ" sz="2800" dirty="0" smtClean="0">
              <a:latin typeface="Univers Com 55" pitchFamily="34" charset="-1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en-US" sz="2800" dirty="0" err="1" smtClean="0">
                <a:latin typeface="Univers Com 55" pitchFamily="34" charset="-18"/>
              </a:rPr>
              <a:t>Zkušenosti</a:t>
            </a:r>
            <a:r>
              <a:rPr lang="en-US" sz="2800" smtClean="0">
                <a:latin typeface="Univers Com 55" pitchFamily="34" charset="-18"/>
              </a:rPr>
              <a:t> NTK</a:t>
            </a:r>
            <a:endParaRPr lang="en-US" sz="2800" dirty="0" smtClean="0">
              <a:latin typeface="Univers Com 55" pitchFamily="34" charset="-1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cs-CZ" sz="2800" dirty="0" smtClean="0">
                <a:latin typeface="Univers Com 55" pitchFamily="34" charset="-18"/>
              </a:rPr>
              <a:t>Otázky pro budoucnost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4101" name="Picture 4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4103" name="Line 6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4109" name="Line 8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6" name="Rectangle 13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Klient říká:</a:t>
            </a:r>
            <a:endParaRPr lang="cs-CZ" b="1" dirty="0">
              <a:solidFill>
                <a:srgbClr val="C00000"/>
              </a:solidFill>
              <a:latin typeface="Univers Com 55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latin typeface="Univers Com 55" pitchFamily="34" charset="-18"/>
              </a:rPr>
              <a:t>„V krásné, přívětivé a pohodlné knihovně rychle obsloužen příjemným, kvalifikovaným, očividně spokojeným a motivovaným personálem nebo z pohodlí domova bez ohledu na národnost či handicap, v kteroukoliv denní či noční dobu získám </a:t>
            </a:r>
            <a:r>
              <a:rPr lang="cs-CZ" sz="2800" b="1" dirty="0" smtClean="0">
                <a:solidFill>
                  <a:srgbClr val="C00000"/>
                </a:solidFill>
                <a:latin typeface="Univers Com 55" pitchFamily="34" charset="-18"/>
              </a:rPr>
              <a:t>bezplatně</a:t>
            </a:r>
            <a:r>
              <a:rPr lang="cs-CZ" sz="2800" dirty="0" smtClean="0">
                <a:latin typeface="Univers Com 55" pitchFamily="34" charset="-18"/>
              </a:rPr>
              <a:t> požadovanou kvalitní službu“</a:t>
            </a:r>
          </a:p>
          <a:p>
            <a:pPr>
              <a:buNone/>
            </a:pPr>
            <a:endParaRPr lang="cs-CZ" sz="2800" dirty="0" smtClean="0">
              <a:latin typeface="Univers Com 55" pitchFamily="34" charset="-18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  <a:latin typeface="Univers Com 55" pitchFamily="34" charset="-18"/>
              </a:rPr>
              <a:t>Proč tedy mluvit o platbách, tím spíše on-line?</a:t>
            </a:r>
            <a:endParaRPr lang="cs-CZ" dirty="0">
              <a:solidFill>
                <a:srgbClr val="C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Placené služby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1043608" y="1844823"/>
            <a:ext cx="7601917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registrační poplatek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err="1" smtClean="0">
                <a:latin typeface="Univers 45 Light" pitchFamily="34" charset="0"/>
              </a:rPr>
              <a:t>zpozdné</a:t>
            </a:r>
            <a:endParaRPr lang="cs-CZ" sz="2400" dirty="0" smtClean="0">
              <a:latin typeface="Univers 45 Light" pitchFamily="34" charset="0"/>
            </a:endParaRP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kopírování / </a:t>
            </a:r>
            <a:r>
              <a:rPr lang="cs-CZ" sz="2400" dirty="0" smtClean="0">
                <a:latin typeface="Univers 45 Light" pitchFamily="34" charset="0"/>
              </a:rPr>
              <a:t>tisky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digitalizace</a:t>
            </a:r>
            <a:endParaRPr lang="cs-CZ" sz="2400" dirty="0" smtClean="0">
              <a:latin typeface="Univers 45 Light" pitchFamily="34" charset="0"/>
            </a:endParaRP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MVS / </a:t>
            </a:r>
            <a:r>
              <a:rPr lang="cs-CZ" sz="2400" dirty="0" smtClean="0">
                <a:latin typeface="Univers 45 Light" pitchFamily="34" charset="0"/>
              </a:rPr>
              <a:t>MMS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rešerše</a:t>
            </a:r>
            <a:endParaRPr lang="cs-CZ" sz="2400" dirty="0" smtClean="0">
              <a:latin typeface="Univers 45 Light" pitchFamily="34" charset="0"/>
            </a:endParaRP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…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</a:pPr>
            <a:r>
              <a:rPr lang="cs-CZ" sz="2400" dirty="0" smtClean="0">
                <a:latin typeface="Univers 45 Light" pitchFamily="34" charset="0"/>
              </a:rPr>
              <a:t>	souhrnně „služba“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Placené služby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1043608" y="1844823"/>
            <a:ext cx="7601917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endParaRPr lang="cs-CZ" sz="3200" dirty="0" smtClean="0">
              <a:latin typeface="Univers 45 Light" pitchFamily="34" charset="0"/>
            </a:endParaRPr>
          </a:p>
        </p:txBody>
      </p:sp>
      <p:pic>
        <p:nvPicPr>
          <p:cNvPr id="1029" name="obrázek 7" descr="C:\Users\spravce\AppData\Local\Microsoft\Windows\Temporary Internet Files\Content.IE5\J2AXNEGL\MC90044068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899048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323110" y="2564904"/>
            <a:ext cx="8418008" cy="2521446"/>
            <a:chOff x="1503" y="12795"/>
            <a:chExt cx="8676" cy="1877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1503" y="12795"/>
              <a:ext cx="8676" cy="1877"/>
              <a:chOff x="1503" y="12609"/>
              <a:chExt cx="8676" cy="1877"/>
            </a:xfrm>
          </p:grpSpPr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8034" y="13788"/>
                <a:ext cx="2145" cy="4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Knihovna</a:t>
                </a:r>
                <a:endPara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1503" y="13811"/>
                <a:ext cx="2145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Klient (identifikovatelný)</a:t>
                </a:r>
                <a:endPara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3433" y="12609"/>
                <a:ext cx="4379" cy="1830"/>
                <a:chOff x="3433" y="12609"/>
                <a:chExt cx="4379" cy="1830"/>
              </a:xfrm>
            </p:grpSpPr>
            <p:sp>
              <p:nvSpPr>
                <p:cNvPr id="1035" name="AutoShape 11"/>
                <p:cNvSpPr>
                  <a:spLocks noChangeArrowheads="1"/>
                </p:cNvSpPr>
                <p:nvPr/>
              </p:nvSpPr>
              <p:spPr bwMode="auto">
                <a:xfrm>
                  <a:off x="3433" y="12609"/>
                  <a:ext cx="3255" cy="945"/>
                </a:xfrm>
                <a:prstGeom prst="leftArrow">
                  <a:avLst>
                    <a:gd name="adj1" fmla="val 50000"/>
                    <a:gd name="adj2" fmla="val 8611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36" name="AutoShape 12"/>
                <p:cNvSpPr>
                  <a:spLocks noChangeArrowheads="1"/>
                </p:cNvSpPr>
                <p:nvPr/>
              </p:nvSpPr>
              <p:spPr bwMode="auto">
                <a:xfrm rot="10800000">
                  <a:off x="4583" y="13494"/>
                  <a:ext cx="3229" cy="945"/>
                </a:xfrm>
                <a:prstGeom prst="leftArrow">
                  <a:avLst>
                    <a:gd name="adj1" fmla="val 50000"/>
                    <a:gd name="adj2" fmla="val 8542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478" y="13081"/>
              <a:ext cx="1924" cy="3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požaduje službu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4624" y="13974"/>
              <a:ext cx="2074" cy="3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poskytuje úhradu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39" name="obrázek 2" descr="C:\Users\spravce\AppData\Local\Microsoft\Windows\Temporary Internet Files\Content.IE5\GUSOBUMS\MC90003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780928"/>
            <a:ext cx="2016224" cy="97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Ne-knihovní svět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611560" y="1700809"/>
            <a:ext cx="8033965" cy="460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cs-CZ" sz="2400" dirty="0" smtClean="0">
                <a:latin typeface="Univers 45 Light" pitchFamily="34" charset="0"/>
              </a:rPr>
              <a:t>Plně elektronická transakce:</a:t>
            </a:r>
          </a:p>
          <a:p>
            <a:pPr marL="457200" indent="-457200">
              <a:spcBef>
                <a:spcPts val="20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e-</a:t>
            </a:r>
            <a:r>
              <a:rPr lang="cs-CZ" sz="2400" b="1" dirty="0" err="1" smtClean="0">
                <a:solidFill>
                  <a:srgbClr val="C00000"/>
                </a:solidFill>
                <a:latin typeface="Univers 45 Light" pitchFamily="34" charset="0"/>
              </a:rPr>
              <a:t>shop</a:t>
            </a:r>
            <a:r>
              <a:rPr lang="cs-CZ" sz="2400" dirty="0" smtClean="0">
                <a:latin typeface="Univers 45 Light" pitchFamily="34" charset="0"/>
              </a:rPr>
              <a:t> či jiný dodavatel má zboží/službu, kterou chci</a:t>
            </a:r>
          </a:p>
          <a:p>
            <a:pPr marL="457200" indent="-457200">
              <a:spcBef>
                <a:spcPts val="20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banka</a:t>
            </a:r>
            <a:r>
              <a:rPr lang="cs-CZ" sz="2400" dirty="0" smtClean="0">
                <a:latin typeface="Univers 45 Light" pitchFamily="34" charset="0"/>
              </a:rPr>
              <a:t> má moje peníze</a:t>
            </a:r>
          </a:p>
          <a:p>
            <a:pPr marL="457200" indent="-457200">
              <a:spcBef>
                <a:spcPts val="20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karetní agentura</a:t>
            </a:r>
            <a:r>
              <a:rPr lang="cs-CZ" sz="2400" dirty="0" smtClean="0">
                <a:latin typeface="Univers 45 Light" pitchFamily="34" charset="0"/>
              </a:rPr>
              <a:t> (např. VISA, EC/MC, </a:t>
            </a:r>
            <a:r>
              <a:rPr lang="cs-CZ" sz="2400" dirty="0" err="1" smtClean="0">
                <a:latin typeface="Univers 45 Light" pitchFamily="34" charset="0"/>
              </a:rPr>
              <a:t>AmEx</a:t>
            </a:r>
            <a:r>
              <a:rPr lang="cs-CZ" sz="2400" dirty="0" smtClean="0">
                <a:latin typeface="Univers 45 Light" pitchFamily="34" charset="0"/>
              </a:rPr>
              <a:t>, atd.) umí čerpat z mého konta, dám-li souhlas (online PIN)</a:t>
            </a:r>
          </a:p>
          <a:p>
            <a:pPr marL="457200" indent="-457200">
              <a:spcBef>
                <a:spcPts val="20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platební služba</a:t>
            </a:r>
            <a:r>
              <a:rPr lang="cs-CZ" sz="2400" dirty="0" smtClean="0">
                <a:latin typeface="Univers 45 Light" pitchFamily="34" charset="0"/>
              </a:rPr>
              <a:t> (např. </a:t>
            </a:r>
            <a:r>
              <a:rPr lang="cs-CZ" sz="2400" dirty="0" err="1" smtClean="0">
                <a:latin typeface="Univers 45 Light" pitchFamily="34" charset="0"/>
              </a:rPr>
              <a:t>PayMuzo</a:t>
            </a:r>
            <a:r>
              <a:rPr lang="cs-CZ" sz="2400" dirty="0" smtClean="0">
                <a:latin typeface="Univers 45 Light" pitchFamily="34" charset="0"/>
              </a:rPr>
              <a:t>) umí převzít objednávku od e-</a:t>
            </a:r>
            <a:r>
              <a:rPr lang="cs-CZ" sz="2400" dirty="0" err="1" smtClean="0">
                <a:latin typeface="Univers 45 Light" pitchFamily="34" charset="0"/>
              </a:rPr>
              <a:t>shopu</a:t>
            </a:r>
            <a:r>
              <a:rPr lang="cs-CZ" sz="2400" dirty="0" smtClean="0">
                <a:latin typeface="Univers 45 Light" pitchFamily="34" charset="0"/>
              </a:rPr>
              <a:t>, sjednat skrz karetní agenturu převod peněz a uhradit e-</a:t>
            </a:r>
            <a:r>
              <a:rPr lang="cs-CZ" sz="2400" dirty="0" err="1" smtClean="0">
                <a:latin typeface="Univers 45 Light" pitchFamily="34" charset="0"/>
              </a:rPr>
              <a:t>shopu</a:t>
            </a:r>
            <a:r>
              <a:rPr lang="cs-CZ" sz="2400" dirty="0" smtClean="0">
                <a:latin typeface="Univers 45 Light" pitchFamily="34" charset="0"/>
              </a:rPr>
              <a:t> službu</a:t>
            </a:r>
          </a:p>
          <a:p>
            <a:pPr marL="457200" indent="-457200">
              <a:spcBef>
                <a:spcPts val="20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e-</a:t>
            </a:r>
            <a:r>
              <a:rPr lang="cs-CZ" sz="2400" b="1" dirty="0" err="1" smtClean="0">
                <a:solidFill>
                  <a:srgbClr val="C00000"/>
                </a:solidFill>
                <a:latin typeface="Univers 45 Light" pitchFamily="34" charset="0"/>
              </a:rPr>
              <a:t>shop</a:t>
            </a:r>
            <a:r>
              <a:rPr lang="cs-CZ" sz="2400" dirty="0" smtClean="0">
                <a:latin typeface="Univers 45 Light" pitchFamily="34" charset="0"/>
              </a:rPr>
              <a:t> / dodavatel mi pošle zboží / elektronickou letenku / vstupenku, atd.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Univers 45 Light" pitchFamily="34" charset="0"/>
              </a:rPr>
              <a:t>Proč to dělat jinak?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Proč jinak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7961957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200" dirty="0" smtClean="0">
                <a:latin typeface="Univers 45 Light" pitchFamily="34" charset="0"/>
              </a:rPr>
              <a:t>pohodlí klientů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200" dirty="0" smtClean="0">
                <a:latin typeface="Univers 45 Light" pitchFamily="34" charset="0"/>
              </a:rPr>
              <a:t>řada služeb je poskytována na objednávku, přičemž při objednání </a:t>
            </a:r>
          </a:p>
          <a:p>
            <a:pPr marL="914400" lvl="1" indent="-457200">
              <a:spcBef>
                <a:spcPts val="300"/>
              </a:spcBef>
              <a:buClr>
                <a:srgbClr val="E4302A"/>
              </a:buClr>
              <a:buSzPct val="115000"/>
              <a:buFont typeface="+mj-lt"/>
              <a:buAutoNum type="alphaLcParenR"/>
            </a:pPr>
            <a:r>
              <a:rPr lang="cs-CZ" sz="2200" dirty="0" smtClean="0">
                <a:latin typeface="Univers 45 Light" pitchFamily="34" charset="0"/>
              </a:rPr>
              <a:t>není známa přesná částka, takže nelze „platit předem“, </a:t>
            </a:r>
          </a:p>
          <a:p>
            <a:pPr marL="914400" lvl="1" indent="-457200">
              <a:spcBef>
                <a:spcPts val="300"/>
              </a:spcBef>
              <a:buClr>
                <a:srgbClr val="E4302A"/>
              </a:buClr>
              <a:buSzPct val="115000"/>
              <a:buFont typeface="+mj-lt"/>
              <a:buAutoNum type="alphaLcParenR"/>
            </a:pPr>
            <a:r>
              <a:rPr lang="cs-CZ" sz="2200" dirty="0" smtClean="0">
                <a:latin typeface="Univers 45 Light" pitchFamily="34" charset="0"/>
              </a:rPr>
              <a:t>knihovna nechce uskutečnit možná nákladnou objednávku, aniž má jistotu, že bude uhrazena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200" dirty="0" smtClean="0">
                <a:latin typeface="Univers 45 Light" pitchFamily="34" charset="0"/>
              </a:rPr>
              <a:t>provize platebních agentur je (při relativně malých finančních objemech knihovních služeb) vysoká (od </a:t>
            </a:r>
            <a:r>
              <a:rPr lang="cs-CZ" sz="2200" dirty="0" err="1" smtClean="0">
                <a:latin typeface="Univers 45 Light" pitchFamily="34" charset="0"/>
              </a:rPr>
              <a:t>několka</a:t>
            </a:r>
            <a:r>
              <a:rPr lang="cs-CZ" sz="2200" dirty="0" smtClean="0">
                <a:latin typeface="Univers 45 Light" pitchFamily="34" charset="0"/>
              </a:rPr>
              <a:t> procent pro on-line platbu po +30% při platbě SMS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200" dirty="0" smtClean="0">
                <a:latin typeface="Univers 45 Light" pitchFamily="34" charset="0"/>
              </a:rPr>
              <a:t>úspora pracovníků proti platbám v hotovosti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Klíčové pojmy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683568" y="1844823"/>
            <a:ext cx="7961957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klient </a:t>
            </a:r>
            <a:r>
              <a:rPr lang="cs-CZ" sz="2400" dirty="0" smtClean="0">
                <a:latin typeface="Univers 45 Light" pitchFamily="34" charset="0"/>
              </a:rPr>
              <a:t>– osoba, která požaduje službu; musí být </a:t>
            </a:r>
            <a:r>
              <a:rPr lang="cs-CZ" sz="2400" dirty="0" err="1" smtClean="0">
                <a:latin typeface="Univers 45 Light" pitchFamily="34" charset="0"/>
              </a:rPr>
              <a:t>identifikova</a:t>
            </a:r>
            <a:r>
              <a:rPr lang="cs-CZ" sz="2400" dirty="0" smtClean="0">
                <a:latin typeface="Univers 45 Light" pitchFamily="34" charset="0"/>
              </a:rPr>
              <a:t>[tel]</a:t>
            </a:r>
            <a:r>
              <a:rPr lang="cs-CZ" sz="2400" dirty="0" err="1" smtClean="0">
                <a:latin typeface="Univers 45 Light" pitchFamily="34" charset="0"/>
              </a:rPr>
              <a:t>ná</a:t>
            </a:r>
            <a:endParaRPr lang="cs-CZ" sz="2400" dirty="0" smtClean="0">
              <a:latin typeface="Univers 45 Light" pitchFamily="34" charset="0"/>
            </a:endParaRP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knihovna </a:t>
            </a:r>
            <a:r>
              <a:rPr lang="cs-CZ" sz="2400" dirty="0" smtClean="0">
                <a:latin typeface="Univers 45 Light" pitchFamily="34" charset="0"/>
              </a:rPr>
              <a:t>– instituce, která službu poskytuje </a:t>
            </a:r>
          </a:p>
          <a:p>
            <a:pPr marL="342900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platba</a:t>
            </a:r>
            <a:r>
              <a:rPr lang="cs-CZ" sz="2400" dirty="0" smtClean="0">
                <a:latin typeface="Univers 45 Light" pitchFamily="34" charset="0"/>
              </a:rPr>
              <a:t> – musí být doručena tak, aby ji knihovna dokázala </a:t>
            </a:r>
            <a:r>
              <a:rPr lang="cs-CZ" sz="2400" b="1" dirty="0" smtClean="0">
                <a:solidFill>
                  <a:srgbClr val="C00000"/>
                </a:solidFill>
                <a:latin typeface="Univers 45 Light" pitchFamily="34" charset="0"/>
              </a:rPr>
              <a:t>přiřadit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klientovi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službě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v knihovním systému</a:t>
            </a:r>
          </a:p>
          <a:p>
            <a:pPr marL="800100" lvl="1" indent="-342900">
              <a:spcBef>
                <a:spcPts val="12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2400" dirty="0" smtClean="0">
                <a:latin typeface="Univers 45 Light" pitchFamily="34" charset="0"/>
              </a:rPr>
              <a:t>v ekonomickém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pPr marL="342900" indent="-342900" algn="l" eaLnBrk="1" hangingPunct="1"/>
            <a:r>
              <a:rPr lang="cs-CZ" b="1" dirty="0" smtClean="0">
                <a:solidFill>
                  <a:srgbClr val="C00000"/>
                </a:solidFill>
                <a:latin typeface="Univers Com 55" pitchFamily="34" charset="-18"/>
              </a:rPr>
              <a:t>Parametry plateb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25" y="71438"/>
            <a:ext cx="8640763" cy="1557337"/>
            <a:chOff x="22" y="45"/>
            <a:chExt cx="5443" cy="981"/>
          </a:xfrm>
        </p:grpSpPr>
        <p:pic>
          <p:nvPicPr>
            <p:cNvPr id="11269" name="Picture 6" descr="NTK_logo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" y="45"/>
              <a:ext cx="6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57" y="836"/>
              <a:ext cx="4808" cy="190"/>
              <a:chOff x="521" y="1175"/>
              <a:chExt cx="4808" cy="190"/>
            </a:xfrm>
          </p:grpSpPr>
          <p:sp>
            <p:nvSpPr>
              <p:cNvPr id="11271" name="Line 8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11275" name="Line 13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4" name="Rectangle 15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</a:rPr>
                  <a:t>210 mm</a:t>
                </a:r>
              </a:p>
            </p:txBody>
          </p:sp>
        </p:grpSp>
      </p:grp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67544" y="1700808"/>
            <a:ext cx="396044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hotovostní</a:t>
            </a:r>
            <a:r>
              <a:rPr lang="cs-CZ" sz="1600" dirty="0" smtClean="0">
                <a:latin typeface="Univers 45 Light" pitchFamily="34" charset="0"/>
              </a:rPr>
              <a:t> - platba v hotovosti;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v reálném čase </a:t>
            </a:r>
            <a:r>
              <a:rPr lang="cs-CZ" sz="1600" dirty="0" smtClean="0">
                <a:latin typeface="Univers 45 Light" pitchFamily="34" charset="0"/>
              </a:rPr>
              <a:t>- bez významného zpoždění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na místě </a:t>
            </a:r>
            <a:r>
              <a:rPr lang="cs-CZ" sz="1600" dirty="0" smtClean="0">
                <a:latin typeface="Univers 45 Light" pitchFamily="34" charset="0"/>
              </a:rPr>
              <a:t>- platba na pracovišti v knihovně;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asistovaná</a:t>
            </a:r>
            <a:r>
              <a:rPr lang="cs-CZ" sz="1600" dirty="0" smtClean="0">
                <a:latin typeface="Univers 45 Light" pitchFamily="34" charset="0"/>
              </a:rPr>
              <a:t> - za asistence pracovníka knihovny;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automatizovaná</a:t>
            </a:r>
            <a:r>
              <a:rPr lang="cs-CZ" sz="1600" dirty="0" smtClean="0">
                <a:latin typeface="Univers 45 Light" pitchFamily="34" charset="0"/>
              </a:rPr>
              <a:t> - automaticky při vzniku nároku na úhradu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se zálohou</a:t>
            </a:r>
            <a:r>
              <a:rPr lang="cs-CZ" sz="1600" dirty="0" smtClean="0">
                <a:latin typeface="Univers 45 Light" pitchFamily="34" charset="0"/>
              </a:rPr>
              <a:t> - před poskytnutím služby je požadována záloha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dopředu</a:t>
            </a:r>
            <a:r>
              <a:rPr lang="cs-CZ" sz="1600" dirty="0" smtClean="0">
                <a:latin typeface="Univers 45 Light" pitchFamily="34" charset="0"/>
              </a:rPr>
              <a:t> - platba proběhne před čerpáním služby;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interní</a:t>
            </a:r>
            <a:r>
              <a:rPr lang="cs-CZ" sz="1600" dirty="0" smtClean="0">
                <a:latin typeface="Univers 45 Light" pitchFamily="34" charset="0"/>
              </a:rPr>
              <a:t> - platba je realizována prostředky knihovny;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vlastní</a:t>
            </a:r>
            <a:r>
              <a:rPr lang="cs-CZ" sz="1600" dirty="0" smtClean="0">
                <a:latin typeface="Univers 45 Light" pitchFamily="34" charset="0"/>
              </a:rPr>
              <a:t> - platba za vlastní službu knihovny;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0" y="1701403"/>
            <a:ext cx="4104456" cy="446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bezhotovostní</a:t>
            </a:r>
            <a:r>
              <a:rPr lang="cs-CZ" sz="1600" dirty="0" smtClean="0">
                <a:latin typeface="Univers 45 Light" pitchFamily="34" charset="0"/>
              </a:rPr>
              <a:t> - </a:t>
            </a:r>
            <a:r>
              <a:rPr lang="cs-CZ" sz="1600" dirty="0" err="1" smtClean="0">
                <a:latin typeface="Univers 45 Light" pitchFamily="34" charset="0"/>
              </a:rPr>
              <a:t>bezhotovostní</a:t>
            </a:r>
            <a:r>
              <a:rPr lang="cs-CZ" sz="1600" dirty="0" smtClean="0">
                <a:latin typeface="Univers 45 Light" pitchFamily="34" charset="0"/>
              </a:rPr>
              <a:t> převod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se zpožděním </a:t>
            </a:r>
            <a:r>
              <a:rPr lang="cs-CZ" sz="1600" dirty="0" smtClean="0">
                <a:latin typeface="Univers 45 Light" pitchFamily="34" charset="0"/>
              </a:rPr>
              <a:t>- k úhradě dochází s významným zpožděním oproti platbě;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vzdálená</a:t>
            </a:r>
            <a:r>
              <a:rPr lang="cs-CZ" sz="1600" dirty="0" smtClean="0">
                <a:latin typeface="Univers 45 Light" pitchFamily="34" charset="0"/>
              </a:rPr>
              <a:t> - platba mimo pracoviště knihovny;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samoobslužná</a:t>
            </a:r>
            <a:r>
              <a:rPr lang="cs-CZ" sz="1600" dirty="0" smtClean="0">
                <a:latin typeface="Univers 45 Light" pitchFamily="34" charset="0"/>
              </a:rPr>
              <a:t> - platbu realizuje zákazník sám;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neautomatizovaná</a:t>
            </a:r>
            <a:r>
              <a:rPr lang="cs-CZ" sz="1600" dirty="0" smtClean="0">
                <a:latin typeface="Univers 45 Light" pitchFamily="34" charset="0"/>
              </a:rPr>
              <a:t> - musí být iniciována zákazníkem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bez zálohy </a:t>
            </a:r>
            <a:r>
              <a:rPr lang="cs-CZ" sz="1600" dirty="0" smtClean="0">
                <a:latin typeface="Univers 45 Light" pitchFamily="34" charset="0"/>
              </a:rPr>
              <a:t>– platba probíhá bez předchozí zálohy;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následně</a:t>
            </a:r>
            <a:r>
              <a:rPr lang="cs-CZ" sz="1600" dirty="0" smtClean="0">
                <a:latin typeface="Univers 45 Light" pitchFamily="34" charset="0"/>
              </a:rPr>
              <a:t> - platba proběhne následně po čerpání služby;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solidFill>
                  <a:srgbClr val="C00000"/>
                </a:solidFill>
                <a:latin typeface="Univers 45 Light" pitchFamily="34" charset="0"/>
              </a:rPr>
              <a:t>externí</a:t>
            </a:r>
            <a:r>
              <a:rPr lang="cs-CZ" sz="1600" dirty="0" smtClean="0">
                <a:latin typeface="Univers 45 Light" pitchFamily="34" charset="0"/>
              </a:rPr>
              <a:t> - platba je realizována pomocí externího partnera;</a:t>
            </a:r>
          </a:p>
          <a:p>
            <a:pPr marL="342900" indent="-342900">
              <a:spcBef>
                <a:spcPts val="300"/>
              </a:spcBef>
              <a:buClr>
                <a:srgbClr val="E4302A"/>
              </a:buClr>
              <a:buSzPct val="115000"/>
              <a:buFontTx/>
              <a:buChar char="•"/>
            </a:pPr>
            <a:r>
              <a:rPr lang="cs-CZ" sz="1600" b="1" dirty="0" smtClean="0">
                <a:latin typeface="Univers 45 Light" pitchFamily="34" charset="0"/>
              </a:rPr>
              <a:t>v zastoupení</a:t>
            </a:r>
            <a:r>
              <a:rPr lang="cs-CZ" sz="1600" dirty="0" smtClean="0">
                <a:latin typeface="Univers 45 Light" pitchFamily="34" charset="0"/>
              </a:rPr>
              <a:t> - platba za službu poskytnutou  jiným subjektem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1445</TotalTime>
  <Words>591</Words>
  <Application>Microsoft Office PowerPoint</Application>
  <PresentationFormat>Předvádění na obrazovce (4:3)</PresentationFormat>
  <Paragraphs>119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default</vt:lpstr>
      <vt:lpstr>Koncepce rozvoje knihoven ČR na léta 2011 – 2014  On-line platby za poskytované služby  Knihovny současnosti 2011 JČU České Budějovice 13.- 15. září</vt:lpstr>
      <vt:lpstr>Přehled</vt:lpstr>
      <vt:lpstr>Klient říká:</vt:lpstr>
      <vt:lpstr>Placené služby</vt:lpstr>
      <vt:lpstr>Placené služby</vt:lpstr>
      <vt:lpstr>Ne-knihovní svět</vt:lpstr>
      <vt:lpstr>Proč jinak</vt:lpstr>
      <vt:lpstr>Klíčové pojmy</vt:lpstr>
      <vt:lpstr>Parametry plateb</vt:lpstr>
      <vt:lpstr>Zkušenosti NTK / STK</vt:lpstr>
      <vt:lpstr>Otázky pro budoucnost</vt:lpstr>
      <vt:lpstr>Děkuji za pozornost</vt:lpstr>
      <vt:lpstr>Snímek 13</vt:lpstr>
    </vt:vector>
  </TitlesOfParts>
  <Company>stk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Technical Library – Library of Technical Universities</dc:title>
  <dc:creator>Martin Svoboda</dc:creator>
  <cp:lastModifiedBy>spravce</cp:lastModifiedBy>
  <cp:revision>91</cp:revision>
  <dcterms:created xsi:type="dcterms:W3CDTF">2009-06-05T17:04:26Z</dcterms:created>
  <dcterms:modified xsi:type="dcterms:W3CDTF">2011-09-13T23:13:39Z</dcterms:modified>
</cp:coreProperties>
</file>