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9" r:id="rId2"/>
    <p:sldId id="280" r:id="rId3"/>
    <p:sldId id="295" r:id="rId4"/>
    <p:sldId id="296" r:id="rId5"/>
    <p:sldId id="287" r:id="rId6"/>
    <p:sldId id="303" r:id="rId7"/>
    <p:sldId id="304" r:id="rId8"/>
    <p:sldId id="306" r:id="rId9"/>
    <p:sldId id="305" r:id="rId10"/>
    <p:sldId id="316" r:id="rId11"/>
    <p:sldId id="315" r:id="rId12"/>
    <p:sldId id="308" r:id="rId13"/>
    <p:sldId id="317" r:id="rId14"/>
    <p:sldId id="318" r:id="rId15"/>
    <p:sldId id="319" r:id="rId16"/>
    <p:sldId id="320" r:id="rId17"/>
    <p:sldId id="290" r:id="rId18"/>
    <p:sldId id="321" r:id="rId19"/>
    <p:sldId id="302" r:id="rId20"/>
    <p:sldId id="293" r:id="rId21"/>
    <p:sldId id="322" r:id="rId22"/>
    <p:sldId id="284" r:id="rId23"/>
    <p:sldId id="301" r:id="rId24"/>
    <p:sldId id="292" r:id="rId25"/>
    <p:sldId id="323" r:id="rId26"/>
    <p:sldId id="324" r:id="rId27"/>
    <p:sldId id="325" r:id="rId28"/>
    <p:sldId id="326" r:id="rId29"/>
    <p:sldId id="294" r:id="rId30"/>
    <p:sldId id="291" r:id="rId31"/>
  </p:sldIdLst>
  <p:sldSz cx="9144000" cy="6858000" type="screen4x3"/>
  <p:notesSz cx="6808788" cy="9823450"/>
  <p:defaultTextStyle>
    <a:defPPr>
      <a:defRPr lang="en-GB"/>
    </a:defPPr>
    <a:lvl1pPr algn="l" defTabSz="719138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742950" indent="-285750" algn="l" defTabSz="719138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1143000" indent="-228600" algn="l" defTabSz="719138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600200" indent="-228600" algn="l" defTabSz="719138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2057400" indent="-228600" algn="l" defTabSz="719138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00000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7" autoAdjust="0"/>
  </p:normalViewPr>
  <p:slideViewPr>
    <p:cSldViewPr>
      <p:cViewPr>
        <p:scale>
          <a:sx n="98" d="100"/>
          <a:sy n="98" d="100"/>
        </p:scale>
        <p:origin x="-762" y="3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94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fld id="{3D4DDC98-CDE4-4475-9162-036F7451907A}" type="datetimeFigureOut">
              <a:rPr lang="cs-CZ"/>
              <a:pPr>
                <a:defRPr/>
              </a:pPr>
              <a:t>13.9.2011</a:t>
            </a:fld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fld id="{AD6206CB-F4F4-4CC8-B888-263AD09028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08788" cy="98234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>
              <a:ea typeface="Lucida Sans Unicode" pitchFamily="34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>
              <a:ea typeface="Lucida Sans Unicode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>
              <a:ea typeface="Lucida Sans Unicode" pitchFamily="34" charset="0"/>
            </a:endParaRP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9325" y="736600"/>
            <a:ext cx="4908550" cy="3681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667250"/>
            <a:ext cx="5445125" cy="441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328150"/>
            <a:ext cx="295116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>
              <a:ea typeface="Lucida Sans Unicode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6038" y="9329738"/>
            <a:ext cx="2949575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Lucida Sans Unicode" pitchFamily="34" charset="0"/>
              </a:defRPr>
            </a:lvl1pPr>
          </a:lstStyle>
          <a:p>
            <a:pPr>
              <a:defRPr/>
            </a:pPr>
            <a:fld id="{F20D6E6C-B303-4410-BC61-6959B8969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731861-0CB1-4B1D-9B27-893121B55B54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03B5192A-A09A-40DC-ADDB-E41798855808}" type="slidenum">
              <a:rPr lang="cs-CZ" sz="1200">
                <a:solidFill>
                  <a:schemeClr val="tx1"/>
                </a:solidFill>
              </a:rPr>
              <a:pPr algn="r" defTabSz="914400"/>
              <a:t>1</a:t>
            </a:fld>
            <a:endParaRPr lang="cs-CZ" sz="12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36600"/>
            <a:ext cx="4910138" cy="3683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lIns="91440" tIns="45720" rIns="91440" bIns="45720"/>
          <a:lstStyle/>
          <a:p>
            <a:pPr defTabSz="914400"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05185-A066-43D0-836A-58CB65FED2C5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B931AAF-7726-4EA4-96DA-1ADA9684E243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B2FC81-9B1B-46CC-A2BD-276B8CEC68BE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79EC44F-3EA9-413D-A778-E7BEFB74994E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BAB1377-A664-413F-BB58-B76BFE3BE6B9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3A8881-2D7D-48BB-9EA6-5987422C85DC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767245-77B8-44D6-BD2A-905325FF6085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0F7BDF-4B22-4BD2-BBBF-A82EA589BF59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456163-E029-4019-BC8B-C1EE5DC183EF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B12AB5E-367C-447F-9860-6073702D1D9D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A6E33A2-95D5-4D37-983B-120650356ACD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04BA0FB-70BB-40B4-BA1A-9709E79B3C83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6DAFF52-0CB5-41E4-9FA8-D127C68D8EE7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E36D36F-5FDA-4A47-B771-0418236A6FDB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F9A634E-2F7E-4CB0-B253-C414D70DE1B2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339ECC6-1702-4781-B83A-2EEEBE2C9ABC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94E5E72-0599-4DBA-BAFA-D375F7DE4910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21AF34-1397-4679-BB7D-5445B361D061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222D222-FE7A-4FC7-93B0-28D7A5BA5E83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7BEAAC9-6393-4667-A74D-12E871389E1B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0CE4C2E-D9C7-4491-8BE7-F33736C19D5E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3665189-B886-42F0-B158-528BB794FA07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E4C539-E3F6-49C2-BE82-49D7B9CB4C07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E3B22C2-2294-46A8-A27B-6A0CAC195B5D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84B02E9-8054-4B97-A641-0AC0BC331756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2E0239F-4754-4767-A56F-8442AD016D3A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1AFFAEA-7E6A-4255-BAD0-BA0C1093E353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5023414-6753-43FA-A3C2-48B267520409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989D29-CD6A-46AE-99DF-C98D61B29755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04F930-19AA-4542-B30B-9A3421647160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B82C23-92F2-4995-BBEF-F5F47CB68F04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A9241E6-2C74-430F-BD3C-8E6DA6FFD144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932A9B2-037F-476E-9BDE-DE363575AA4B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D757ECF-AF7C-4F01-A582-B9EDCAD1262E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2DC8CE-0262-4800-AF93-D1763331E35A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33EDD78-5DD9-4BCA-B787-1A26DB7AD9E0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2DC8CE-0262-4800-AF93-D1763331E35A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33EDD78-5DD9-4BCA-B787-1A26DB7AD9E0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2DC8CE-0262-4800-AF93-D1763331E35A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33EDD78-5DD9-4BCA-B787-1A26DB7AD9E0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DDB8C9-7DB6-4669-9F5E-B92CDE7553BE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7307DD2-9572-4EF4-8EC3-DEE6C39A6038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2D4A5A-C393-4A8D-90A8-A97E8E9B540C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B958FA8-A654-45FC-B643-1978166A15F0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0E5F5D-521D-4EAD-BAF8-EA18364A0F90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073829A-499B-4B6C-A923-59F52B570494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0D7F018-7FAB-4C72-A22C-3649573CF6E1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70E165A-994A-4566-90ED-0F9134E0EE2F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2C1AA8-71F7-4B27-B908-CCC3D88A3A18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64CAD5A-7BB5-4B1C-8A29-F7FB6C52DED7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719013-0D71-4D70-9EFF-AF4856FED806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94AC278-68EB-4207-B02E-C16AE658EE55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64C946-EA70-47F4-92E4-DDD8F22A35FE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12AA497-0776-4865-84E3-8483DB784F5B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864C06-F129-4FCD-A02A-28E4D8BF8A26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ECA1245-F59E-4F5B-9855-8970291AA3CF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0E2B93-D8D1-42EC-A2FE-7B1B68CCA6DA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1ADD887-D460-4BB7-94C0-2EF9F2043D22}" type="slidenum">
              <a:rPr lang="cs-CZ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cs-CZ" sz="1200">
              <a:solidFill>
                <a:srgbClr val="000000"/>
              </a:solidFill>
            </a:endParaRP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135063" y="736600"/>
            <a:ext cx="4538662" cy="368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667250"/>
            <a:ext cx="5446712" cy="44196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3F199-9019-4291-BC5D-B1B900296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7152D-7F55-4DA8-AA85-2C9C033761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5B103-91D7-4AD8-A378-7C64EA310D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5E36-57EB-415D-8654-943C9C2E13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5B169-A04F-4644-AD47-C0AE093CBD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05589-2A0B-452C-BD70-4FA293913B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07616-4115-4FB3-A3F1-164C0FAA90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08B1-A5A0-40A7-B67B-2C4FAD2FEC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FDFD-51FE-402D-8EA2-AC97A24482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0C77-6961-44F1-A07C-B91B695790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A472D-9783-4067-9744-58BB381AB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DF2C95C-1339-42AC-9578-A79B5ED6D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611188" y="188913"/>
            <a:ext cx="7812087" cy="1438275"/>
            <a:chOff x="385" y="119"/>
            <a:chExt cx="4921" cy="906"/>
          </a:xfrm>
        </p:grpSpPr>
        <p:pic>
          <p:nvPicPr>
            <p:cNvPr id="1032" name="Picture 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499" y="836"/>
              <a:ext cx="4807" cy="189"/>
              <a:chOff x="499" y="836"/>
              <a:chExt cx="4807" cy="189"/>
            </a:xfrm>
          </p:grpSpPr>
          <p:sp>
            <p:nvSpPr>
              <p:cNvPr id="3" name="Line 9"/>
              <p:cNvSpPr>
                <a:spLocks noChangeShapeType="1"/>
              </p:cNvSpPr>
              <p:nvPr/>
            </p:nvSpPr>
            <p:spPr bwMode="auto">
              <a:xfrm>
                <a:off x="499" y="959"/>
                <a:ext cx="4808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endParaRPr lang="cs-CZ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550" y="890"/>
                <a:ext cx="90" cy="135"/>
                <a:chOff x="550" y="890"/>
                <a:chExt cx="90" cy="135"/>
              </a:xfrm>
            </p:grpSpPr>
            <p:sp>
              <p:nvSpPr>
                <p:cNvPr id="4" name="Line 11"/>
                <p:cNvSpPr>
                  <a:spLocks noChangeShapeType="1"/>
                </p:cNvSpPr>
                <p:nvPr/>
              </p:nvSpPr>
              <p:spPr bwMode="auto">
                <a:xfrm>
                  <a:off x="590" y="890"/>
                  <a:ext cx="1" cy="136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/>
                </a:p>
              </p:txBody>
            </p:sp>
            <p:sp>
              <p:nvSpPr>
                <p:cNvPr id="5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49" y="898"/>
                  <a:ext cx="93" cy="11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/>
                </a:p>
              </p:txBody>
            </p:sp>
          </p:grpSp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5206" y="884"/>
                <a:ext cx="90" cy="135"/>
                <a:chOff x="5206" y="884"/>
                <a:chExt cx="90" cy="135"/>
              </a:xfrm>
            </p:grpSpPr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>
                  <a:off x="5246" y="884"/>
                  <a:ext cx="1" cy="136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5205" y="892"/>
                  <a:ext cx="93" cy="11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cs-CZ"/>
                </a:p>
              </p:txBody>
            </p:sp>
          </p:grp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367" y="836"/>
                <a:ext cx="1043" cy="13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cs-CZ" sz="800">
                    <a:solidFill>
                      <a:srgbClr val="000000"/>
                    </a:solidFill>
                    <a:latin typeface="Univers 55" pitchFamily="32" charset="0"/>
                  </a:rPr>
                  <a:t>210 mm</a:t>
                </a: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ctr" defTabSz="7191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719138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719138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Univers Com 55" pitchFamily="34" charset="-18"/>
          <a:ea typeface="+mn-ea"/>
          <a:cs typeface="+mn-cs"/>
        </a:defRPr>
      </a:lvl2pPr>
      <a:lvl3pPr marL="1143000" indent="-228600" algn="l" defTabSz="71913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Univers Com 55" pitchFamily="34" charset="-18"/>
          <a:ea typeface="+mn-ea"/>
          <a:cs typeface="+mn-cs"/>
        </a:defRPr>
      </a:lvl3pPr>
      <a:lvl4pPr marL="1600200" indent="-228600" algn="l" defTabSz="719138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Univers Com 55" pitchFamily="34" charset="-18"/>
          <a:ea typeface="+mn-ea"/>
          <a:cs typeface="+mn-cs"/>
        </a:defRPr>
      </a:lvl4pPr>
      <a:lvl5pPr marL="2057400" indent="-228600" algn="l" defTabSz="719138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Univers Com 55" pitchFamily="34" charset="-18"/>
          <a:ea typeface="+mn-ea"/>
          <a:cs typeface="+mn-cs"/>
        </a:defRPr>
      </a:lvl5pPr>
      <a:lvl6pPr marL="2514600" indent="-228600" algn="l" defTabSz="719138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Univers Com 55" pitchFamily="34" charset="-18"/>
          <a:ea typeface="+mn-ea"/>
          <a:cs typeface="+mn-cs"/>
        </a:defRPr>
      </a:lvl6pPr>
      <a:lvl7pPr marL="2971800" indent="-228600" algn="l" defTabSz="719138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Univers Com 55" pitchFamily="34" charset="-18"/>
          <a:ea typeface="+mn-ea"/>
          <a:cs typeface="+mn-cs"/>
        </a:defRPr>
      </a:lvl7pPr>
      <a:lvl8pPr marL="3429000" indent="-228600" algn="l" defTabSz="719138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Univers Com 55" pitchFamily="34" charset="-18"/>
          <a:ea typeface="+mn-ea"/>
          <a:cs typeface="+mn-cs"/>
        </a:defRPr>
      </a:lvl8pPr>
      <a:lvl9pPr marL="3886200" indent="-228600" algn="l" defTabSz="719138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Univers Com 55" pitchFamily="34" charset="-18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lib.cz/cs/144-spolecna-ak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at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-zdroje.vsb.cz/iniciativa-akvs-cr-pro-podporu-otevreneho-pristupu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yale.edu/consortia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lib.cz/cs/1643-projekt-ef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sfcr.cz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.techlib.cz/F/3GABEHE9BJ7DESIG7HRF134TVXQJ8HJ893ST5EYUBGA6CVQDJS-11025?func=find-acc&amp;acc_sequence=001828909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aleph.techlib.cz/F/3GABEHE9BJ7DESIG7HRF134TVXQJ8HJ893ST5EYUBGA6CVQDJS-11024?func=find-acc&amp;acc_sequence=0019525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leph.techlib.cz/F/3GABEHE9BJ7DESIG7HRF134TVXQJ8HJ893ST5EYUBGA6CVQDJS-11023?func=find-acc&amp;acc_sequence=001875332" TargetMode="External"/><Relationship Id="rId5" Type="http://schemas.openxmlformats.org/officeDocument/2006/relationships/hyperlink" Target="http://aleph.techlib.cz/F/3GABEHE9BJ7DESIG7HRF134TVXQJ8HJ893ST5EYUBGA6CVQDJS-11022?func=find-acc&amp;acc_sequence=001125872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aleph.techlib.cz/F/3GABEHE9BJ7DESIG7HRF134TVXQJ8HJ893ST5EYUBGA6CVQDJS-11021?func=find-acc&amp;acc_sequence=001370298" TargetMode="External"/><Relationship Id="rId9" Type="http://schemas.openxmlformats.org/officeDocument/2006/relationships/hyperlink" Target="http://aleph.techlib.cz/F/3GABEHE9BJ7DESIG7HRF134TVXQJ8HJ893ST5EYUBGA6CVQDJS-11026?func=find-acc&amp;acc_sequence=00097230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lib.cz/cs/262-vp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echlib.cz/cs/595-seznam-ucastnickych-knihove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468313" y="1773238"/>
            <a:ext cx="8207375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8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800" b="1">
                <a:solidFill>
                  <a:srgbClr val="000000"/>
                </a:solidFill>
                <a:latin typeface="Univers Com 45 Light" pitchFamily="34" charset="-18"/>
              </a:rPr>
              <a:t>Koordinovaný přístup k informačním zdrojům</a:t>
            </a:r>
          </a:p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 lvl="1" algn="ct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 lvl="1"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Knihovny současnosti 2011, Štěpánka Žižková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68313" y="4868863"/>
            <a:ext cx="79914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4EFAA6-64EB-47F6-ADAA-18C1011C9D7D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AEA06E-27FD-48A8-AA05-2CB08093277F}" type="slidenum">
              <a:rPr lang="cs-CZ" smtClean="0"/>
              <a:pPr/>
              <a:t>10</a:t>
            </a:fld>
            <a:endParaRPr lang="cs-CZ" smtClean="0"/>
          </a:p>
        </p:txBody>
      </p:sp>
      <p:pic>
        <p:nvPicPr>
          <p:cNvPr id="33796" name="Obrázek 4" descr="skrtatko_aktualizac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888"/>
            <a:ext cx="9144000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ECBE5-0A75-4F79-98DD-12E32DECDEE4}" type="slidenum">
              <a:rPr lang="cs-CZ" smtClean="0"/>
              <a:pPr/>
              <a:t>11</a:t>
            </a:fld>
            <a:endParaRPr lang="cs-CZ" smtClean="0"/>
          </a:p>
        </p:txBody>
      </p:sp>
      <p:pic>
        <p:nvPicPr>
          <p:cNvPr id="35844" name="Obrázek 4" descr="skrtatko_vypis_duplici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888"/>
            <a:ext cx="91440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0076A5-8C83-43DE-BDBE-FA9B5184CE30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7892" name="Obdélník 4"/>
          <p:cNvSpPr>
            <a:spLocks noChangeArrowheads="1"/>
          </p:cNvSpPr>
          <p:nvPr/>
        </p:nvSpPr>
        <p:spPr bwMode="auto">
          <a:xfrm>
            <a:off x="395288" y="1700213"/>
            <a:ext cx="835342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Souborný katalog VPK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„hvězdičkování“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a možnost nahlédnout, kdo jiný též má v úmyslu titul objednat – nápad dobrý, ale: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výtěžnost nízká :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za období 2001 – 2003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zrušeno 18 duplicitních titulů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a za ně nakoupeno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11 nových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nyní k ovlivnění akvizice v podstatě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nevyužíváno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–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v institucích se hvězdičkuje až po realizaci objednávky, na konci roku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  <a:sym typeface="Wingdings" pitchFamily="2" charset="2"/>
              </a:rPr>
              <a:t></a:t>
            </a:r>
            <a:endParaRPr lang="cs-CZ" sz="2000" b="1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přidání záznamů o EIZ – první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licencované zdroje přidány v roce 2008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(Springer, ACS apod.)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příprava projektů do programu 1N – využití principu a nástroje jako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„škrtátko“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pro zjištění zájmu VaV komunity</a:t>
            </a: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26A7ED-6253-40E0-A3CC-8B5D0A400ABE}" type="slidenum">
              <a:rPr lang="cs-CZ" smtClean="0"/>
              <a:pPr/>
              <a:t>13</a:t>
            </a:fld>
            <a:endParaRPr lang="cs-CZ" smtClean="0"/>
          </a:p>
        </p:txBody>
      </p:sp>
      <p:pic>
        <p:nvPicPr>
          <p:cNvPr id="39940" name="Picture 2" descr="El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8569325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50CCCF-5CFD-4DD0-99EE-719EE0CCBF82}" type="slidenum">
              <a:rPr lang="cs-CZ" smtClean="0"/>
              <a:pPr/>
              <a:t>14</a:t>
            </a:fld>
            <a:endParaRPr lang="cs-CZ" smtClean="0"/>
          </a:p>
        </p:txBody>
      </p:sp>
      <p:pic>
        <p:nvPicPr>
          <p:cNvPr id="41988" name="Picture 2" descr="Els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8713788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44035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23E522-661A-4979-B699-C2FAB32B72C6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44036" name="Obdélník 4"/>
          <p:cNvSpPr>
            <a:spLocks noChangeArrowheads="1"/>
          </p:cNvSpPr>
          <p:nvPr/>
        </p:nvSpPr>
        <p:spPr bwMode="auto">
          <a:xfrm>
            <a:off x="250825" y="1557338"/>
            <a:ext cx="8642350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Meziresortní program ÚKR, 1999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„Optimalizace dostupnosti informací ze světových periodik pro českou vědu a výzkum“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Cíl: získat prostředky na zdroje pro </a:t>
            </a:r>
            <a:r>
              <a:rPr lang="cs-CZ" sz="2000" b="1" dirty="0" err="1">
                <a:solidFill>
                  <a:srgbClr val="000000"/>
                </a:solidFill>
                <a:latin typeface="Univers Com 45 Light" pitchFamily="34" charset="-18"/>
              </a:rPr>
              <a:t>VaV</a:t>
            </a: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Navrhnuté financování v roce 2000: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každé zúčastněné ministerstvo vyčlení k realizaci programu částku ve svém resortu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prosazení nového programu (navazujícího na RISK)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vyhlášení účelového programu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VaV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(tím se stal LI, podpořen prostředky pouze z rezortu školství)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4 pracovní skupiny se zabývaly </a:t>
            </a:r>
            <a:r>
              <a:rPr lang="cs-CZ" sz="2000" b="1" dirty="0">
                <a:solidFill>
                  <a:srgbClr val="FF0000"/>
                </a:solidFill>
                <a:latin typeface="Univers Com 45 Light" pitchFamily="34" charset="-18"/>
              </a:rPr>
              <a:t>vytipováním IZ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a přípravou systému oborového pokrývání uživatelských potřeb… asi </a:t>
            </a:r>
            <a:r>
              <a:rPr lang="cs-CZ" sz="2000" b="1" dirty="0" smtClean="0">
                <a:solidFill>
                  <a:srgbClr val="000000"/>
                </a:solidFill>
                <a:latin typeface="Univers Com 45 Light" pitchFamily="34" charset="-18"/>
              </a:rPr>
              <a:t>i koordinace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… trochu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4608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8BECBD-8665-4817-8234-DC1786EFB2FA}" type="slidenum">
              <a:rPr lang="cs-CZ" smtClean="0"/>
              <a:pPr/>
              <a:t>16</a:t>
            </a:fld>
            <a:endParaRPr lang="cs-CZ" dirty="0" smtClean="0"/>
          </a:p>
        </p:txBody>
      </p:sp>
      <p:sp>
        <p:nvSpPr>
          <p:cNvPr id="46084" name="Obdélník 4"/>
          <p:cNvSpPr>
            <a:spLocks noChangeArrowheads="1"/>
          </p:cNvSpPr>
          <p:nvPr/>
        </p:nvSpPr>
        <p:spPr bwMode="auto">
          <a:xfrm>
            <a:off x="250825" y="1844675"/>
            <a:ext cx="8713788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SDRUK, Sekce pro akvizici, předseda Ing. Aleš Brožek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celostátní akviziční semináře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porady akvizitérů knihoven s právem na celostátní nebo regionální povinný výtisk 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od roku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1991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pracovní setkání, pod SDRUK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2005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prostředí Akademie věd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tištěné zdroje - neřízeno: možnost koordinace –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společný AKS </a:t>
            </a:r>
            <a:r>
              <a:rPr lang="cs-CZ" sz="2000" b="1" dirty="0" err="1">
                <a:solidFill>
                  <a:srgbClr val="000000"/>
                </a:solidFill>
                <a:latin typeface="Univers Com 45 Light" pitchFamily="34" charset="-18"/>
              </a:rPr>
              <a:t>Aleph</a:t>
            </a: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EIZ –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e-konference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s nárůstem cen stále větší snahy o koordinaci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prostředí veřejných VŠ – role AKVŠ, zejména v oblasti EIZ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i="1" dirty="0">
                <a:solidFill>
                  <a:srgbClr val="000000"/>
                </a:solidFill>
                <a:latin typeface="Univers Com 45 Light" pitchFamily="34" charset="-18"/>
              </a:rPr>
              <a:t>roční zkušenost ÚK ČVUT a NTK se společnou katalogizací v AKS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i="1" dirty="0">
                <a:solidFill>
                  <a:srgbClr val="000000"/>
                </a:solidFill>
                <a:latin typeface="Univers Com 45 Light" pitchFamily="34" charset="-18"/>
              </a:rPr>
              <a:t>KP-WIN, zjištěný překryv fondů cca 10 % (zejména </a:t>
            </a:r>
            <a:r>
              <a:rPr lang="cs-CZ" sz="2000" i="1" dirty="0" smtClean="0">
                <a:solidFill>
                  <a:srgbClr val="000000"/>
                </a:solidFill>
                <a:latin typeface="Univers Com 45 Light" pitchFamily="34" charset="-18"/>
              </a:rPr>
              <a:t>fond skript)</a:t>
            </a:r>
            <a:endParaRPr lang="cs-CZ" sz="2000" i="1" dirty="0">
              <a:solidFill>
                <a:srgbClr val="000000"/>
              </a:solidFill>
              <a:latin typeface="Univers Com 45 Light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</p:txBody>
      </p:sp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je v ČR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8614FC-FBF8-4089-979A-3821E522F67C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179388" y="1628775"/>
            <a:ext cx="8856662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tištěné zdroje, koordinace: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dobrovolně,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decentralizovaně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neorganizovaně  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koordinace v rámci plnění regionálních funkcí krajských </a:t>
            </a:r>
            <a:r>
              <a:rPr lang="cs-CZ" sz="2000" dirty="0" smtClean="0">
                <a:solidFill>
                  <a:srgbClr val="000000"/>
                </a:solidFill>
                <a:latin typeface="Univers Com 45 Light" pitchFamily="34" charset="-18"/>
              </a:rPr>
              <a:t>knihoven: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rgbClr val="000000"/>
                </a:solidFill>
                <a:latin typeface="Univers Com 45 Light" pitchFamily="34" charset="-18"/>
              </a:rPr>
              <a:t>    ???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– výměnné soubory, dále nezjištěno, ale možná…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role velkých knihoven, jako knihoven dobrovolně a z vůle zřizovatele garantujících určité gesce,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knihovny posledního dovolání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– velmi často nakupují fondy, na které jiné knihovny nemají finanční prostředky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  <a:hlinkClick r:id="rId3"/>
              </a:rPr>
              <a:t>společná akviziční komise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NTK, ÚK ČVUT, ÚK VŠCHT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ale rozhodně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nelze mluvit o koordinaci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ale spíše o vzájemném přátelském předávání informací o budování fondů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nástroj koordinované akvizice ČVUT, připravuje se nasazení mezi ČVUT/NTK/VŠCHT (společný AKS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Aleph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dezideráta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příprava rozšíření i na e-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books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)</a:t>
            </a: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je v ČR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7E9D4A-D448-4CE0-9085-679DFC7926C2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179388" y="1916831"/>
            <a:ext cx="8856662" cy="4607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tištěné zdroje, koordinace: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Koordinace akvizice jako možný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vedlejší produkt sdílené katalogizace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sdílená katalogizace knihoven s právem povinného výtisku, AKS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Aleph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a stejnou metodikou jmenného i věcného popisu (NK ČR, MZK, VKOL)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  <a:hlinkClick r:id="rId3"/>
              </a:rPr>
              <a:t>SKAT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-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sdružení uživatelů knihovních systémů </a:t>
            </a:r>
            <a:r>
              <a:rPr lang="cs-CZ" sz="2000" dirty="0" err="1">
                <a:solidFill>
                  <a:schemeClr val="tx1"/>
                </a:solidFill>
                <a:latin typeface="Univers Com 45 Light" pitchFamily="34" charset="-18"/>
              </a:rPr>
              <a:t>LANius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, zájmové sdružení právnických osob ve smyslu občanského zákoníku </a:t>
            </a:r>
            <a:endParaRPr lang="cs-CZ" sz="2000" dirty="0" smtClean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	(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47/1992 Sb. )</a:t>
            </a: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různých souborných katalogů v ČR je větší, než malé </a:t>
            </a:r>
            <a:r>
              <a:rPr lang="cs-CZ" sz="2000" b="1" dirty="0">
                <a:solidFill>
                  <a:srgbClr val="FF0000"/>
                </a:solidFill>
                <a:latin typeface="Univers Com 45 Light" pitchFamily="34" charset="-18"/>
              </a:rPr>
              <a:t>množství…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</p:txBody>
      </p:sp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je v ČR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B200D6-0679-462C-86DC-C682D3ECBEDB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652463" y="1866900"/>
            <a:ext cx="8280400" cy="473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pic>
        <p:nvPicPr>
          <p:cNvPr id="522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642938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Obsah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5D4D02-8CF8-4443-8ED0-AAE5534C6F4C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7412" name="Obdélník 4"/>
          <p:cNvSpPr>
            <a:spLocks noChangeArrowheads="1"/>
          </p:cNvSpPr>
          <p:nvPr/>
        </p:nvSpPr>
        <p:spPr bwMode="auto">
          <a:xfrm>
            <a:off x="611188" y="2492375"/>
            <a:ext cx="7993062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2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>
                <a:solidFill>
                  <a:srgbClr val="000000"/>
                </a:solidFill>
                <a:latin typeface="Univers Com 45 Light" pitchFamily="34" charset="-18"/>
              </a:rPr>
              <a:t>    </a:t>
            </a: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   Jak to nyní je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   Jak by to mohlo být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</p:txBody>
      </p:sp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je v ČR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32960-1C67-4238-B37F-ACA5D688A44A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323850" y="1628775"/>
            <a:ext cx="8609013" cy="511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EIZ, koordinace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projekty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– koordinace s právní kličkou: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trestní zákon č. 140/1961 Sb. § 128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Zneužívání informací v obchodním styku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, 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koordinace ale přesto probíhala a probíhá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… 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		   (</a:t>
            </a:r>
            <a:r>
              <a:rPr lang="cs-CZ" sz="2000" dirty="0" err="1" smtClean="0">
                <a:solidFill>
                  <a:schemeClr val="tx1"/>
                </a:solidFill>
                <a:latin typeface="Univers Com 45 Light" pitchFamily="34" charset="-18"/>
              </a:rPr>
              <a:t>guerrilla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latin typeface="Univers Com 45 Light" pitchFamily="34" charset="-18"/>
              </a:rPr>
              <a:t>coordination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  <a:sym typeface="Wingdings" pitchFamily="2" charset="2"/>
              </a:rPr>
              <a:t>)</a:t>
            </a: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AKVŠ: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 koordinace v rámci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sdružených veřejných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vysokých škol, aktivity asociace na podporu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  <a:hlinkClick r:id="rId3"/>
              </a:rPr>
              <a:t>open </a:t>
            </a:r>
            <a:r>
              <a:rPr lang="cs-CZ" sz="2000" b="1" dirty="0" err="1">
                <a:solidFill>
                  <a:schemeClr val="tx1"/>
                </a:solidFill>
                <a:latin typeface="Univers Com 45 Light" pitchFamily="34" charset="-18"/>
                <a:hlinkClick r:id="rId3"/>
              </a:rPr>
              <a:t>access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  <a:hlinkClick r:id="rId3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 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nesporná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koordinační role MŠMT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jako poskytovatele finančních prostředků na informační podporu výzkumu a vzdělávání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tlak na „dohodu“ mezi řešiteli projektů, programová soutěž nese také svým způsobem prvky koordinace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</p:txBody>
      </p:sp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je v ČR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96B48A-D33D-4CAD-965A-3F73F7820C08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56324" name="Rectangle 2"/>
          <p:cNvSpPr>
            <a:spLocks noChangeArrowheads="1"/>
          </p:cNvSpPr>
          <p:nvPr/>
        </p:nvSpPr>
        <p:spPr bwMode="auto">
          <a:xfrm>
            <a:off x="323850" y="1628775"/>
            <a:ext cx="8609013" cy="511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EIZ, koordinace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možnost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koordinace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(odběrů titulů časopisů)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v rámci některých licenčních konsorcionálních smluv: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stále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platíme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v rámci konsorcií x krát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za tentýž titul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a zužujeme si nesmyslně paletu online přístupných titulů (tištěné verze si můžeme koupit s velkými slevami…). 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rgbClr val="000000"/>
                </a:solidFill>
                <a:latin typeface="Univers Com 45 Light" pitchFamily="34" charset="-18"/>
              </a:rPr>
              <a:t>to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co má knihovna </a:t>
            </a:r>
            <a:r>
              <a:rPr lang="cs-CZ" sz="2000" dirty="0" smtClean="0">
                <a:solidFill>
                  <a:srgbClr val="000000"/>
                </a:solidFill>
                <a:latin typeface="Univers Com 45 Light" pitchFamily="34" charset="-18"/>
              </a:rPr>
              <a:t>online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nemusí </a:t>
            </a:r>
            <a:r>
              <a:rPr lang="cs-CZ" sz="2000" dirty="0" smtClean="0">
                <a:solidFill>
                  <a:srgbClr val="000000"/>
                </a:solidFill>
                <a:latin typeface="Univers Com 45 Light" pitchFamily="34" charset="-18"/>
              </a:rPr>
              <a:t>být otiskem tištěného fondu a naopak…</a:t>
            </a: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příklad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: v rámci  konsorcia pro přístup k titulům nakladatelství 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Wiley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&amp;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Sons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v letech řešení projektu programu 1N se koordinovalo  tištěné tituly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8 institucí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celkem pouze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20 titulů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  <a:sym typeface="Wingdings" pitchFamily="2" charset="2"/>
              </a:rPr>
              <a:t></a:t>
            </a: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je v zahraničí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7F067B-BCE0-41D0-9A0A-D7E04B9AA4C6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58372" name="Rectangle 2"/>
          <p:cNvSpPr>
            <a:spLocks noChangeArrowheads="1"/>
          </p:cNvSpPr>
          <p:nvPr/>
        </p:nvSpPr>
        <p:spPr bwMode="auto">
          <a:xfrm>
            <a:off x="395288" y="1628775"/>
            <a:ext cx="8537575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  <a:latin typeface="Univers Com 45 Light" pitchFamily="34" charset="-18"/>
              </a:rPr>
              <a:t>více skutečně funkčních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konsorcií viz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  <a:hlinkClick r:id="rId3"/>
              </a:rPr>
              <a:t>ICOLC</a:t>
            </a: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  <a:latin typeface="Univers Com 45 Light" pitchFamily="34" charset="-18"/>
              </a:rPr>
              <a:t>větší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/</a:t>
            </a:r>
            <a:r>
              <a:rPr lang="cs-CZ" sz="2000" b="1" dirty="0" err="1">
                <a:solidFill>
                  <a:srgbClr val="000000"/>
                </a:solidFill>
                <a:latin typeface="Univers Com 45 Light" pitchFamily="34" charset="-18"/>
              </a:rPr>
              <a:t>dlouhodější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tlak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na </a:t>
            </a:r>
            <a:r>
              <a:rPr lang="cs-CZ" sz="2000" b="1" dirty="0" err="1">
                <a:solidFill>
                  <a:schemeClr val="tx1"/>
                </a:solidFill>
                <a:latin typeface="Univers Com 45 Light" pitchFamily="34" charset="-18"/>
              </a:rPr>
              <a:t>economy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, </a:t>
            </a:r>
            <a:r>
              <a:rPr lang="cs-CZ" sz="2000" b="1" dirty="0" err="1">
                <a:solidFill>
                  <a:schemeClr val="tx1"/>
                </a:solidFill>
                <a:latin typeface="Univers Com 45 Light" pitchFamily="34" charset="-18"/>
              </a:rPr>
              <a:t>efficiency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Univers Com 45 Light" pitchFamily="34" charset="-18"/>
              </a:rPr>
              <a:t>and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Univers Com 45 Light" pitchFamily="34" charset="-18"/>
              </a:rPr>
              <a:t>effectiveness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   (3E) při nakládání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s veřejnými prostředky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  <a:latin typeface="Univers Com 45 Light" pitchFamily="34" charset="-18"/>
              </a:rPr>
              <a:t>příklad nad příklady:</a:t>
            </a: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dirty="0">
                <a:solidFill>
                  <a:srgbClr val="C00000"/>
                </a:solidFill>
                <a:latin typeface="Univers Com 45 Light" pitchFamily="34" charset="-18"/>
              </a:rPr>
              <a:t>FINSKO – </a:t>
            </a:r>
            <a:r>
              <a:rPr lang="cs-CZ" sz="2000" b="1" dirty="0" err="1">
                <a:solidFill>
                  <a:srgbClr val="C00000"/>
                </a:solidFill>
                <a:latin typeface="Univers Com 45 Light" pitchFamily="34" charset="-18"/>
              </a:rPr>
              <a:t>FinElib</a:t>
            </a:r>
            <a:endParaRPr lang="cs-CZ" sz="2000" b="1" dirty="0">
              <a:solidFill>
                <a:srgbClr val="C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rgbClr val="000000"/>
                </a:solidFill>
                <a:latin typeface="Univers Com 45 Light" pitchFamily="34" charset="-18"/>
              </a:rPr>
              <a:t>spolupráce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finských, švédských, norských, dánských a islandských knihoven od roku 1914…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zahrnuje univerzity, polytechniky, výzkumné instituce a  veřejné knihovny, celkem 100+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pracovní skupiny :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příprava licenčních a cenových modelů, vedení jednání s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providery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marketingové plány, statistiky, centrální katalogizace,  správa a vývoj portálu NELLI, akviziční DB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Halti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příprava uživatelských průzkumů,…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je v zahraničí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D676F4-090C-4587-90CD-212D129B1763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395288" y="1628775"/>
            <a:ext cx="8537575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 FINSKO – </a:t>
            </a:r>
            <a:r>
              <a:rPr lang="cs-CZ" sz="2000" b="1" dirty="0" err="1">
                <a:solidFill>
                  <a:srgbClr val="000000"/>
                </a:solidFill>
                <a:latin typeface="Univers Com 45 Light" pitchFamily="34" charset="-18"/>
              </a:rPr>
              <a:t>FinElib</a:t>
            </a: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Rozpočet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FinElib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: 2009: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18,1 mil. EUR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z toho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93%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na předplatné EIZ (z podstatné části hrazeno z rozpočtu členských institucí – cca 75 %)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Přístupné zdroje: 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1999 –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14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podepsaných licenčních smluv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2002 –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25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smluv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2009 –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60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smluv</a:t>
            </a:r>
          </a:p>
          <a:p>
            <a:pPr lvl="3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tj. 18 000 titulů časopisů,  131 referenčních DB, 319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ref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.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books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8 e-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book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kolekcí (tj. 296 000 e-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books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)…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Počet stažených článků: 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2007 –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8,3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milionů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2009 –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16,3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milionů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16,5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stálých úvazků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by to mohlo být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7BB07C-90EC-41BE-833F-F764529A1558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250825" y="1628775"/>
            <a:ext cx="8713788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rozložení nákladů NTK na informační zdroje, </a:t>
            </a:r>
            <a:r>
              <a:rPr lang="cs-CZ" sz="2000" b="1" dirty="0" smtClean="0">
                <a:solidFill>
                  <a:srgbClr val="000000"/>
                </a:solidFill>
                <a:latin typeface="Univers Com 45 Light" pitchFamily="34" charset="-18"/>
              </a:rPr>
              <a:t>údaje 2010: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celkem: </a:t>
            </a:r>
            <a:r>
              <a:rPr lang="cs-CZ" sz="2000" b="1" dirty="0">
                <a:solidFill>
                  <a:srgbClr val="32946A"/>
                </a:solidFill>
                <a:latin typeface="Univers Com 45 Light" pitchFamily="34" charset="-18"/>
              </a:rPr>
              <a:t>37 323 tis. </a:t>
            </a:r>
            <a:r>
              <a:rPr lang="cs-CZ" sz="2000" b="1" dirty="0" smtClean="0">
                <a:solidFill>
                  <a:srgbClr val="32946A"/>
                </a:solidFill>
                <a:latin typeface="Univers Com 45 Light" pitchFamily="34" charset="-18"/>
              </a:rPr>
              <a:t>Kč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(tj. 1 528 tis. EUR, kurz ČNB 9.9.2011)</a:t>
            </a: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z toho EIZ (tj. platby pouze za NTK) </a:t>
            </a:r>
            <a:r>
              <a:rPr lang="cs-CZ" sz="2000" b="1" dirty="0">
                <a:solidFill>
                  <a:srgbClr val="32946A"/>
                </a:solidFill>
                <a:latin typeface="Univers Com 45 Light" pitchFamily="34" charset="-18"/>
              </a:rPr>
              <a:t>65 %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plus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celokonsorcionální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platby v rámci projektu VZ09003: 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	</a:t>
            </a:r>
            <a:r>
              <a:rPr lang="cs-CZ" sz="2000" b="1" dirty="0">
                <a:solidFill>
                  <a:srgbClr val="32946A"/>
                </a:solidFill>
                <a:latin typeface="Univers Com 45 Light" pitchFamily="34" charset="-18"/>
              </a:rPr>
              <a:t>73 652 tis. Kč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(= dotace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cca 20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%), tj. 3 015 tis. EUR</a:t>
            </a:r>
            <a:endParaRPr lang="cs-CZ" sz="2000" b="1" dirty="0">
              <a:solidFill>
                <a:srgbClr val="32946A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EIZ – roste cena, roste množství EIZ potřebných pro výzkum a vzdělávání – iniciativy open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access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, SCOAP3…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stav, kdy publikované výsledky 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VaV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jsou předmětem velkého byznysu …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výsledky výzkumu hrazeného z veřejných prostředků…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by to mohlo být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64515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B70819-43AC-4750-933F-CA10A729ECE7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64516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tlak na maximální využití možnosti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koordinace odběrů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v rámci licenčních konsorcionálních smluv – zejména v oblasti e-</a:t>
            </a:r>
            <a:r>
              <a:rPr lang="cs-CZ" sz="2000" dirty="0" err="1">
                <a:solidFill>
                  <a:srgbClr val="000000"/>
                </a:solidFill>
                <a:latin typeface="Univers Com 45 Light" pitchFamily="34" charset="-18"/>
              </a:rPr>
              <a:t>only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modelů, tlak na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přehodnocení cenové politiky nakladatelů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8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8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  <a:hlinkClick r:id="rId3"/>
              </a:rPr>
              <a:t>Projekt Efektivní informační služby NTK pro veřejnost a státní správu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, NTK, období řešení září 2011 – leden 2014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s podporou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  <a:hlinkClick r:id="rId4"/>
              </a:rPr>
              <a:t>Evropského sociálního fondu v ČR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(ESF) v rámci tematického Operačního programu Lidské zdroje a zaměstnanost (OP LZZ),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Cílová skupina projektu NTK a její zaměstnanci, ale mezi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výstupy projektu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jsou: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analýza informační infrastruktury pro výzkum, vzdělání a veřejnost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prověřený procesní model </a:t>
            </a: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registru akvizice EIZ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>
                <a:solidFill>
                  <a:srgbClr val="000000"/>
                </a:solidFill>
                <a:latin typeface="Univers Com 45 Light" pitchFamily="34" charset="-18"/>
              </a:rPr>
              <a:t> implementace jednotného systému plánování nákupu EIZ do ČR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i="1" dirty="0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by to mohlo být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6656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398A6-64D8-4983-85E7-8FA466514DEB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66564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i="1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5" name="Rectangle 2"/>
          <p:cNvSpPr>
            <a:spLocks noChangeArrowheads="1"/>
          </p:cNvSpPr>
          <p:nvPr/>
        </p:nvSpPr>
        <p:spPr bwMode="auto">
          <a:xfrm>
            <a:off x="250825" y="1709738"/>
            <a:ext cx="8713788" cy="488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i="1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6" name="Rectangle 2"/>
          <p:cNvSpPr>
            <a:spLocks noChangeArrowheads="1"/>
          </p:cNvSpPr>
          <p:nvPr/>
        </p:nvSpPr>
        <p:spPr bwMode="auto">
          <a:xfrm>
            <a:off x="323850" y="1628775"/>
            <a:ext cx="8640763" cy="460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200" b="1" dirty="0">
              <a:solidFill>
                <a:srgbClr val="0070C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SK CASLIN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současná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spolupráce na bázi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dobrovolnosti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 (ani VISK nedonutí knihovny pravidelně posílat záznamy, natož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aktualizovat odpisy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  <a:sym typeface="Wingdings" pitchFamily="2" charset="2"/>
              </a:rPr>
              <a:t>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)</a:t>
            </a: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současná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spolupráce vyžaduje od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knihoven nemalé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úsilí a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investice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: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systémový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knihovník rozhodně není v každé knihovně a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distributor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si za nastavení importu nechá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zaplatit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např. lokální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konfigurace knihovního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systému znamená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přeprat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třeba vstup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na FTP či export správného formátu </a:t>
            </a:r>
            <a:endParaRPr lang="cs-CZ" sz="2000" dirty="0" smtClean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 smtClean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možné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řešení?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- 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centralizovaný systém, s opačným postupem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tj. katalogizuji v jednom prostředí a popř. exportuji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do vlastního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systému…. </a:t>
            </a: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by to mohlo být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6656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398A6-64D8-4983-85E7-8FA466514DEB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66564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i="1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5" name="Rectangle 2"/>
          <p:cNvSpPr>
            <a:spLocks noChangeArrowheads="1"/>
          </p:cNvSpPr>
          <p:nvPr/>
        </p:nvSpPr>
        <p:spPr bwMode="auto">
          <a:xfrm>
            <a:off x="250825" y="1709738"/>
            <a:ext cx="8713788" cy="488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i="1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6" name="Rectangle 2"/>
          <p:cNvSpPr>
            <a:spLocks noChangeArrowheads="1"/>
          </p:cNvSpPr>
          <p:nvPr/>
        </p:nvSpPr>
        <p:spPr bwMode="auto">
          <a:xfrm>
            <a:off x="323850" y="1628775"/>
            <a:ext cx="8640763" cy="460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200" b="1" dirty="0">
              <a:solidFill>
                <a:srgbClr val="0070C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SK CASLIN</a:t>
            </a:r>
            <a:endParaRPr lang="cs-CZ" sz="2000" b="1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inspirace CEZL? - do SK se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dostávaly knihy, které se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pořizovaly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za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devizy… Problémy této myšlenky: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 smtClean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podchycení regionální literatury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vydávané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obcemi – velmi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cenné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faktografické zdroje, nízké počty vydaných knih – obtížná dostupnost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knihy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nakupované z dotačních programů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pro konkrétní vědce do akademických knihoven – ty jsou </a:t>
            </a:r>
            <a:r>
              <a:rPr lang="cs-CZ" sz="2000" dirty="0" err="1">
                <a:solidFill>
                  <a:schemeClr val="tx1"/>
                </a:solidFill>
                <a:latin typeface="Univers Com 45 Light" pitchFamily="34" charset="-18"/>
              </a:rPr>
              <a:t>dostuné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/nedostupné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(chytrá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horákyně) pro MVS, ale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možná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pro reprografickou MVS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ano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 lvl="2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možno řešit –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vyšší podpora technických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aspektů a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legislativní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ukotvení povinnosti hlásit nákupy z veřejných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prostředků</a:t>
            </a: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by to mohlo být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6656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398A6-64D8-4983-85E7-8FA466514DEB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66564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i="1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5" name="Rectangle 2"/>
          <p:cNvSpPr>
            <a:spLocks noChangeArrowheads="1"/>
          </p:cNvSpPr>
          <p:nvPr/>
        </p:nvSpPr>
        <p:spPr bwMode="auto">
          <a:xfrm>
            <a:off x="250825" y="1709738"/>
            <a:ext cx="8713788" cy="488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i="1">
              <a:solidFill>
                <a:srgbClr val="FF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6566" name="Rectangle 2"/>
          <p:cNvSpPr>
            <a:spLocks noChangeArrowheads="1"/>
          </p:cNvSpPr>
          <p:nvPr/>
        </p:nvSpPr>
        <p:spPr bwMode="auto">
          <a:xfrm>
            <a:off x="323850" y="1628775"/>
            <a:ext cx="8640763" cy="460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200" b="1" dirty="0">
              <a:solidFill>
                <a:srgbClr val="0070C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SK CASLIN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zajištění kvalitní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katalogizace –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systémové zamezení kreativity knihovníků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(důvody duplicit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):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 smtClean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ve smyslu uzpůsobování záznamů svým vlastním čtenářům, min. na úrovni věcného popisu se stále děje </a:t>
            </a:r>
            <a:endParaRPr lang="cs-CZ" sz="2000" dirty="0" smtClean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 smtClean="0">
              <a:solidFill>
                <a:schemeClr val="tx1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tato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část </a:t>
            </a:r>
            <a:r>
              <a:rPr lang="cs-CZ" sz="2000" dirty="0" smtClean="0">
                <a:solidFill>
                  <a:schemeClr val="tx1"/>
                </a:solidFill>
                <a:latin typeface="Univers Com 45 Light" pitchFamily="34" charset="-18"/>
              </a:rPr>
              <a:t>inovace 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by měla být pojata ve smyslu </a:t>
            </a:r>
            <a:r>
              <a:rPr lang="cs-CZ" sz="2000" b="1" dirty="0" smtClean="0">
                <a:solidFill>
                  <a:schemeClr val="tx1"/>
                </a:solidFill>
                <a:latin typeface="Univers Com 45 Light" pitchFamily="34" charset="-18"/>
              </a:rPr>
              <a:t>managementu </a:t>
            </a:r>
            <a:r>
              <a:rPr lang="cs-CZ" sz="2000" b="1" dirty="0">
                <a:solidFill>
                  <a:schemeClr val="tx1"/>
                </a:solidFill>
                <a:latin typeface="Univers Com 45 Light" pitchFamily="34" charset="-18"/>
              </a:rPr>
              <a:t>změn</a:t>
            </a:r>
            <a:r>
              <a:rPr lang="cs-CZ" sz="2000" dirty="0">
                <a:solidFill>
                  <a:schemeClr val="tx1"/>
                </a:solidFill>
                <a:latin typeface="Univers Com 45 Light" pitchFamily="34" charset="-18"/>
              </a:rPr>
              <a:t>, včetně vstupní analýzy. Tj. ne tvrdou pěstí, ale s vědomím smyslu akce. 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00"/>
                </a:solidFill>
                <a:latin typeface="Univers Com 45 Light" pitchFamily="34" charset="-18"/>
              </a:rPr>
              <a:t>Závěry/poznatky</a:t>
            </a:r>
            <a:endParaRPr lang="en-US" sz="2400" b="1" dirty="0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6861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0CFE4C-AC80-4D3E-A0F5-73F00D8B67B1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68612" name="Rectangle 2"/>
          <p:cNvSpPr>
            <a:spLocks noChangeArrowheads="1"/>
          </p:cNvSpPr>
          <p:nvPr/>
        </p:nvSpPr>
        <p:spPr bwMode="auto">
          <a:xfrm>
            <a:off x="250825" y="1628775"/>
            <a:ext cx="8642350" cy="504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koordinace 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na bázi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dobrovolné má minimální výsledky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ještě 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stále </a:t>
            </a:r>
            <a:r>
              <a:rPr lang="cs-CZ" b="1" dirty="0">
                <a:solidFill>
                  <a:srgbClr val="FF0000"/>
                </a:solidFill>
                <a:latin typeface="Univers Com 45 Light" pitchFamily="34" charset="-18"/>
              </a:rPr>
              <a:t>není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 všude středem práce </a:t>
            </a:r>
            <a:r>
              <a:rPr lang="cs-CZ" b="1" dirty="0">
                <a:solidFill>
                  <a:srgbClr val="FF0000"/>
                </a:solidFill>
                <a:latin typeface="Univers Com 45 Light" pitchFamily="34" charset="-18"/>
              </a:rPr>
              <a:t>péče o uživatele a jeho potřeby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– chybí kvalitní a profesionálně zpracované analýzy těchto potřeb, a to </a:t>
            </a:r>
            <a:r>
              <a:rPr lang="cs-CZ" b="1" dirty="0" smtClean="0">
                <a:solidFill>
                  <a:srgbClr val="000000"/>
                </a:solidFill>
                <a:latin typeface="Univers Com 45 Light" pitchFamily="34" charset="-18"/>
              </a:rPr>
              <a:t>neznamená jen udělat anketu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….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 největší rozvoj koordinace přinese vždy obecné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snižování finančních prostředků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připravují 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se nástroje, registry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přidat na 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marketingu 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(a to nejsou jen letáky a portály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, ale 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např. i design služeb), uživatel jako partner - nyní často neví, že může jím být…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nutno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využít každé možnosti koordinace 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v rámci konsorcionálních licencí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Univers Com 45 Light" pitchFamily="34" charset="-18"/>
              </a:rPr>
              <a:t>tlak 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na zlepšování/zrychlování služeb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EDD</a:t>
            </a:r>
            <a:r>
              <a:rPr lang="cs-CZ" dirty="0">
                <a:solidFill>
                  <a:srgbClr val="000000"/>
                </a:solidFill>
                <a:latin typeface="Univers Com 45 Light" pitchFamily="34" charset="-18"/>
              </a:rPr>
              <a:t>, včetně legislativy (např. zákonné odvody)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Univers Com 45 Light" pitchFamily="34" charset="-18"/>
              </a:rPr>
              <a:t>ideální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úspěšná koordinace: dobrovolnost; co největší šíře motivovaných institucí; </a:t>
            </a:r>
            <a:r>
              <a:rPr lang="cs-CZ" b="1" dirty="0">
                <a:solidFill>
                  <a:srgbClr val="FF0000"/>
                </a:solidFill>
                <a:latin typeface="Univers Com 45 Light" pitchFamily="34" charset="-18"/>
              </a:rPr>
              <a:t>vzájemná 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výhodnost; uživatel, který se nebojí chtít i něco jiného, než doposud a </a:t>
            </a:r>
            <a:r>
              <a:rPr lang="cs-CZ" b="1" dirty="0">
                <a:solidFill>
                  <a:srgbClr val="FF0000"/>
                </a:solidFill>
                <a:latin typeface="Univers Com 45 Light" pitchFamily="34" charset="-18"/>
              </a:rPr>
              <a:t>chce to po knihovně</a:t>
            </a:r>
            <a:r>
              <a:rPr lang="cs-CZ" b="1" dirty="0">
                <a:solidFill>
                  <a:srgbClr val="000000"/>
                </a:solidFill>
                <a:latin typeface="Univers Com 45 Light" pitchFamily="34" charset="-18"/>
              </a:rPr>
              <a:t>...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8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dirty="0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dirty="0">
              <a:solidFill>
                <a:srgbClr val="000000"/>
              </a:solidFill>
              <a:latin typeface="Univers Com 55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9AC132-73F3-40B9-9AD1-8DE3E0F15662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9460" name="Obdélník 4"/>
          <p:cNvSpPr>
            <a:spLocks noChangeArrowheads="1"/>
          </p:cNvSpPr>
          <p:nvPr/>
        </p:nvSpPr>
        <p:spPr bwMode="auto">
          <a:xfrm>
            <a:off x="611188" y="1700213"/>
            <a:ext cx="79930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420938"/>
            <a:ext cx="15113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Obdélník 8"/>
          <p:cNvSpPr>
            <a:spLocks noChangeArrowheads="1"/>
          </p:cNvSpPr>
          <p:nvPr/>
        </p:nvSpPr>
        <p:spPr bwMode="auto">
          <a:xfrm>
            <a:off x="2051050" y="2276475"/>
            <a:ext cx="6777038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>
                <a:solidFill>
                  <a:srgbClr val="000000"/>
                </a:solidFill>
                <a:latin typeface="Univers Com 45 Light" pitchFamily="34" charset="-18"/>
              </a:rPr>
              <a:t>Bečka – Foch, 1928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>
                <a:solidFill>
                  <a:srgbClr val="000000"/>
                </a:solidFill>
                <a:latin typeface="Univers Com 45 Light" pitchFamily="34" charset="-18"/>
              </a:rPr>
              <a:t>„ Zakládání nových knihoven a značné rozšiřování již starších knihoven v Československé republice přímo nutilo, aby byl pořízen ústřední katalog knižního materiálu všech těchto knihoven, a to hlavně pro to, aby vědečtí pracovníci se mohli rychle informovati, kde to neb ono dílo jest, aby mohlo býti organisováno systematické doplňování knihoven.“</a:t>
            </a:r>
          </a:p>
        </p:txBody>
      </p:sp>
      <p:sp>
        <p:nvSpPr>
          <p:cNvPr id="19463" name="Obdélník 10"/>
          <p:cNvSpPr>
            <a:spLocks noChangeArrowheads="1"/>
          </p:cNvSpPr>
          <p:nvPr/>
        </p:nvSpPr>
        <p:spPr bwMode="auto">
          <a:xfrm>
            <a:off x="468313" y="4797425"/>
            <a:ext cx="8207375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2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1923 vytvořením pověřena Veřejná a univerzitní knihovna v Praze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tříkolový sběr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dat z českých i německých knihoven a ústavů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ze 63 485 shromážděných záznamů vzniklo 10 942 záznamů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  definitivních</a:t>
            </a:r>
          </a:p>
        </p:txBody>
      </p:sp>
      <p:sp>
        <p:nvSpPr>
          <p:cNvPr id="19464" name="Obdélník 11"/>
          <p:cNvSpPr>
            <a:spLocks noChangeArrowheads="1"/>
          </p:cNvSpPr>
          <p:nvPr/>
        </p:nvSpPr>
        <p:spPr bwMode="auto">
          <a:xfrm>
            <a:off x="395288" y="1628775"/>
            <a:ext cx="8353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Soupis cizozemských periodik v knihovnách Československé republiky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285750" y="1071563"/>
            <a:ext cx="8391525" cy="578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 u="sng">
              <a:solidFill>
                <a:srgbClr val="C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4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chemeClr val="tx1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 b="1">
              <a:solidFill>
                <a:srgbClr val="000000"/>
              </a:solidFill>
              <a:latin typeface="Univers Com 45 Light" pitchFamily="34" charset="-18"/>
            </a:endParaRPr>
          </a:p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7065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FB6ED8-A061-42C0-9C70-0C1A1F3485CC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70660" name="TextovéPole 4"/>
          <p:cNvSpPr txBox="1">
            <a:spLocks noChangeArrowheads="1"/>
          </p:cNvSpPr>
          <p:nvPr/>
        </p:nvSpPr>
        <p:spPr bwMode="auto">
          <a:xfrm>
            <a:off x="1357313" y="2643188"/>
            <a:ext cx="6881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800">
                <a:solidFill>
                  <a:srgbClr val="000000"/>
                </a:solidFill>
              </a:rPr>
              <a:t>  </a:t>
            </a:r>
          </a:p>
          <a:p>
            <a:r>
              <a:rPr lang="cs-CZ" sz="4800">
                <a:solidFill>
                  <a:srgbClr val="000000"/>
                </a:solidFill>
                <a:latin typeface="Univers Com 65 Bold" pitchFamily="34" charset="-18"/>
              </a:rPr>
              <a:t>  </a:t>
            </a:r>
            <a:r>
              <a:rPr lang="cs-CZ" sz="4000">
                <a:solidFill>
                  <a:srgbClr val="000000"/>
                </a:solidFill>
                <a:latin typeface="Univers Com 65 Bold" pitchFamily="34" charset="-18"/>
              </a:rPr>
              <a:t>Děkuji za pozornost</a:t>
            </a:r>
            <a:r>
              <a:rPr lang="cs-CZ" sz="4000">
                <a:solidFill>
                  <a:srgbClr val="000000"/>
                </a:solidFill>
              </a:rPr>
              <a:t>!</a:t>
            </a:r>
          </a:p>
          <a:p>
            <a:endParaRPr lang="cs-CZ" sz="4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914E3-301F-477B-BF97-4843E59E70DA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1508" name="Obdélník 4"/>
          <p:cNvSpPr>
            <a:spLocks noChangeArrowheads="1"/>
          </p:cNvSpPr>
          <p:nvPr/>
        </p:nvSpPr>
        <p:spPr bwMode="auto">
          <a:xfrm>
            <a:off x="611188" y="1700213"/>
            <a:ext cx="79930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00213"/>
            <a:ext cx="1368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Obdélník 7"/>
          <p:cNvSpPr>
            <a:spLocks noChangeArrowheads="1"/>
          </p:cNvSpPr>
          <p:nvPr/>
        </p:nvSpPr>
        <p:spPr bwMode="auto">
          <a:xfrm>
            <a:off x="1763713" y="1700213"/>
            <a:ext cx="69850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2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Soupis cizozemských periodik technických a 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   příbuzných v knihovnách Československé republiky,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   1928 – 1953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	    Josef, Lomský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Soupis periodik geologických věd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>
              <a:hlinkClick r:id="rId4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>
                <a:hlinkClick r:id="rId4"/>
              </a:rPr>
              <a:t>Soupis cukrovarnické literatury ve fondech Universitní knihovny v Olomouci</a:t>
            </a:r>
            <a:r>
              <a:rPr lang="cs-CZ" b="1"/>
              <a:t> 1 </a:t>
            </a:r>
            <a:br>
              <a:rPr lang="cs-CZ" b="1"/>
            </a:br>
            <a:r>
              <a:rPr lang="cs-CZ" b="1">
                <a:hlinkClick r:id="rId5"/>
              </a:rPr>
              <a:t>Soupis časopisectva za rok 1951</a:t>
            </a:r>
            <a:r>
              <a:rPr lang="cs-CZ" b="1"/>
              <a:t> 1 </a:t>
            </a:r>
            <a:br>
              <a:rPr lang="cs-CZ" b="1"/>
            </a:br>
            <a:r>
              <a:rPr lang="cs-CZ" b="1">
                <a:hlinkClick r:id="rId6"/>
              </a:rPr>
              <a:t>Soupis časopisů Jihočeského kraje 1945-1965</a:t>
            </a:r>
            <a:r>
              <a:rPr lang="cs-CZ" b="1"/>
              <a:t> 1 </a:t>
            </a:r>
            <a:br>
              <a:rPr lang="cs-CZ" b="1"/>
            </a:br>
            <a:r>
              <a:rPr lang="cs-CZ" b="1">
                <a:hlinkClick r:id="rId7"/>
              </a:rPr>
              <a:t>Soupis časopisů s tématikou manipulace s materiálem</a:t>
            </a:r>
            <a:r>
              <a:rPr lang="cs-CZ" b="1"/>
              <a:t> 1 </a:t>
            </a:r>
            <a:br>
              <a:rPr lang="cs-CZ" b="1"/>
            </a:br>
            <a:r>
              <a:rPr lang="cs-CZ" b="1">
                <a:hlinkClick r:id="rId8"/>
              </a:rPr>
              <a:t>Soupis časopisů středočeského kraje</a:t>
            </a:r>
            <a:r>
              <a:rPr lang="cs-CZ" b="1"/>
              <a:t> 2 </a:t>
            </a:r>
            <a:br>
              <a:rPr lang="cs-CZ" b="1"/>
            </a:br>
            <a:r>
              <a:rPr lang="cs-CZ" b="1">
                <a:hlinkClick r:id="rId9"/>
              </a:rPr>
              <a:t>Soupis české a slovenské knihovnické literatury z let 1945-1955</a:t>
            </a:r>
            <a:endParaRPr lang="cs-CZ" b="1"/>
          </a:p>
          <a:p>
            <a:pPr>
              <a:spcBef>
                <a:spcPts val="450"/>
              </a:spcBef>
              <a:buClr>
                <a:srgbClr val="CE3736"/>
              </a:buClr>
              <a:buSzPct val="2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>
                <a:solidFill>
                  <a:srgbClr val="000000"/>
                </a:solidFill>
                <a:latin typeface="Univers Com 45 Light" pitchFamily="34" charset="-18"/>
              </a:rPr>
              <a:t>….</a:t>
            </a: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850" y="3644900"/>
            <a:ext cx="12858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A6321B-AA81-4447-9FA1-7794E03E9517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3556" name="Obdélník 4"/>
          <p:cNvSpPr>
            <a:spLocks noChangeArrowheads="1"/>
          </p:cNvSpPr>
          <p:nvPr/>
        </p:nvSpPr>
        <p:spPr bwMode="auto">
          <a:xfrm>
            <a:off x="395288" y="1700213"/>
            <a:ext cx="8353425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</a:t>
            </a:r>
            <a:r>
              <a:rPr lang="cs-CZ" sz="2000" b="1" u="sng">
                <a:solidFill>
                  <a:srgbClr val="000000"/>
                </a:solidFill>
                <a:latin typeface="Univers Com 45 Light" pitchFamily="34" charset="-18"/>
              </a:rPr>
              <a:t>C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elostátní </a:t>
            </a:r>
            <a:r>
              <a:rPr lang="cs-CZ" sz="2000" b="1" u="sng">
                <a:solidFill>
                  <a:srgbClr val="000000"/>
                </a:solidFill>
                <a:latin typeface="Univers Com 45 Light" pitchFamily="34" charset="-18"/>
              </a:rPr>
              <a:t>E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vidence </a:t>
            </a:r>
            <a:r>
              <a:rPr lang="cs-CZ" sz="2000" b="1" u="sng">
                <a:solidFill>
                  <a:srgbClr val="000000"/>
                </a:solidFill>
                <a:latin typeface="Univers Com 45 Light" pitchFamily="34" charset="-18"/>
              </a:rPr>
              <a:t>Z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ahraniční </a:t>
            </a:r>
            <a:r>
              <a:rPr lang="cs-CZ" sz="2000" b="1" u="sng">
                <a:solidFill>
                  <a:srgbClr val="000000"/>
                </a:solidFill>
                <a:latin typeface="Univers Com 45 Light" pitchFamily="34" charset="-18"/>
              </a:rPr>
              <a:t>L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iteratury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legislativní základ: vyhláška 110/65 Sb.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národní ústředí: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Státní knihovna ČSR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(evidence knih) a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Univerzitní knihovna v Bratislavě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(evidence časopisů)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paralelní lístkové souborné katalogy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tištěné výstupy, první soupis zahraničních periodik odebíraných v roce 1969 vyšel v roce 1972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existovala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povinnost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hlášení o nabytí…, využití pro koordinaci se řídilo nedostupností devizových prostředků ;-)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323850" y="1714500"/>
            <a:ext cx="8456613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27191E-1BCC-4D28-9C15-C24AA4D33503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5604" name="Obdélník 4"/>
          <p:cNvSpPr>
            <a:spLocks noChangeArrowheads="1"/>
          </p:cNvSpPr>
          <p:nvPr/>
        </p:nvSpPr>
        <p:spPr bwMode="auto">
          <a:xfrm>
            <a:off x="395288" y="1700213"/>
            <a:ext cx="83534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SK CASLIN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1992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grant Mellonovy nadace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prohlášení o společném záměru (NK ČR, MZK, SNK, UK Bratislava): 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rychlý a bezbariérový přístup k informacím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zlepšení a zvýšení využívání primárních i sekundárních dokumentů v jednotlivých knihovnách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MVS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předpoklad pozitvního  vlivu na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koordinaci akvizice</a:t>
            </a:r>
            <a:r>
              <a:rPr lang="cs-CZ" sz="2000">
                <a:solidFill>
                  <a:srgbClr val="FF0000"/>
                </a:solidFill>
                <a:latin typeface="Univers Com 45 Light" pitchFamily="34" charset="-18"/>
              </a:rPr>
              <a:t>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a podobných činností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zacíleno na výběr SW (Aleph), formáty, konverze, retrokonverze, systém zasílání záznamů…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D13947-872C-476D-9A6B-6FEC47BF16EB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7652" name="Obdélník 4"/>
          <p:cNvSpPr>
            <a:spLocks noChangeArrowheads="1"/>
          </p:cNvSpPr>
          <p:nvPr/>
        </p:nvSpPr>
        <p:spPr bwMode="auto">
          <a:xfrm>
            <a:off x="395288" y="1557338"/>
            <a:ext cx="8353425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Souborný katalog VPK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  <a:hlinkClick r:id="rId3"/>
              </a:rPr>
              <a:t>VPK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(nástupkyně INVIK) – rutinní provoz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2002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(beta 2001)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kooperační systém poskytování služeb, 2011 zapojeno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  <a:hlinkClick r:id="rId4"/>
              </a:rPr>
              <a:t>50+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knihoven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chemeClr val="tx1"/>
                </a:solidFill>
                <a:latin typeface="Univers Com 45 Light" pitchFamily="34" charset="-18"/>
              </a:rPr>
              <a:t>jasně deklarována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koordinační role: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již v r. 2000 vytvořena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pracovní skupina pro koordinaci akvizice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knihoven zúčastněných v systému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cíle koordinace:</a:t>
            </a:r>
          </a:p>
          <a:p>
            <a:pPr lvl="3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zajištění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kvalitních inf.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zdrojů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, pokrytí potřeb uživatelů</a:t>
            </a:r>
          </a:p>
          <a:p>
            <a:pPr lvl="3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účelné vynakládání fin. prostředků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, ušetřené prostředky budou použity na nákup vybraných nových titulů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1FB350-4B35-496C-B74B-A7CA0E29BD66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9700" name="Obdélník 4"/>
          <p:cNvSpPr>
            <a:spLocks noChangeArrowheads="1"/>
          </p:cNvSpPr>
          <p:nvPr/>
        </p:nvSpPr>
        <p:spPr bwMode="auto">
          <a:xfrm>
            <a:off x="395288" y="1557338"/>
            <a:ext cx="8353425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 Souborný katalog VPK</a:t>
            </a: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1">
              <a:solidFill>
                <a:srgbClr val="000000"/>
              </a:solidFill>
              <a:latin typeface="Univers Com 45 Light" pitchFamily="34" charset="-18"/>
            </a:endParaRP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byla vypracována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základní pravidla koordinace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akvizice</a:t>
            </a:r>
          </a:p>
          <a:p>
            <a:pPr lvl="1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povinnost zúčastněné knihovny oznamovat </a:t>
            </a: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plánovaný odběr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 titulů na následující rok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  <a:latin typeface="Univers Com 45 Light" pitchFamily="34" charset="-18"/>
              </a:rPr>
              <a:t>hodnocení titulu </a:t>
            </a:r>
            <a:r>
              <a:rPr lang="cs-CZ" sz="2000">
                <a:solidFill>
                  <a:srgbClr val="000000"/>
                </a:solidFill>
                <a:latin typeface="Univers Com 45 Light" pitchFamily="34" charset="-18"/>
              </a:rPr>
              <a:t>z hlediska potřebnosti ve fondu dané knihovny (stupeň potřebnosti, objektivita zajištěna zneviditelněním volbami uskutečněnými ostatními knihovnami)</a:t>
            </a:r>
          </a:p>
          <a:p>
            <a:pPr lvl="2"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>
              <a:solidFill>
                <a:srgbClr val="000000"/>
              </a:solidFill>
              <a:latin typeface="Univers Com 45 Light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SzPct val="120000"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 </a:t>
            </a:r>
            <a:r>
              <a:rPr lang="cs-CZ" sz="2000" b="1">
                <a:solidFill>
                  <a:schemeClr val="tx1"/>
                </a:solidFill>
                <a:latin typeface="Univers Com 45 Light" pitchFamily="34" charset="-18"/>
              </a:rPr>
              <a:t>Cíl: vytvoření souboru odebíraných titulů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bez neúčelných duplicit </a:t>
            </a:r>
            <a:r>
              <a:rPr lang="cs-CZ" sz="2000" b="1">
                <a:solidFill>
                  <a:schemeClr val="tx1"/>
                </a:solidFill>
                <a:latin typeface="Univers Com 45 Light" pitchFamily="34" charset="-18"/>
              </a:rPr>
              <a:t>a s možností efektivního využití uspořených finančních prostředků na pořízení potřebných </a:t>
            </a:r>
            <a:r>
              <a:rPr lang="cs-CZ" sz="2000" b="1">
                <a:solidFill>
                  <a:srgbClr val="FF0000"/>
                </a:solidFill>
                <a:latin typeface="Univers Com 45 Light" pitchFamily="34" charset="-18"/>
              </a:rPr>
              <a:t>nových titulů.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500063" y="1714500"/>
            <a:ext cx="8280400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pl-PL" sz="2000"/>
          </a:p>
          <a:p>
            <a:endParaRPr lang="pl-PL" sz="2000"/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  <a:buClr>
                <a:srgbClr val="CE3736"/>
              </a:buClr>
              <a:buFont typeface="Times New Roman" pitchFamily="18" charset="0"/>
              <a:buNone/>
            </a:pPr>
            <a:endParaRPr lang="cs-CZ" sz="2000" b="1">
              <a:solidFill>
                <a:srgbClr val="C00000"/>
              </a:solidFill>
              <a:latin typeface="Univers Com 55" pitchFamily="34" charset="-18"/>
            </a:endParaRPr>
          </a:p>
          <a:p>
            <a:pPr>
              <a:spcBef>
                <a:spcPts val="450"/>
              </a:spcBef>
            </a:pPr>
            <a:endParaRPr lang="cs-CZ">
              <a:solidFill>
                <a:srgbClr val="000000"/>
              </a:solidFill>
              <a:latin typeface="Univers Com 55" pitchFamily="34" charset="-18"/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2555875" y="620713"/>
            <a:ext cx="576103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lnSpc>
                <a:spcPct val="12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>
                <a:solidFill>
                  <a:srgbClr val="000000"/>
                </a:solidFill>
                <a:latin typeface="Univers Com 45 Light" pitchFamily="34" charset="-18"/>
              </a:rPr>
              <a:t>Jak to bylo</a:t>
            </a:r>
            <a:endParaRPr lang="en-US" sz="2400" b="1">
              <a:solidFill>
                <a:srgbClr val="000000"/>
              </a:solidFill>
              <a:latin typeface="Univers Com 45 Light" pitchFamily="34" charset="-18"/>
            </a:endParaRPr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57AB74-E1C1-46D6-80ED-3EE759E78DEA}" type="slidenum">
              <a:rPr lang="cs-CZ" smtClean="0"/>
              <a:pPr/>
              <a:t>9</a:t>
            </a:fld>
            <a:endParaRPr lang="cs-CZ" smtClean="0"/>
          </a:p>
        </p:txBody>
      </p:sp>
      <p:pic>
        <p:nvPicPr>
          <p:cNvPr id="31748" name="Obrázek 6" descr="skrtatko_lin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04813"/>
            <a:ext cx="86423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-sablona">
  <a:themeElements>
    <a:clrScheme name="prezentace-sablona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66FF"/>
      </a:hlink>
      <a:folHlink>
        <a:srgbClr val="B2B2B2"/>
      </a:folHlink>
    </a:clrScheme>
    <a:fontScheme name="prezentace-sablona">
      <a:majorFont>
        <a:latin typeface="Arial"/>
        <a:ea typeface="Lucida Sans Unicode"/>
        <a:cs typeface="Lucida Sans Unicode"/>
      </a:majorFont>
      <a:minorFont>
        <a:latin typeface="Univers Com 65 Bold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prezentace-sablo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-sablon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-sablon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-sablon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-sablon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-sablon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-sablon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-sablon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prezentace-sablona</Template>
  <TotalTime>4202</TotalTime>
  <Words>1945</Words>
  <Application>Microsoft Office PowerPoint</Application>
  <PresentationFormat>Předvádění na obrazovce (4:3)</PresentationFormat>
  <Paragraphs>618</Paragraphs>
  <Slides>30</Slides>
  <Notes>30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prezentace-sablona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Company>stk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Stepanka</dc:creator>
  <cp:lastModifiedBy>Stepanka</cp:lastModifiedBy>
  <cp:revision>388</cp:revision>
  <cp:lastPrinted>1601-01-01T00:00:00Z</cp:lastPrinted>
  <dcterms:created xsi:type="dcterms:W3CDTF">2010-02-23T09:25:13Z</dcterms:created>
  <dcterms:modified xsi:type="dcterms:W3CDTF">2011-09-13T12:21:36Z</dcterms:modified>
</cp:coreProperties>
</file>