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1" r:id="rId6"/>
    <p:sldId id="272" r:id="rId7"/>
    <p:sldId id="274" r:id="rId8"/>
    <p:sldId id="275" r:id="rId9"/>
    <p:sldId id="277" r:id="rId10"/>
    <p:sldId id="280" r:id="rId11"/>
    <p:sldId id="263" r:id="rId12"/>
    <p:sldId id="281" r:id="rId13"/>
    <p:sldId id="292" r:id="rId14"/>
    <p:sldId id="282" r:id="rId15"/>
    <p:sldId id="283" r:id="rId16"/>
    <p:sldId id="284" r:id="rId17"/>
    <p:sldId id="293" r:id="rId18"/>
    <p:sldId id="294" r:id="rId19"/>
    <p:sldId id="295" r:id="rId20"/>
    <p:sldId id="296" r:id="rId21"/>
    <p:sldId id="298" r:id="rId22"/>
    <p:sldId id="301" r:id="rId23"/>
    <p:sldId id="302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42E12"/>
    <a:srgbClr val="00708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4" autoAdjust="0"/>
    <p:restoredTop sz="94660"/>
  </p:normalViewPr>
  <p:slideViewPr>
    <p:cSldViewPr>
      <p:cViewPr>
        <p:scale>
          <a:sx n="100" d="100"/>
          <a:sy n="100" d="100"/>
        </p:scale>
        <p:origin x="-78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A0BC0-C465-4F2D-8EDC-28332E099B38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29893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84091-DB25-4A53-90D9-05FA030BC0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5328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00F55-CBDF-4B3F-8387-C0B394FC55C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288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4D4BE-858D-479B-B5B4-F975B1345AF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74893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AF812-5826-443C-BF9E-D221996B42C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0622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9D994A-BE1A-4060-8FC7-C9D1152785D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5779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60C1E-1BAB-46C8-BD34-BAE9783864C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12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45C30-9113-4FA2-BFEA-2CD7E38B2B0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833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3779A-A920-48C9-A913-A109789F0A6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9732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A2BD5-3D1D-408A-A2F1-9B5CD12ACD6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6260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9F132-651C-4F0C-8106-ED0EF55D703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289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2EAAE85-5C8E-4420-AC2B-C626EBDD5A65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b.cz/" TargetMode="External"/><Relationship Id="rId2" Type="http://schemas.openxmlformats.org/officeDocument/2006/relationships/hyperlink" Target="http://anlplus.jib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D42E12"/>
                </a:solidFill>
              </a:rPr>
              <a:t>ANL+</a:t>
            </a:r>
            <a:r>
              <a:rPr lang="cs-CZ" b="1" dirty="0">
                <a:solidFill>
                  <a:srgbClr val="D42E12"/>
                </a:solidFill>
              </a:rPr>
              <a:t/>
            </a:r>
            <a:br>
              <a:rPr lang="cs-CZ" b="1" dirty="0">
                <a:solidFill>
                  <a:srgbClr val="D42E12"/>
                </a:solidFill>
              </a:rPr>
            </a:br>
            <a:endParaRPr lang="cs-CZ" b="1" dirty="0">
              <a:solidFill>
                <a:srgbClr val="00708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smtClean="0"/>
              <a:t>Bohdana Stoklasová</a:t>
            </a:r>
          </a:p>
          <a:p>
            <a:r>
              <a:rPr lang="cs-CZ" sz="2400" b="1" dirty="0" smtClean="0"/>
              <a:t>Národní knihovna ČR</a:t>
            </a:r>
          </a:p>
          <a:p>
            <a:r>
              <a:rPr lang="en-US" sz="2400" b="1" dirty="0" err="1">
                <a:solidFill>
                  <a:srgbClr val="00708C"/>
                </a:solidFill>
              </a:rPr>
              <a:t>b</a:t>
            </a:r>
            <a:r>
              <a:rPr lang="cs-CZ" sz="2400" b="1" dirty="0" err="1" smtClean="0">
                <a:solidFill>
                  <a:srgbClr val="00708C"/>
                </a:solidFill>
              </a:rPr>
              <a:t>ohdana.stoklasova</a:t>
            </a:r>
            <a:r>
              <a:rPr lang="en-US" sz="2400" b="1" dirty="0" smtClean="0">
                <a:solidFill>
                  <a:srgbClr val="00708C"/>
                </a:solidFill>
              </a:rPr>
              <a:t>@nkp.cz</a:t>
            </a:r>
            <a:endParaRPr lang="cs-CZ" sz="2400" b="1" dirty="0">
              <a:solidFill>
                <a:srgbClr val="00708C"/>
              </a:solidFill>
            </a:endParaRPr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Ukázky – Primo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Experiment – do konce roku 2011 v rámci testování (ostatní systémy – kandidáti na front-</a:t>
            </a:r>
            <a:r>
              <a:rPr lang="cs-CZ" sz="2400" b="1" dirty="0" err="1" smtClean="0"/>
              <a:t>end</a:t>
            </a:r>
            <a:r>
              <a:rPr lang="cs-CZ" sz="2400" b="1" dirty="0" smtClean="0"/>
              <a:t> – obdobná funkcionalita)</a:t>
            </a:r>
          </a:p>
          <a:p>
            <a:r>
              <a:rPr lang="cs-CZ" sz="2400" b="1" dirty="0" smtClean="0"/>
              <a:t>Pouze ANL +</a:t>
            </a: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84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415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64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53" y="18325"/>
            <a:ext cx="10297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118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Ukázky – </a:t>
            </a:r>
            <a:r>
              <a:rPr lang="cs-CZ" b="1" dirty="0" err="1" smtClean="0">
                <a:solidFill>
                  <a:srgbClr val="D42E12"/>
                </a:solidFill>
              </a:rPr>
              <a:t>MetaLib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Pomalejší a méně elegantní, více  kliků, ale zatím „jistota“</a:t>
            </a:r>
          </a:p>
          <a:p>
            <a:r>
              <a:rPr lang="cs-CZ" sz="2400" b="1" dirty="0" smtClean="0"/>
              <a:t>Celá báze ANL od roku 1992</a:t>
            </a:r>
          </a:p>
          <a:p>
            <a:r>
              <a:rPr lang="cs-CZ" sz="2400" b="1" dirty="0" smtClean="0"/>
              <a:t>ANL+</a:t>
            </a:r>
          </a:p>
          <a:p>
            <a:r>
              <a:rPr lang="cs-CZ" sz="2400" b="1" dirty="0" smtClean="0"/>
              <a:t>Integrace s ostatními zdroji</a:t>
            </a: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84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78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84984"/>
            <a:ext cx="267652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678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Výhody a nevýhody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+ větší úplnost „vytěžení“ zahrnutých titulů</a:t>
            </a:r>
          </a:p>
          <a:p>
            <a:r>
              <a:rPr lang="cs-CZ" sz="2400" b="1" dirty="0" smtClean="0"/>
              <a:t>+ plné texty, zobrazení digitalizovaných článků</a:t>
            </a:r>
          </a:p>
          <a:p>
            <a:r>
              <a:rPr lang="cs-CZ" sz="2400" b="1" dirty="0" smtClean="0"/>
              <a:t>+ podstatné zlevnění</a:t>
            </a:r>
          </a:p>
          <a:p>
            <a:r>
              <a:rPr lang="cs-CZ" sz="2400" b="1" dirty="0" smtClean="0"/>
              <a:t>+ dělba práce, prohloubení kooperace s vydavateli a </a:t>
            </a:r>
            <a:r>
              <a:rPr lang="cs-CZ" sz="2400" b="1" dirty="0" err="1" smtClean="0"/>
              <a:t>agregátory</a:t>
            </a:r>
            <a:r>
              <a:rPr lang="cs-CZ" sz="2400" b="1" dirty="0" smtClean="0"/>
              <a:t> (možno využít i jinde)</a:t>
            </a:r>
          </a:p>
          <a:p>
            <a:r>
              <a:rPr lang="cs-CZ" sz="2400" b="1" dirty="0" smtClean="0"/>
              <a:t>- kvalita bibliografických </a:t>
            </a:r>
            <a:r>
              <a:rPr lang="cs-CZ" sz="2400" b="1" dirty="0" err="1" smtClean="0"/>
              <a:t>metadat</a:t>
            </a:r>
            <a:endParaRPr lang="cs-CZ" sz="2400" b="1" dirty="0" smtClean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84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Jak dál?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Další způsob kooperace mezi knihovnami (stávající kombinace, nebo postupné následování příkladu NK?)</a:t>
            </a:r>
          </a:p>
          <a:p>
            <a:r>
              <a:rPr lang="cs-CZ" sz="2400" b="1" dirty="0" smtClean="0"/>
              <a:t>Další způsob kooperace s vydavateli a </a:t>
            </a:r>
            <a:r>
              <a:rPr lang="cs-CZ" sz="2400" b="1" dirty="0" err="1" smtClean="0"/>
              <a:t>agregátory</a:t>
            </a:r>
            <a:r>
              <a:rPr lang="cs-CZ" sz="2400" b="1" dirty="0" smtClean="0"/>
              <a:t> – stávající způsob, nebo pro nás budou levně „digitalizovat a dodávat </a:t>
            </a:r>
            <a:r>
              <a:rPr lang="cs-CZ" sz="2400" b="1" dirty="0" err="1" smtClean="0"/>
              <a:t>metadata</a:t>
            </a:r>
            <a:r>
              <a:rPr lang="cs-CZ" sz="2400" b="1" dirty="0" smtClean="0"/>
              <a:t>“? Snížení ceny, větší možnost zpřístupnění (náhled)</a:t>
            </a:r>
          </a:p>
          <a:p>
            <a:r>
              <a:rPr lang="cs-CZ" sz="2400" b="1" dirty="0" err="1" smtClean="0"/>
              <a:t>Metadata</a:t>
            </a:r>
            <a:r>
              <a:rPr lang="cs-CZ" sz="2400" b="1" dirty="0" smtClean="0"/>
              <a:t> – kompromis – ne vše možné </a:t>
            </a:r>
            <a:r>
              <a:rPr lang="cs-CZ" sz="2400" b="1" dirty="0" err="1" smtClean="0"/>
              <a:t>odkontrolovat</a:t>
            </a:r>
            <a:r>
              <a:rPr lang="cs-CZ" sz="2400" b="1" dirty="0" smtClean="0"/>
              <a:t> proti souborům autorit, ale nutná úprava s ohledem na využití faset</a:t>
            </a:r>
          </a:p>
          <a:p>
            <a:endParaRPr lang="cs-CZ" sz="2400" b="1" dirty="0" smtClean="0"/>
          </a:p>
          <a:p>
            <a:endParaRPr lang="cs-CZ" sz="2400" b="1" dirty="0" smtClean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84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Jak se dostat k ANL+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Primo: </a:t>
            </a:r>
            <a:r>
              <a:rPr lang="cs-CZ" sz="2400" b="1" dirty="0" smtClean="0">
                <a:hlinkClick r:id="rId2"/>
              </a:rPr>
              <a:t>http://anlplus.jib.cz</a:t>
            </a: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err="1" smtClean="0"/>
              <a:t>MetaLib</a:t>
            </a:r>
            <a:r>
              <a:rPr lang="cs-CZ" sz="2400" b="1" dirty="0" smtClean="0"/>
              <a:t>: </a:t>
            </a:r>
            <a:r>
              <a:rPr lang="cs-CZ" sz="2400" b="1" dirty="0" smtClean="0">
                <a:hlinkClick r:id="rId3"/>
              </a:rPr>
              <a:t>http://www.</a:t>
            </a:r>
            <a:r>
              <a:rPr lang="cs-CZ" sz="2400" b="1" dirty="0" err="1" smtClean="0">
                <a:hlinkClick r:id="rId3"/>
              </a:rPr>
              <a:t>jib.cz</a:t>
            </a:r>
            <a:r>
              <a:rPr lang="cs-CZ" sz="2400" b="1" dirty="0" smtClean="0"/>
              <a:t> (jméno: </a:t>
            </a:r>
            <a:r>
              <a:rPr lang="cs-CZ" sz="2400" b="1" dirty="0" err="1" smtClean="0"/>
              <a:t>anlplus</a:t>
            </a:r>
            <a:r>
              <a:rPr lang="cs-CZ" sz="2400" b="1" dirty="0" smtClean="0"/>
              <a:t>, heslo: </a:t>
            </a:r>
            <a:r>
              <a:rPr lang="cs-CZ" sz="2400" b="1" dirty="0" err="1" smtClean="0"/>
              <a:t>anlplus</a:t>
            </a:r>
            <a:r>
              <a:rPr lang="cs-CZ" sz="2400" b="1" dirty="0" smtClean="0"/>
              <a:t>)</a:t>
            </a:r>
          </a:p>
          <a:p>
            <a:endParaRPr lang="cs-CZ" sz="2400" b="1" dirty="0" smtClean="0"/>
          </a:p>
          <a:p>
            <a:r>
              <a:rPr lang="cs-CZ" sz="2400" b="1" dirty="0" err="1" smtClean="0"/>
              <a:t>Metadata</a:t>
            </a:r>
            <a:r>
              <a:rPr lang="cs-CZ" sz="2400" b="1" dirty="0" smtClean="0"/>
              <a:t> a náhled dostupné všem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Plné texty a digitalizované dokumenty dostupné všem po dobu konference, pak na základě IP adresy (</a:t>
            </a:r>
            <a:r>
              <a:rPr lang="cs-CZ" sz="2400" b="1" dirty="0" err="1" smtClean="0"/>
              <a:t>přihlašte</a:t>
            </a:r>
            <a:r>
              <a:rPr lang="cs-CZ" sz="2400" b="1" dirty="0" smtClean="0"/>
              <a:t> se!)</a:t>
            </a:r>
          </a:p>
          <a:p>
            <a:pPr>
              <a:buNone/>
            </a:pPr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084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en-US" b="1" dirty="0" err="1" smtClean="0">
                <a:solidFill>
                  <a:srgbClr val="D42E12"/>
                </a:solidFill>
              </a:rPr>
              <a:t>Obsah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133056"/>
          </a:xfrm>
        </p:spPr>
        <p:txBody>
          <a:bodyPr/>
          <a:lstStyle/>
          <a:p>
            <a:r>
              <a:rPr lang="en-US" sz="2400" b="1" dirty="0" smtClean="0"/>
              <a:t>Co je ANL+</a:t>
            </a:r>
          </a:p>
          <a:p>
            <a:r>
              <a:rPr lang="en-US" sz="2400" b="1" dirty="0" err="1" smtClean="0"/>
              <a:t>Vznik</a:t>
            </a:r>
            <a:r>
              <a:rPr lang="en-US" sz="2400" b="1" dirty="0" smtClean="0"/>
              <a:t> ANL+</a:t>
            </a:r>
          </a:p>
          <a:p>
            <a:r>
              <a:rPr lang="en-US" sz="2400" b="1" dirty="0" err="1" smtClean="0"/>
              <a:t>Sou</a:t>
            </a:r>
            <a:r>
              <a:rPr lang="cs-CZ" sz="2400" b="1" dirty="0" smtClean="0"/>
              <a:t>časný stav a výhled do konce roku 2011</a:t>
            </a:r>
          </a:p>
          <a:p>
            <a:r>
              <a:rPr lang="cs-CZ" sz="2400" b="1" dirty="0" smtClean="0"/>
              <a:t>Ukázky </a:t>
            </a:r>
          </a:p>
          <a:p>
            <a:r>
              <a:rPr lang="cs-CZ" sz="2400" b="1" dirty="0" smtClean="0"/>
              <a:t>Výhody a nevýhody</a:t>
            </a:r>
          </a:p>
          <a:p>
            <a:r>
              <a:rPr lang="cs-CZ" sz="2400" b="1" dirty="0" smtClean="0"/>
              <a:t>Jak dál?</a:t>
            </a: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42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48880"/>
            <a:ext cx="7772400" cy="1440159"/>
          </a:xfrm>
        </p:spPr>
        <p:txBody>
          <a:bodyPr/>
          <a:lstStyle/>
          <a:p>
            <a:r>
              <a:rPr lang="cs-CZ" b="1" dirty="0" smtClean="0">
                <a:solidFill>
                  <a:srgbClr val="D42E12"/>
                </a:solidFill>
              </a:rPr>
              <a:t>Děkuji za pozornost</a:t>
            </a:r>
            <a:br>
              <a:rPr lang="cs-CZ" b="1" dirty="0" smtClean="0">
                <a:solidFill>
                  <a:srgbClr val="D42E12"/>
                </a:solidFill>
              </a:rPr>
            </a:br>
            <a:r>
              <a:rPr lang="cs-CZ" b="1" dirty="0" smtClean="0">
                <a:solidFill>
                  <a:srgbClr val="D42E12"/>
                </a:solidFill>
              </a:rPr>
              <a:t>??? Dotazy ???</a:t>
            </a:r>
            <a:r>
              <a:rPr lang="cs-CZ" b="1" dirty="0">
                <a:solidFill>
                  <a:srgbClr val="D42E12"/>
                </a:solidFill>
              </a:rPr>
              <a:t/>
            </a:r>
            <a:br>
              <a:rPr lang="cs-CZ" b="1" dirty="0">
                <a:solidFill>
                  <a:srgbClr val="D42E12"/>
                </a:solidFill>
              </a:rPr>
            </a:br>
            <a:endParaRPr lang="cs-CZ" b="1" dirty="0">
              <a:solidFill>
                <a:srgbClr val="00708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00708C"/>
                </a:solidFill>
              </a:rPr>
              <a:t>b</a:t>
            </a:r>
            <a:r>
              <a:rPr lang="cs-CZ" sz="2400" b="1" dirty="0" err="1" smtClean="0">
                <a:solidFill>
                  <a:srgbClr val="00708C"/>
                </a:solidFill>
              </a:rPr>
              <a:t>ohdana.stoklasova</a:t>
            </a:r>
            <a:r>
              <a:rPr lang="en-US" sz="2400" b="1" dirty="0" smtClean="0">
                <a:solidFill>
                  <a:srgbClr val="00708C"/>
                </a:solidFill>
              </a:rPr>
              <a:t>@nkp.cz</a:t>
            </a:r>
            <a:endParaRPr lang="cs-CZ" sz="2400" b="1" dirty="0">
              <a:solidFill>
                <a:srgbClr val="00708C"/>
              </a:solidFill>
            </a:endParaRPr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D42E12"/>
                </a:solidFill>
              </a:rPr>
              <a:t>Co je ANL+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cs-CZ" sz="2400" dirty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892480" cy="515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05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Vznik ANL+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997152"/>
          </a:xfrm>
        </p:spPr>
        <p:txBody>
          <a:bodyPr/>
          <a:lstStyle/>
          <a:p>
            <a:r>
              <a:rPr lang="cs-CZ" sz="2400" b="1" dirty="0" smtClean="0"/>
              <a:t>V souvislosti s NDK plánováno postupné utlumení a převod kapacit do NDK – tvorba </a:t>
            </a:r>
            <a:r>
              <a:rPr lang="cs-CZ" sz="2400" b="1" dirty="0" err="1" smtClean="0"/>
              <a:t>metadat</a:t>
            </a:r>
            <a:endParaRPr lang="cs-CZ" sz="2400" b="1" dirty="0" smtClean="0"/>
          </a:p>
          <a:p>
            <a:r>
              <a:rPr lang="cs-CZ" sz="2400" b="1" dirty="0" smtClean="0"/>
              <a:t>Redukce mzdových prostředků a nedostatečná příprava bývalého vedení NK ČR – nutnost rychlého řešení - rozhodnutí o ukončení analytického zpracování v NK k 1.1.2011 – možnost nahradit jinak</a:t>
            </a:r>
          </a:p>
          <a:p>
            <a:r>
              <a:rPr lang="cs-CZ" sz="2400" b="1" dirty="0" smtClean="0"/>
              <a:t>Okamžité zrušení x postupná náhrada – problémy pro služby všech českých knihoven</a:t>
            </a: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060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Vznik </a:t>
            </a:r>
            <a:r>
              <a:rPr lang="en-US" b="1" dirty="0" smtClean="0">
                <a:solidFill>
                  <a:srgbClr val="D42E12"/>
                </a:solidFill>
              </a:rPr>
              <a:t>ANL+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997152"/>
          </a:xfrm>
        </p:spPr>
        <p:txBody>
          <a:bodyPr/>
          <a:lstStyle/>
          <a:p>
            <a:r>
              <a:rPr lang="cs-CZ" sz="2000" b="1" dirty="0" smtClean="0"/>
              <a:t>Spolupráce NK ČR s vydavateli a </a:t>
            </a:r>
            <a:r>
              <a:rPr lang="cs-CZ" sz="2000" b="1" dirty="0" err="1" smtClean="0"/>
              <a:t>agregátory</a:t>
            </a:r>
            <a:r>
              <a:rPr lang="cs-CZ" sz="2000" b="1" dirty="0" smtClean="0"/>
              <a:t> (</a:t>
            </a:r>
            <a:r>
              <a:rPr lang="cs-CZ" sz="2000" b="1" dirty="0" err="1" smtClean="0"/>
              <a:t>Anopress</a:t>
            </a:r>
            <a:r>
              <a:rPr lang="cs-CZ" sz="2000" b="1" dirty="0" smtClean="0"/>
              <a:t>, NM) jako cesta k velkým úsporám a zkvalitnění + zabezpečení služeb na obou stranách</a:t>
            </a:r>
          </a:p>
          <a:p>
            <a:r>
              <a:rPr lang="cs-CZ" sz="2000" b="1" dirty="0" smtClean="0">
                <a:solidFill>
                  <a:srgbClr val="D42E12"/>
                </a:solidFill>
              </a:rPr>
              <a:t>Zásada: každý dělá to, co by dělal stejně a co je jeho „parketa“ </a:t>
            </a:r>
            <a:r>
              <a:rPr lang="cs-CZ" sz="2000" b="1" dirty="0" smtClean="0"/>
              <a:t>(NK digitalizace starších věcí, dlouhodobá ochrana včetně </a:t>
            </a:r>
            <a:r>
              <a:rPr lang="cs-CZ" sz="2000" b="1" dirty="0" err="1" smtClean="0"/>
              <a:t>preservation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planning</a:t>
            </a:r>
            <a:r>
              <a:rPr lang="cs-CZ" sz="2000" b="1" dirty="0" smtClean="0"/>
              <a:t> a s ní související administrativní a technická </a:t>
            </a:r>
            <a:r>
              <a:rPr lang="cs-CZ" sz="2000" b="1" dirty="0" err="1" smtClean="0"/>
              <a:t>metadata</a:t>
            </a:r>
            <a:r>
              <a:rPr lang="cs-CZ" sz="2000" b="1" dirty="0" smtClean="0"/>
              <a:t>, vydavatelé a </a:t>
            </a:r>
            <a:r>
              <a:rPr lang="cs-CZ" sz="2000" b="1" dirty="0" err="1" smtClean="0"/>
              <a:t>agregátoři</a:t>
            </a:r>
            <a:r>
              <a:rPr lang="cs-CZ" sz="2000" b="1" dirty="0" smtClean="0"/>
              <a:t> – digitalizace nových věcí, dodávání digitálních předloh v dohodnutém formátu, bibliografická </a:t>
            </a:r>
            <a:r>
              <a:rPr lang="cs-CZ" sz="2000" b="1" dirty="0" err="1" smtClean="0"/>
              <a:t>metadata</a:t>
            </a:r>
            <a:r>
              <a:rPr lang="cs-CZ" sz="2000" b="1" dirty="0" smtClean="0"/>
              <a:t> – analytická úroveň, link na přepis plného textu článku a digitalizovanou předlohu)</a:t>
            </a:r>
          </a:p>
          <a:p>
            <a:r>
              <a:rPr lang="cs-CZ" sz="2000" b="1" dirty="0" smtClean="0">
                <a:solidFill>
                  <a:srgbClr val="D42E12"/>
                </a:solidFill>
              </a:rPr>
              <a:t>Vzájemně výhodná spolupráce, eliminace duplicitních činností, nutnost hledání kompromisů</a:t>
            </a:r>
            <a:endParaRPr lang="cs-CZ" sz="2000" b="1" dirty="0">
              <a:solidFill>
                <a:srgbClr val="D42E12"/>
              </a:solidFill>
            </a:endParaRP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250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Současný stav a vývoj do konce r. 2011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600200"/>
            <a:ext cx="6984776" cy="4493096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Centrální index (Primo </a:t>
            </a:r>
            <a:r>
              <a:rPr lang="cs-CZ" sz="2000" b="1" dirty="0" err="1" smtClean="0"/>
              <a:t>Central</a:t>
            </a:r>
            <a:r>
              <a:rPr lang="cs-CZ" sz="2000" b="1" dirty="0" smtClean="0"/>
              <a:t> v rámci JIB)</a:t>
            </a:r>
          </a:p>
          <a:p>
            <a:r>
              <a:rPr lang="cs-CZ" sz="2000" b="1" dirty="0" smtClean="0"/>
              <a:t>k 12.9.2011 – 463 000 záznamů (všechny zdroje odzkoušeny </a:t>
            </a:r>
            <a:r>
              <a:rPr lang="cs-CZ" sz="2000" b="1" smtClean="0"/>
              <a:t>a funkční)</a:t>
            </a:r>
            <a:endParaRPr lang="cs-CZ" sz="2000" b="1" dirty="0" smtClean="0"/>
          </a:p>
          <a:p>
            <a:r>
              <a:rPr lang="cs-CZ" sz="2000" b="1" dirty="0" smtClean="0">
                <a:solidFill>
                  <a:srgbClr val="D42E12"/>
                </a:solidFill>
              </a:rPr>
              <a:t>ANL</a:t>
            </a:r>
            <a:r>
              <a:rPr lang="cs-CZ" sz="2000" b="1" dirty="0" smtClean="0"/>
              <a:t> (báze NK ČR, kooperace knihoven bez NK ČR): 17 000 záznamů</a:t>
            </a:r>
          </a:p>
          <a:p>
            <a:r>
              <a:rPr lang="cs-CZ" sz="2000" b="1" dirty="0" err="1" smtClean="0">
                <a:solidFill>
                  <a:srgbClr val="D42E12"/>
                </a:solidFill>
              </a:rPr>
              <a:t>Anopress</a:t>
            </a:r>
            <a:r>
              <a:rPr lang="cs-CZ" sz="2000" b="1" dirty="0" smtClean="0"/>
              <a:t> IT (26 titulů): 288 000 záznamů</a:t>
            </a:r>
          </a:p>
          <a:p>
            <a:r>
              <a:rPr lang="cs-CZ" sz="2000" b="1" dirty="0" smtClean="0">
                <a:solidFill>
                  <a:srgbClr val="D42E12"/>
                </a:solidFill>
              </a:rPr>
              <a:t>Newton Media </a:t>
            </a:r>
            <a:r>
              <a:rPr lang="cs-CZ" sz="2000" b="1" dirty="0" smtClean="0"/>
              <a:t>(8 titulů + TVR): 145 000 záznamů</a:t>
            </a:r>
          </a:p>
          <a:p>
            <a:r>
              <a:rPr lang="cs-CZ" sz="2000" b="1" dirty="0" smtClean="0">
                <a:solidFill>
                  <a:srgbClr val="D42E12"/>
                </a:solidFill>
              </a:rPr>
              <a:t>Vlastní digitalizace </a:t>
            </a:r>
            <a:r>
              <a:rPr lang="cs-CZ" sz="2000" b="1" dirty="0" smtClean="0"/>
              <a:t>(K4 – přes MZK): pouze Dějiny a současnost, vzorek, finanční prostředky uvolněny až nyní, příprava VŘ, postupné doplnění do konce roku 2011</a:t>
            </a: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90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Ukázky – původní ANL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Pouze </a:t>
            </a:r>
            <a:r>
              <a:rPr lang="cs-CZ" sz="2400" b="1" dirty="0" err="1" smtClean="0"/>
              <a:t>metadata</a:t>
            </a:r>
            <a:r>
              <a:rPr lang="cs-CZ" sz="2400" b="1" dirty="0" smtClean="0"/>
              <a:t> (vazba na soubory autorit)</a:t>
            </a:r>
          </a:p>
          <a:p>
            <a:r>
              <a:rPr lang="cs-CZ" sz="2400" b="1" dirty="0" smtClean="0"/>
              <a:t>Absence vyhledávání v plných textech</a:t>
            </a:r>
          </a:p>
          <a:p>
            <a:r>
              <a:rPr lang="cs-CZ" sz="2400" b="1" dirty="0" smtClean="0"/>
              <a:t>Nemožnost zobrazit plný text + náhled digitalizovaného dokumentu</a:t>
            </a: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528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4122" y="265645"/>
            <a:ext cx="9618122" cy="65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4630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Ukázky – ANL+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Chudá </a:t>
            </a:r>
            <a:r>
              <a:rPr lang="cs-CZ" sz="2400" b="1" dirty="0" err="1" smtClean="0"/>
              <a:t>metadata</a:t>
            </a:r>
            <a:r>
              <a:rPr lang="cs-CZ" sz="2400" b="1" dirty="0" smtClean="0"/>
              <a:t> (bez vazby na soubory autorit)</a:t>
            </a:r>
          </a:p>
          <a:p>
            <a:r>
              <a:rPr lang="cs-CZ" sz="2400" b="1" dirty="0" smtClean="0"/>
              <a:t>Možnost vyhledávání v plných textech</a:t>
            </a:r>
          </a:p>
          <a:p>
            <a:r>
              <a:rPr lang="cs-CZ" sz="2400" b="1" dirty="0"/>
              <a:t>M</a:t>
            </a:r>
            <a:r>
              <a:rPr lang="cs-CZ" sz="2400" b="1" dirty="0" smtClean="0"/>
              <a:t>ožnost zobrazit plný text + náhled digitalizovaného dokumentu</a:t>
            </a: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10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sablona">
  <a:themeElements>
    <a:clrScheme name="Motiv systém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ystému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ystém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ystému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ystému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2BF8F403E12A49AA4C42A6371BA9D5" ma:contentTypeVersion="0" ma:contentTypeDescription="Vytvořit nový dokument" ma:contentTypeScope="" ma:versionID="fa24ad8bfcabcf989911c2a9d3debd35">
  <xsd:schema xmlns:xsd="http://www.w3.org/2001/XMLSchema" xmlns:p="http://schemas.microsoft.com/office/2006/metadata/properties" targetNamespace="http://schemas.microsoft.com/office/2006/metadata/properties" ma:root="true" ma:fieldsID="6e09d84638f9847586fe3e45fca291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F0498D9-30AE-4758-9257-536144BBF780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35433B7-A24F-4997-90E2-8A5E7E10594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10D597-E23E-4171-B30F-1EEFC10DF7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prezentace_sablona</Template>
  <TotalTime>236</TotalTime>
  <Words>570</Words>
  <Application>Microsoft Office PowerPoint</Application>
  <PresentationFormat>Předvádění na obrazovce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prezentace_sablona</vt:lpstr>
      <vt:lpstr>ANL+ </vt:lpstr>
      <vt:lpstr>Obsah</vt:lpstr>
      <vt:lpstr>Co je ANL+</vt:lpstr>
      <vt:lpstr>Vznik ANL+</vt:lpstr>
      <vt:lpstr>Vznik ANL+</vt:lpstr>
      <vt:lpstr>Současný stav a vývoj do konce r. 2011</vt:lpstr>
      <vt:lpstr>Ukázky – původní ANL</vt:lpstr>
      <vt:lpstr>Snímek 8</vt:lpstr>
      <vt:lpstr>Ukázky – ANL+</vt:lpstr>
      <vt:lpstr>Ukázky – Primo</vt:lpstr>
      <vt:lpstr>Snímek 11</vt:lpstr>
      <vt:lpstr>Snímek 12</vt:lpstr>
      <vt:lpstr>Snímek 13</vt:lpstr>
      <vt:lpstr>Ukázky – MetaLib</vt:lpstr>
      <vt:lpstr>Snímek 15</vt:lpstr>
      <vt:lpstr>Snímek 16</vt:lpstr>
      <vt:lpstr>Výhody a nevýhody</vt:lpstr>
      <vt:lpstr>Jak dál?</vt:lpstr>
      <vt:lpstr>Jak se dostat k ANL+</vt:lpstr>
      <vt:lpstr>Děkuji za pozornost ??? Dotazy ???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Nadpisy-hlavičky Nadpisy-hlavičky</dc:title>
  <dc:creator>Stoklasová Bohdana</dc:creator>
  <cp:lastModifiedBy>Bohdana Stoklasová</cp:lastModifiedBy>
  <cp:revision>35</cp:revision>
  <dcterms:created xsi:type="dcterms:W3CDTF">2011-08-22T10:48:42Z</dcterms:created>
  <dcterms:modified xsi:type="dcterms:W3CDTF">2011-09-14T19:55:10Z</dcterms:modified>
</cp:coreProperties>
</file>