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8" r:id="rId3"/>
    <p:sldId id="279" r:id="rId4"/>
    <p:sldId id="280" r:id="rId5"/>
    <p:sldId id="282"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10" r:id="rId32"/>
    <p:sldId id="311" r:id="rId33"/>
    <p:sldId id="318" r:id="rId34"/>
    <p:sldId id="312" r:id="rId35"/>
    <p:sldId id="313" r:id="rId36"/>
    <p:sldId id="314" r:id="rId37"/>
    <p:sldId id="315" r:id="rId38"/>
    <p:sldId id="316" r:id="rId39"/>
    <p:sldId id="317" r:id="rId40"/>
    <p:sldId id="309" r:id="rId41"/>
    <p:sldId id="27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smtClean="0"/>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smtClean="0"/>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3/4/2019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3/4/2019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oogle.cz/url?sa=i&amp;rct=j&amp;q=&amp;esrc=s&amp;source=images&amp;cd=&amp;ved=2ahUKEwiemN3f2ejgAhWLaVAKHWOQBQ4QjRx6BAgBEAU&amp;url=https%3A%2F%2Fvimeo.com%2Fchannels%2Flistovani&amp;psig=AOvVaw3poGi18fuFARKj7q5vrTlD&amp;ust=155179624589894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hyperlink" Target="mailto:roman.giebisch@nkp.cz" TargetMode="Externa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07067" y="1997242"/>
            <a:ext cx="7766936" cy="1475874"/>
          </a:xfrm>
        </p:spPr>
        <p:txBody>
          <a:bodyPr/>
          <a:lstStyle/>
          <a:p>
            <a:r>
              <a:rPr lang="cs-CZ" b="1" dirty="0" smtClean="0">
                <a:latin typeface="Arial" panose="020B0604020202020204" pitchFamily="34" charset="0"/>
                <a:cs typeface="Arial" panose="020B0604020202020204" pitchFamily="34" charset="0"/>
              </a:rPr>
              <a:t>Projekty na podporu čtenářské gramotnosti</a:t>
            </a:r>
            <a:endParaRPr lang="cs-CZ" b="1" dirty="0">
              <a:latin typeface="Arial" panose="020B0604020202020204" pitchFamily="34" charset="0"/>
              <a:cs typeface="Arial" panose="020B0604020202020204" pitchFamily="34" charset="0"/>
            </a:endParaRPr>
          </a:p>
        </p:txBody>
      </p:sp>
      <p:sp>
        <p:nvSpPr>
          <p:cNvPr id="3" name="Podnadpis 2"/>
          <p:cNvSpPr>
            <a:spLocks noGrp="1"/>
          </p:cNvSpPr>
          <p:nvPr>
            <p:ph type="subTitle" idx="1"/>
          </p:nvPr>
        </p:nvSpPr>
        <p:spPr/>
        <p:txBody>
          <a:bodyPr>
            <a:normAutofit/>
          </a:bodyPr>
          <a:lstStyle/>
          <a:p>
            <a:r>
              <a:rPr lang="cs-CZ" sz="2400" b="1" dirty="0" smtClean="0">
                <a:latin typeface="Arial" panose="020B0604020202020204" pitchFamily="34" charset="0"/>
                <a:cs typeface="Arial" panose="020B0604020202020204" pitchFamily="34" charset="0"/>
              </a:rPr>
              <a:t>Roman Giebisch</a:t>
            </a:r>
          </a:p>
          <a:p>
            <a:r>
              <a:rPr lang="cs-CZ" sz="2400" b="1" dirty="0" smtClean="0">
                <a:latin typeface="Arial" panose="020B0604020202020204" pitchFamily="34" charset="0"/>
                <a:cs typeface="Arial" panose="020B0604020202020204" pitchFamily="34" charset="0"/>
              </a:rPr>
              <a:t>Národní knihovna ČR</a:t>
            </a:r>
            <a:endParaRPr lang="cs-CZ"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84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Listování</a:t>
            </a:r>
            <a:endParaRPr lang="cs-CZ" sz="4000" b="1" dirty="0"/>
          </a:p>
        </p:txBody>
      </p:sp>
      <p:sp>
        <p:nvSpPr>
          <p:cNvPr id="3" name="Zástupný symbol pro obsah 2"/>
          <p:cNvSpPr>
            <a:spLocks noGrp="1"/>
          </p:cNvSpPr>
          <p:nvPr>
            <p:ph idx="1"/>
          </p:nvPr>
        </p:nvSpPr>
        <p:spPr>
          <a:xfrm>
            <a:off x="677334" y="1629295"/>
            <a:ext cx="3695161" cy="4763192"/>
          </a:xfrm>
        </p:spPr>
        <p:txBody>
          <a:bodyPr>
            <a:normAutofit fontScale="92500"/>
          </a:bodyPr>
          <a:lstStyle/>
          <a:p>
            <a:r>
              <a:rPr lang="cs-CZ" dirty="0"/>
              <a:t>Projekt </a:t>
            </a:r>
            <a:r>
              <a:rPr lang="cs-CZ" dirty="0" err="1"/>
              <a:t>LiStOVáNí</a:t>
            </a:r>
            <a:r>
              <a:rPr lang="cs-CZ" dirty="0"/>
              <a:t>, cyklus scénických čtení, si vzal na sebe neskromný úkol - představovat každý měsíc zajímavé, aktuální knihy, které se objevují na trhu. Vybraní autoři a jejich dílo či přímo specifická kniha jsou pak před diváky interpretováni v podobě scénického čtení. Jde vždy přibližně o hodinové divadelní vystoupení, ve kterém je přenášen děj knihy, jazyk autora a atmosféra dané literatury na obecenstvo, které se v čele s mladou generací ve světě oproštěném od kultury a literatury vrací zpět k tomu, co tu bylo první - knize. </a:t>
            </a:r>
          </a:p>
        </p:txBody>
      </p:sp>
      <p:pic>
        <p:nvPicPr>
          <p:cNvPr id="1026" name="Picture 2" descr="Výsledek obrázku pro listování">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608" y="2792399"/>
            <a:ext cx="7030797" cy="179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104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Světový den poezie</a:t>
            </a:r>
            <a:endParaRPr lang="cs-CZ" sz="4000" b="1" dirty="0"/>
          </a:p>
        </p:txBody>
      </p:sp>
      <p:sp>
        <p:nvSpPr>
          <p:cNvPr id="3" name="Zástupný symbol pro obsah 2"/>
          <p:cNvSpPr>
            <a:spLocks noGrp="1"/>
          </p:cNvSpPr>
          <p:nvPr>
            <p:ph idx="1"/>
          </p:nvPr>
        </p:nvSpPr>
        <p:spPr>
          <a:xfrm>
            <a:off x="677334" y="1629295"/>
            <a:ext cx="3695161" cy="4763192"/>
          </a:xfrm>
        </p:spPr>
        <p:txBody>
          <a:bodyPr>
            <a:normAutofit/>
          </a:bodyPr>
          <a:lstStyle/>
          <a:p>
            <a:r>
              <a:rPr lang="cs-CZ" dirty="0" smtClean="0"/>
              <a:t>Jedním </a:t>
            </a:r>
            <a:r>
              <a:rPr lang="cs-CZ" dirty="0"/>
              <a:t>z hlavních cílů tohoto svátku je podpora jazykové různorodosti a zviditelnění ohrožených jazyků v místě jejich používání. Světový den poezie si také klade za cíl návrat k tradici ústního </a:t>
            </a:r>
            <a:r>
              <a:rPr lang="cs-CZ" dirty="0" smtClean="0"/>
              <a:t>přednesu básní, </a:t>
            </a:r>
            <a:r>
              <a:rPr lang="cs-CZ" dirty="0"/>
              <a:t>chce zlepšit </a:t>
            </a:r>
            <a:r>
              <a:rPr lang="cs-CZ" dirty="0" smtClean="0"/>
              <a:t>výuku poezie a </a:t>
            </a:r>
            <a:r>
              <a:rPr lang="cs-CZ" dirty="0"/>
              <a:t>obnovit dialog mezi představiteli básnického umění a ostatních uměleckých směrů jako je divadlo, tanec, hudba a malířství. Tento svátek by vyhlášen i s cílem podpory malých vydavatelství a vylepšení obrazu poezie v médiích</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4177" y="1629295"/>
            <a:ext cx="6667500" cy="4381500"/>
          </a:xfrm>
          <a:prstGeom prst="rect">
            <a:avLst/>
          </a:prstGeom>
        </p:spPr>
      </p:pic>
    </p:spTree>
    <p:extLst>
      <p:ext uri="{BB962C8B-B14F-4D97-AF65-F5344CB8AC3E}">
        <p14:creationId xmlns:p14="http://schemas.microsoft.com/office/powerpoint/2010/main" val="1415893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D</a:t>
            </a:r>
            <a:r>
              <a:rPr lang="cs-CZ" sz="4000" b="1" dirty="0" smtClean="0"/>
              <a:t>en poezie</a:t>
            </a:r>
            <a:endParaRPr lang="cs-CZ" sz="4000" b="1" dirty="0"/>
          </a:p>
        </p:txBody>
      </p:sp>
      <p:sp>
        <p:nvSpPr>
          <p:cNvPr id="3" name="Zástupný symbol pro obsah 2"/>
          <p:cNvSpPr>
            <a:spLocks noGrp="1"/>
          </p:cNvSpPr>
          <p:nvPr>
            <p:ph idx="1"/>
          </p:nvPr>
        </p:nvSpPr>
        <p:spPr>
          <a:xfrm>
            <a:off x="677334" y="1629295"/>
            <a:ext cx="3695161" cy="4763192"/>
          </a:xfrm>
        </p:spPr>
        <p:txBody>
          <a:bodyPr>
            <a:normAutofit/>
          </a:bodyPr>
          <a:lstStyle/>
          <a:p>
            <a:r>
              <a:rPr lang="cs-CZ" dirty="0"/>
              <a:t>Festival Den poezie se pravidelně koná ve více než 50 českých městech a obcích, takže akcí bude opravdu dost: básníci v koutě, první básnířka města Prahy, hosté domácí i zahraniční, čtení v knihovnách, události v literárních kavárnách a klubech, sto let české poezie, dětské odpoledne v Národním divadle, procházky po nepoetických místech, poezie do škol – přednes básníků ve školách</a:t>
            </a:r>
            <a:r>
              <a:rPr lang="cs-CZ" dirty="0" smtClean="0"/>
              <a:t>. Den narození K. H. Máchy.</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489" y="1743179"/>
            <a:ext cx="6251385" cy="3460588"/>
          </a:xfrm>
          <a:prstGeom prst="rect">
            <a:avLst/>
          </a:prstGeom>
        </p:spPr>
      </p:pic>
    </p:spTree>
    <p:extLst>
      <p:ext uri="{BB962C8B-B14F-4D97-AF65-F5344CB8AC3E}">
        <p14:creationId xmlns:p14="http://schemas.microsoft.com/office/powerpoint/2010/main" val="1655677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Světový den knihy a autorských práv</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23. duben – symbolické datum pro literaturu, neboť tohoto dne roku 1616 zemřely takové významné osobnosti světové literatury, jimiž byli např. Miguel de Cervantes y </a:t>
            </a:r>
            <a:r>
              <a:rPr lang="cs-CZ" dirty="0" err="1"/>
              <a:t>Savendra</a:t>
            </a:r>
            <a:r>
              <a:rPr lang="cs-CZ" dirty="0"/>
              <a:t>, William Shakespeare nebo </a:t>
            </a:r>
            <a:r>
              <a:rPr lang="cs-CZ" dirty="0" err="1"/>
              <a:t>Inca</a:t>
            </a:r>
            <a:r>
              <a:rPr lang="cs-CZ" dirty="0"/>
              <a:t> </a:t>
            </a:r>
            <a:r>
              <a:rPr lang="cs-CZ" dirty="0" err="1"/>
              <a:t>Garcilaso</a:t>
            </a:r>
            <a:r>
              <a:rPr lang="cs-CZ" dirty="0"/>
              <a:t> de la Vega. Je to také datum narození a úmrtí dalších vynikajících autorů, mezi něž patří Vladimír </a:t>
            </a:r>
            <a:r>
              <a:rPr lang="cs-CZ" dirty="0" err="1"/>
              <a:t>Nabokov</a:t>
            </a:r>
            <a:r>
              <a:rPr lang="cs-CZ" dirty="0"/>
              <a:t> či Manuel </a:t>
            </a:r>
            <a:r>
              <a:rPr lang="cs-CZ" dirty="0" err="1"/>
              <a:t>Mejía</a:t>
            </a:r>
            <a:r>
              <a:rPr lang="cs-CZ" dirty="0"/>
              <a:t> </a:t>
            </a:r>
            <a:r>
              <a:rPr lang="cs-CZ" dirty="0" err="1"/>
              <a:t>Vallejo</a:t>
            </a:r>
            <a:r>
              <a:rPr lang="cs-CZ" dirty="0"/>
              <a:t>.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829" y="1743179"/>
            <a:ext cx="4781514" cy="4754191"/>
          </a:xfrm>
          <a:prstGeom prst="rect">
            <a:avLst/>
          </a:prstGeom>
        </p:spPr>
      </p:pic>
    </p:spTree>
    <p:extLst>
      <p:ext uri="{BB962C8B-B14F-4D97-AF65-F5344CB8AC3E}">
        <p14:creationId xmlns:p14="http://schemas.microsoft.com/office/powerpoint/2010/main" val="226146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Mezinárodní den dětské knihy</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Mezinárodní den dětské knihy se slaví již několik desítek let. Nepřipadá na 2. dubna náhodně. Mezinárodní den dětské knihy byl záměrně stanoven na toto datum, neboť právě v tento den se narodil známý dánský spisovatel (pohádkář) H. Ch. Andersen. Kdo by neznal z dětství třeba Malou mořskou vílu, malého </a:t>
            </a:r>
            <a:r>
              <a:rPr lang="cs-CZ" dirty="0" err="1"/>
              <a:t>Káje</a:t>
            </a:r>
            <a:r>
              <a:rPr lang="cs-CZ" dirty="0"/>
              <a:t> a sněhovou královnu. Knihovníci pořádají v tento den mnoho akcí, třeba Noc s </a:t>
            </a:r>
            <a:r>
              <a:rPr lang="cs-CZ" dirty="0" smtClean="0"/>
              <a:t>Andersenem…</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564" y="1270000"/>
            <a:ext cx="4876800" cy="5181600"/>
          </a:xfrm>
          <a:prstGeom prst="rect">
            <a:avLst/>
          </a:prstGeom>
        </p:spPr>
      </p:pic>
    </p:spTree>
    <p:extLst>
      <p:ext uri="{BB962C8B-B14F-4D97-AF65-F5344CB8AC3E}">
        <p14:creationId xmlns:p14="http://schemas.microsoft.com/office/powerpoint/2010/main" val="1222913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Noc literatury</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Literární happening Noc literatury organizují Česká centra ve spolupráci s EUNIC (Sdružením kulturních institutů zemí EU), zahraničními zastupitelskými úřady, Zastoupením Evropské komise v ČR a nakladatelstvím Labyrint. Koná se pravidelně v předvečer zahájení Světa knihy, největšího knižního veletrhu v zemi, a v Praze I dalších městech ČR se letos odehraje 9. </a:t>
            </a:r>
            <a:r>
              <a:rPr lang="cs-CZ" dirty="0" smtClean="0"/>
              <a:t>května.</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370" y="2016962"/>
            <a:ext cx="7334250" cy="2790825"/>
          </a:xfrm>
          <a:prstGeom prst="rect">
            <a:avLst/>
          </a:prstGeom>
        </p:spPr>
      </p:pic>
    </p:spTree>
    <p:extLst>
      <p:ext uri="{BB962C8B-B14F-4D97-AF65-F5344CB8AC3E}">
        <p14:creationId xmlns:p14="http://schemas.microsoft.com/office/powerpoint/2010/main" val="1750343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Mezinárodní den darování knih</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Dejte knihu dítěti ve svém okolí, doneste knihu do čekárny či třeba věnujte knihy na dobročinné účely. Knihu můžete darovat do dětských domovů, nemocničních oddělení, nízkoprahových zařízení nebo do knihovny. Není žádné pravidlo, kam či komu knihu dát. Darovat můžete knihu novou i použitou. Oslavte svátek dávání knih a darujte dětem knihu! 14. února proběhne mezinárodní den darování knih.</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667" y="1270000"/>
            <a:ext cx="3648075" cy="5162550"/>
          </a:xfrm>
          <a:prstGeom prst="rect">
            <a:avLst/>
          </a:prstGeom>
        </p:spPr>
      </p:pic>
    </p:spTree>
    <p:extLst>
      <p:ext uri="{BB962C8B-B14F-4D97-AF65-F5344CB8AC3E}">
        <p14:creationId xmlns:p14="http://schemas.microsoft.com/office/powerpoint/2010/main" val="2855296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Den nepřečtených knih</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10000"/>
          </a:bodyPr>
          <a:lstStyle/>
          <a:p>
            <a:r>
              <a:rPr lang="cs-CZ" dirty="0"/>
              <a:t>Den nepřečtených knih vznikl na Slovensku v roce 2011 a od roku 2012 jej s knížkou v ruce slavíme i v České republice (a vlastně i po celém světě). Z výsledků aktuálního průzkumu internetového knihkupectví </a:t>
            </a:r>
            <a:r>
              <a:rPr lang="cs-CZ" dirty="0" err="1"/>
              <a:t>Martinus</a:t>
            </a:r>
            <a:r>
              <a:rPr lang="cs-CZ" dirty="0"/>
              <a:t> vyplývá, že Češi mají ve svých knihovnách v průměru 23% nepřečtených knih. Nejčastěji jde překvapivě o světové bestsellery, nedočtené zůstávají také tituly z povinné četby. Na dočtení tak v českých domácnostech často čekají tituly jako je Babička, Osudy dobrého vojáka Švejka nebo </a:t>
            </a:r>
            <a:r>
              <a:rPr lang="cs-CZ" dirty="0" err="1"/>
              <a:t>Hemingwayův</a:t>
            </a:r>
            <a:r>
              <a:rPr lang="cs-CZ" dirty="0"/>
              <a:t> Stařec a </a:t>
            </a:r>
            <a:r>
              <a:rPr lang="cs-CZ" dirty="0" smtClean="0"/>
              <a:t>moře…</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014" y="1855123"/>
            <a:ext cx="4537364" cy="4537364"/>
          </a:xfrm>
          <a:prstGeom prst="rect">
            <a:avLst/>
          </a:prstGeom>
        </p:spPr>
      </p:pic>
    </p:spTree>
    <p:extLst>
      <p:ext uri="{BB962C8B-B14F-4D97-AF65-F5344CB8AC3E}">
        <p14:creationId xmlns:p14="http://schemas.microsoft.com/office/powerpoint/2010/main" val="1678635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Magnesia Litera</a:t>
            </a:r>
            <a:endParaRPr lang="cs-CZ" sz="4000" b="1" dirty="0"/>
          </a:p>
        </p:txBody>
      </p:sp>
      <p:sp>
        <p:nvSpPr>
          <p:cNvPr id="3" name="Zástupný symbol pro obsah 2"/>
          <p:cNvSpPr>
            <a:spLocks noGrp="1"/>
          </p:cNvSpPr>
          <p:nvPr>
            <p:ph idx="1"/>
          </p:nvPr>
        </p:nvSpPr>
        <p:spPr>
          <a:xfrm>
            <a:off x="677334" y="1743179"/>
            <a:ext cx="3695161" cy="4649308"/>
          </a:xfrm>
        </p:spPr>
        <p:txBody>
          <a:bodyPr>
            <a:normAutofit lnSpcReduction="10000"/>
          </a:bodyPr>
          <a:lstStyle/>
          <a:p>
            <a:r>
              <a:rPr lang="cs-CZ" dirty="0"/>
              <a:t>Výroční knižní ceny Magnesia Litera se pořádají od roku 2002 a jejich cílem je propagovat kvalitní literaturu a dobré knihy. A to bez omezení a bez ohledu na žánry. Ocenění bylo rozvrženo do kategorií, které se snaží obsáhnout veškerou domácí knižní produkci. O hlavní ceně Magnesia Litera – Kniha roku rozhodla 183 členná porota, kterou tvořili lidé všech profesí knižní branže. O nominacích a vítězích jednotlivých kategorií již tradičně rozhodují odborné pětičlenné poroty.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788" y="2019820"/>
            <a:ext cx="5715000" cy="3333750"/>
          </a:xfrm>
          <a:prstGeom prst="rect">
            <a:avLst/>
          </a:prstGeom>
        </p:spPr>
      </p:pic>
    </p:spTree>
    <p:extLst>
      <p:ext uri="{BB962C8B-B14F-4D97-AF65-F5344CB8AC3E}">
        <p14:creationId xmlns:p14="http://schemas.microsoft.com/office/powerpoint/2010/main" val="117438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Číst </a:t>
            </a:r>
            <a:r>
              <a:rPr lang="cs-CZ" sz="4000" b="1" dirty="0"/>
              <a:t>H</a:t>
            </a:r>
            <a:r>
              <a:rPr lang="cs-CZ" sz="4000" b="1" dirty="0" smtClean="0"/>
              <a:t>avla</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Knihovna Václava </a:t>
            </a:r>
            <a:r>
              <a:rPr lang="cs-CZ" dirty="0" smtClean="0"/>
              <a:t>Havla spustila </a:t>
            </a:r>
            <a:r>
              <a:rPr lang="cs-CZ" dirty="0"/>
              <a:t>čtenářskou kampaň ČÍST HAVLA, která by měla žákům základních a středních škol pomoci poznat Václava Havla nejen jako velkou postavu české historie, ale především jako mimořádně čtivého, zajímavého a podnětného spisovatele</a:t>
            </a:r>
            <a:r>
              <a:rPr lang="cs-CZ" dirty="0" smtClean="0"/>
              <a:t>.</a:t>
            </a:r>
            <a:r>
              <a:rPr lang="cs-CZ" dirty="0"/>
              <a:t> Jádro kampaně tvoří pestrá paleta ukázek z díla Václava Havla, které načetli mladí herci, </a:t>
            </a:r>
            <a:r>
              <a:rPr lang="cs-CZ" dirty="0" err="1"/>
              <a:t>youtubeři</a:t>
            </a:r>
            <a:r>
              <a:rPr lang="cs-CZ" dirty="0"/>
              <a:t>, </a:t>
            </a:r>
            <a:r>
              <a:rPr lang="cs-CZ" dirty="0" err="1"/>
              <a:t>bloggeři</a:t>
            </a:r>
            <a:r>
              <a:rPr lang="cs-CZ" dirty="0"/>
              <a:t>.</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585" y="1816936"/>
            <a:ext cx="5861431" cy="3927159"/>
          </a:xfrm>
          <a:prstGeom prst="rect">
            <a:avLst/>
          </a:prstGeom>
        </p:spPr>
      </p:pic>
    </p:spTree>
    <p:extLst>
      <p:ext uri="{BB962C8B-B14F-4D97-AF65-F5344CB8AC3E}">
        <p14:creationId xmlns:p14="http://schemas.microsoft.com/office/powerpoint/2010/main" val="3944080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Celé Česko čte dětem</a:t>
            </a:r>
            <a:endParaRPr lang="cs-CZ" sz="4000" b="1" dirty="0"/>
          </a:p>
        </p:txBody>
      </p:sp>
      <p:sp>
        <p:nvSpPr>
          <p:cNvPr id="3" name="Zástupný symbol pro obsah 2"/>
          <p:cNvSpPr>
            <a:spLocks noGrp="1"/>
          </p:cNvSpPr>
          <p:nvPr>
            <p:ph idx="1"/>
          </p:nvPr>
        </p:nvSpPr>
        <p:spPr>
          <a:xfrm>
            <a:off x="677334" y="1612669"/>
            <a:ext cx="3695161" cy="4428693"/>
          </a:xfrm>
        </p:spPr>
        <p:txBody>
          <a:bodyPr>
            <a:normAutofit lnSpcReduction="10000"/>
          </a:bodyPr>
          <a:lstStyle/>
          <a:p>
            <a:r>
              <a:rPr lang="cs-CZ" dirty="0"/>
              <a:t>Posláním obecně prospěšné společnosti Celé Česko čte dětem je prostřednictvím společného čtení budovat pevné vazby v rodině. Pravidelné předčítání dětem má obrovský význam pro rozvoj jejich emocionálního zdraví. Předčítání rozvíjí paměť a představivost, učí myšlení. Předčítání utváří pevné pouto mezi rodičem a dítětem. My neříkáme "Jdi a čti si!", ale "Pojď, budu ti  číst".</a:t>
            </a:r>
          </a:p>
          <a:p>
            <a:r>
              <a:rPr lang="cs-CZ" dirty="0"/>
              <a:t>Stačí 20 minut denně. Každý den.</a:t>
            </a:r>
          </a:p>
          <a:p>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856" y="1729048"/>
            <a:ext cx="6868143" cy="5128952"/>
          </a:xfrm>
          <a:prstGeom prst="rect">
            <a:avLst/>
          </a:prstGeom>
        </p:spPr>
      </p:pic>
    </p:spTree>
    <p:extLst>
      <p:ext uri="{BB962C8B-B14F-4D97-AF65-F5344CB8AC3E}">
        <p14:creationId xmlns:p14="http://schemas.microsoft.com/office/powerpoint/2010/main" val="4226551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Děti, čtete</a:t>
            </a:r>
            <a:r>
              <a:rPr lang="cs-CZ" sz="4000" b="1" dirty="0"/>
              <a:t>?</a:t>
            </a:r>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Již tradičně bude pořádaný nakladatelstvím </a:t>
            </a:r>
            <a:r>
              <a:rPr lang="cs-CZ" dirty="0" err="1"/>
              <a:t>Meander</a:t>
            </a:r>
            <a:r>
              <a:rPr lang="cs-CZ" dirty="0"/>
              <a:t>, které je partnerem projektu Praha město literatury. Můžete se těšit na představení nejlepších dětských knih roku, křty zajímavých dětských knížek a mimořádného zahraničního </a:t>
            </a:r>
            <a:r>
              <a:rPr lang="cs-CZ" dirty="0" smtClean="0"/>
              <a:t>hosta.</a:t>
            </a:r>
            <a:r>
              <a:rPr lang="cs-CZ" dirty="0"/>
              <a:t> Festival Děti, čtete? se letos odehraje v Městské knihovně v Praze, v parku na Kampě, ale také v galerii Spolku občanů a přátel Malé Strany a Hradčan a v letohrádku </a:t>
            </a:r>
            <a:r>
              <a:rPr lang="cs-CZ" dirty="0" err="1"/>
              <a:t>Musaion</a:t>
            </a:r>
            <a:r>
              <a:rPr lang="cs-CZ" dirty="0"/>
              <a:t> v zahradě Kinských.</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2494" y="1930399"/>
            <a:ext cx="6860013" cy="3822007"/>
          </a:xfrm>
          <a:prstGeom prst="rect">
            <a:avLst/>
          </a:prstGeom>
        </p:spPr>
      </p:pic>
    </p:spTree>
    <p:extLst>
      <p:ext uri="{BB962C8B-B14F-4D97-AF65-F5344CB8AC3E}">
        <p14:creationId xmlns:p14="http://schemas.microsoft.com/office/powerpoint/2010/main" val="1908487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Svět knihy</a:t>
            </a:r>
            <a:endParaRPr lang="cs-CZ" sz="4000" b="1" dirty="0"/>
          </a:p>
        </p:txBody>
      </p:sp>
      <p:sp>
        <p:nvSpPr>
          <p:cNvPr id="3" name="Zástupný symbol pro obsah 2"/>
          <p:cNvSpPr>
            <a:spLocks noGrp="1"/>
          </p:cNvSpPr>
          <p:nvPr>
            <p:ph idx="1"/>
          </p:nvPr>
        </p:nvSpPr>
        <p:spPr>
          <a:xfrm>
            <a:off x="677334" y="1743179"/>
            <a:ext cx="3695161" cy="4649308"/>
          </a:xfrm>
        </p:spPr>
        <p:txBody>
          <a:bodyPr>
            <a:normAutofit lnSpcReduction="10000"/>
          </a:bodyPr>
          <a:lstStyle/>
          <a:p>
            <a:r>
              <a:rPr lang="cs-CZ" dirty="0"/>
              <a:t>Mezinárodní knižní veletrh a literární festival Svět knihy Praha připravuje jubilejní ročník. Od 9. do 12. května 2019 opět přivítá příznivce literatury na výstavišti v Holešovicích, kde je už popětadvacáté seznámí s literární tvorbou řady zemí, nezapomíná ani na české autory. Hlavní letošní téma se věnuje Paměti a vzpomínkám. Jako čestného hosta Svět knihy Praha představí Latinskou Ameriku, pestrost této části amerického kontinentu se promítla i do vizuálu 25. ročníku.</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992" y="1743178"/>
            <a:ext cx="5194281" cy="3335897"/>
          </a:xfrm>
          <a:prstGeom prst="rect">
            <a:avLst/>
          </a:prstGeom>
        </p:spPr>
      </p:pic>
    </p:spTree>
    <p:extLst>
      <p:ext uri="{BB962C8B-B14F-4D97-AF65-F5344CB8AC3E}">
        <p14:creationId xmlns:p14="http://schemas.microsoft.com/office/powerpoint/2010/main" val="623853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KNIHEX</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10000"/>
          </a:bodyPr>
          <a:lstStyle/>
          <a:p>
            <a:r>
              <a:rPr lang="cs-CZ" dirty="0" err="1"/>
              <a:t>Knihex</a:t>
            </a:r>
            <a:r>
              <a:rPr lang="cs-CZ" dirty="0"/>
              <a:t> je místem setkání nakladatelů a čtenářů v příjemné atmosféře na břehu Vltavy, kde návštěvníci kromě prohlížení a nakupování knih můžou zabavit sebe i své děti v uměleckých dílnách, poslechnout si dobrou hudbu, posedět, prostě strávit inspirativní víkend. Doprovodný program letos nabídne např. </a:t>
            </a:r>
            <a:r>
              <a:rPr lang="cs-CZ" dirty="0" err="1"/>
              <a:t>recykliteraturní</a:t>
            </a:r>
            <a:r>
              <a:rPr lang="cs-CZ" dirty="0"/>
              <a:t> dílnu, knihvazačskou dílnu, autorská čtení a slam </a:t>
            </a:r>
            <a:r>
              <a:rPr lang="cs-CZ" dirty="0" err="1"/>
              <a:t>poetry</a:t>
            </a:r>
            <a:r>
              <a:rPr lang="cs-CZ" dirty="0"/>
              <a:t>. Program bude probíhat i uvnitř Vily, kde se budou hrát především divadelní představení pro děti (např. Buchty a loutky).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474" y="771005"/>
            <a:ext cx="4038600" cy="5715000"/>
          </a:xfrm>
          <a:prstGeom prst="rect">
            <a:avLst/>
          </a:prstGeom>
        </p:spPr>
      </p:pic>
    </p:spTree>
    <p:extLst>
      <p:ext uri="{BB962C8B-B14F-4D97-AF65-F5344CB8AC3E}">
        <p14:creationId xmlns:p14="http://schemas.microsoft.com/office/powerpoint/2010/main" val="3754821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Dětský knihomol</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 Akci „Dětský </a:t>
            </a:r>
            <a:r>
              <a:rPr lang="cs-CZ" dirty="0" smtClean="0"/>
              <a:t>knihomol/ </a:t>
            </a:r>
            <a:r>
              <a:rPr lang="cs-CZ" dirty="0"/>
              <a:t>Suk – čteme všichni“ </a:t>
            </a:r>
            <a:r>
              <a:rPr lang="cs-CZ" dirty="0" smtClean="0"/>
              <a:t>pořádá </a:t>
            </a:r>
            <a:r>
              <a:rPr lang="cs-CZ" dirty="0"/>
              <a:t>Národní pedagogické muzeum a knihovna J. A. Komenského ve spolupráci s Klubem dětských knihoven SKIP. Tato akce je jedinou celostátní anketou, která reflektuje novinky v oblasti literatury pro děti a mládež. Do ankety se zapojilo více než tisíc mladých čtenářů. Ceny byly předány za přítomnosti spisovatelů, ilustrátorů a zástupců dětských čtenářů z celé republiky.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6089" y="2286001"/>
            <a:ext cx="7815911" cy="2927646"/>
          </a:xfrm>
          <a:prstGeom prst="rect">
            <a:avLst/>
          </a:prstGeom>
        </p:spPr>
      </p:pic>
    </p:spTree>
    <p:extLst>
      <p:ext uri="{BB962C8B-B14F-4D97-AF65-F5344CB8AC3E}">
        <p14:creationId xmlns:p14="http://schemas.microsoft.com/office/powerpoint/2010/main" val="3346886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err="1" smtClean="0"/>
              <a:t>KomiksFEST</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 Tento multimediální komiksový festival s příznačným mottem „Komiks </a:t>
            </a:r>
            <a:r>
              <a:rPr lang="cs-CZ" dirty="0" err="1"/>
              <a:t>unlimited</a:t>
            </a:r>
            <a:r>
              <a:rPr lang="cs-CZ" dirty="0"/>
              <a:t>" vznikl v roce 2006 s cílem vyvést komiks v Česku z undergroundu a představit ho jako plnohodnotné, atraktivní a univerzální médium schopné nést jakýkoli obsah. Jako každoročně se můžete těšit nejen na nové knihy, ale i na řadu vernisáží, besed, autogramiád, filmových projekcí, výtvarných dílen a workshopů.</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090" y="1862051"/>
            <a:ext cx="5335088" cy="3956858"/>
          </a:xfrm>
          <a:prstGeom prst="rect">
            <a:avLst/>
          </a:prstGeom>
        </p:spPr>
      </p:pic>
    </p:spTree>
    <p:extLst>
      <p:ext uri="{BB962C8B-B14F-4D97-AF65-F5344CB8AC3E}">
        <p14:creationId xmlns:p14="http://schemas.microsoft.com/office/powerpoint/2010/main" val="2710751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Veletrh dětské knihy v Liberci</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20000"/>
          </a:bodyPr>
          <a:lstStyle/>
          <a:p>
            <a:r>
              <a:rPr lang="cs-CZ" dirty="0"/>
              <a:t>V březnu roku 2003 proběhl v Liberci první ročník Veletrhu dětské knihy – projektu, který si kladl za cíl nejenom připomenout </a:t>
            </a:r>
            <a:r>
              <a:rPr lang="cs-CZ" i="1" dirty="0"/>
              <a:t>březen jako měsíc knihy</a:t>
            </a:r>
            <a:r>
              <a:rPr lang="cs-CZ" dirty="0"/>
              <a:t>, ale zejména upozornit na problematiku dětského čtenářství. V rámci prvního ročníku se na libereckém výstavišti prezentovala řada nakladatelství dětské literatury a učebnic z České republiky i ze zahraničí – včetně těch nejvýznamnějších – a jejich nabídku si přišlo prohlédnout více než 7000 návštěvníků z celé České republiky. Úsilí vynakládané při přípravě projektu bylo oceněno udělením Certifikátu kvality ministra kultury České republiky.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723" y="1452233"/>
            <a:ext cx="3580015" cy="5063164"/>
          </a:xfrm>
          <a:prstGeom prst="rect">
            <a:avLst/>
          </a:prstGeom>
        </p:spPr>
      </p:pic>
    </p:spTree>
    <p:extLst>
      <p:ext uri="{BB962C8B-B14F-4D97-AF65-F5344CB8AC3E}">
        <p14:creationId xmlns:p14="http://schemas.microsoft.com/office/powerpoint/2010/main" val="1814021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Velký knižní čtvrtek</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85000" lnSpcReduction="10000"/>
          </a:bodyPr>
          <a:lstStyle/>
          <a:p>
            <a:r>
              <a:rPr lang="cs-CZ" dirty="0"/>
              <a:t>Velký knižní čtvrtek navazuje na starou tradici, známou ze socialistických časů. V dobách centrálního plánování a cenzury byly zajímavé knihy nedostatkovým zbožím a čtenáři čekali před knihkupectvími vždy, když se přivážely novinky – a to bylo každý čtvrtek. Doporučujeme tematický pořad České televize Retro, věnovaný vzpomínce na tuhle již historickou </a:t>
            </a:r>
            <a:r>
              <a:rPr lang="cs-CZ" dirty="0" smtClean="0"/>
              <a:t>zvláštnost. Velcí </a:t>
            </a:r>
            <a:r>
              <a:rPr lang="cs-CZ" dirty="0"/>
              <a:t>knihkupci a nakladatelství se v roce 2011 rozhodli pořádat akci, která využije toho, že čtvrtek se s knihami v obecném povědomí asociuje stejně jako březen. Ve vybraný čtvrtek společně uvádějí do knihkupectví výběr toho nejzajímavějšího ze svých novinek.</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146" y="1820487"/>
            <a:ext cx="7647710" cy="3823855"/>
          </a:xfrm>
          <a:prstGeom prst="rect">
            <a:avLst/>
          </a:prstGeom>
        </p:spPr>
      </p:pic>
    </p:spTree>
    <p:extLst>
      <p:ext uri="{BB962C8B-B14F-4D97-AF65-F5344CB8AC3E}">
        <p14:creationId xmlns:p14="http://schemas.microsoft.com/office/powerpoint/2010/main" val="3390693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err="1"/>
              <a:t>Book’s</a:t>
            </a:r>
            <a:r>
              <a:rPr lang="cs-CZ" sz="4000" b="1" dirty="0"/>
              <a:t> </a:t>
            </a:r>
            <a:r>
              <a:rPr lang="cs-CZ" sz="4000" b="1" dirty="0" err="1"/>
              <a:t>Calling</a:t>
            </a:r>
            <a:endParaRPr lang="cs-CZ" sz="4000" b="1" dirty="0"/>
          </a:p>
        </p:txBody>
      </p:sp>
      <p:sp>
        <p:nvSpPr>
          <p:cNvPr id="3" name="Zástupný symbol pro obsah 2"/>
          <p:cNvSpPr>
            <a:spLocks noGrp="1"/>
          </p:cNvSpPr>
          <p:nvPr>
            <p:ph idx="1"/>
          </p:nvPr>
        </p:nvSpPr>
        <p:spPr>
          <a:xfrm>
            <a:off x="677334" y="1743179"/>
            <a:ext cx="3695161" cy="4649308"/>
          </a:xfrm>
        </p:spPr>
        <p:txBody>
          <a:bodyPr>
            <a:normAutofit lnSpcReduction="10000"/>
          </a:bodyPr>
          <a:lstStyle/>
          <a:p>
            <a:r>
              <a:rPr lang="cs-CZ" dirty="0"/>
              <a:t>Jakub Pavlovský se původně moc o knihy nezajímal. </a:t>
            </a:r>
            <a:r>
              <a:rPr lang="cs-CZ" dirty="0" err="1"/>
              <a:t>Instagramový</a:t>
            </a:r>
            <a:r>
              <a:rPr lang="cs-CZ" dirty="0"/>
              <a:t> účet @</a:t>
            </a:r>
            <a:r>
              <a:rPr lang="cs-CZ" dirty="0" err="1"/>
              <a:t>bookscalling</a:t>
            </a:r>
            <a:r>
              <a:rPr lang="cs-CZ" dirty="0"/>
              <a:t> založil mimo jiné proto, aby přiměl sebe i ostatní víc číst. Teď sám sebe nazývá knihomolem a díky projektu </a:t>
            </a:r>
            <a:r>
              <a:rPr lang="cs-CZ" dirty="0" err="1"/>
              <a:t>Book’s</a:t>
            </a:r>
            <a:r>
              <a:rPr lang="cs-CZ" dirty="0"/>
              <a:t> </a:t>
            </a:r>
            <a:r>
              <a:rPr lang="cs-CZ" dirty="0" err="1"/>
              <a:t>Calling</a:t>
            </a:r>
            <a:r>
              <a:rPr lang="cs-CZ" dirty="0"/>
              <a:t> si už otevřel knížku například v popelnici, v bazénu či na střeše katedrály v Miláně. Díky ohlasu na </a:t>
            </a:r>
            <a:r>
              <a:rPr lang="cs-CZ" dirty="0" err="1"/>
              <a:t>Instagramu</a:t>
            </a:r>
            <a:r>
              <a:rPr lang="cs-CZ" dirty="0"/>
              <a:t> jsem nedávno založil svůj on-line </a:t>
            </a:r>
            <a:r>
              <a:rPr lang="cs-CZ" dirty="0" err="1"/>
              <a:t>book</a:t>
            </a:r>
            <a:r>
              <a:rPr lang="cs-CZ" dirty="0"/>
              <a:t> club na Goodreads.com, do kterého se může přidat kdokoliv. Zahrnuje seznam titulů, které si chci už dlouho přečíst.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501" y="1676677"/>
            <a:ext cx="4465321" cy="4465321"/>
          </a:xfrm>
          <a:prstGeom prst="rect">
            <a:avLst/>
          </a:prstGeom>
        </p:spPr>
      </p:pic>
    </p:spTree>
    <p:extLst>
      <p:ext uri="{BB962C8B-B14F-4D97-AF65-F5344CB8AC3E}">
        <p14:creationId xmlns:p14="http://schemas.microsoft.com/office/powerpoint/2010/main" val="557125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Měsíc autorského čtení</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10000"/>
          </a:bodyPr>
          <a:lstStyle/>
          <a:p>
            <a:r>
              <a:rPr lang="cs-CZ" dirty="0"/>
              <a:t>Měsíc autorského čtení je literární festival, který prostřednictvím měst, ve kterých paralelně probíhá, vytváří literární mapu středoevropských měst. Koná se již tradičně v červenci v Brně, Ostravě, </a:t>
            </a:r>
            <a:r>
              <a:rPr lang="cs-CZ" dirty="0" err="1"/>
              <a:t>Wroclavi</a:t>
            </a:r>
            <a:r>
              <a:rPr lang="cs-CZ" dirty="0"/>
              <a:t>, Košicích a </a:t>
            </a:r>
            <a:r>
              <a:rPr lang="cs-CZ" dirty="0" smtClean="0"/>
              <a:t>Lvově. Festival </a:t>
            </a:r>
            <a:r>
              <a:rPr lang="cs-CZ" dirty="0"/>
              <a:t>každoročně navštíví 62 autorů, polovina "domácích", tedy z Česka a ze Slovenska, a polovina ze země, která je v daném roce čestným hostem. Spisovatelé absolvují "tour" po výše zmiňovaných městech, veřejně čtou, diskutují s diváky, poskytují rozhovory.</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023110"/>
            <a:ext cx="7620000" cy="2994660"/>
          </a:xfrm>
          <a:prstGeom prst="rect">
            <a:avLst/>
          </a:prstGeom>
        </p:spPr>
      </p:pic>
    </p:spTree>
    <p:extLst>
      <p:ext uri="{BB962C8B-B14F-4D97-AF65-F5344CB8AC3E}">
        <p14:creationId xmlns:p14="http://schemas.microsoft.com/office/powerpoint/2010/main" val="2533122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Čtení ve vlaku</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10000"/>
          </a:bodyPr>
          <a:lstStyle/>
          <a:p>
            <a:r>
              <a:rPr lang="cs-CZ" dirty="0"/>
              <a:t>Vlakem z Prahy do Nymburka s Emilem Haklem? Z Kolína do Prahy s Kateřinou Tučkovou? Z Benešova s Michalem </a:t>
            </a:r>
            <a:r>
              <a:rPr lang="cs-CZ" dirty="0" err="1"/>
              <a:t>Vieweghem</a:t>
            </a:r>
            <a:r>
              <a:rPr lang="cs-CZ" dirty="0"/>
              <a:t> a Martinem Reinerem? Nebo vás víc láká úterní Literární jarmark ve Fantově kavárně na Hlavním nádraží? Je to na </a:t>
            </a:r>
            <a:r>
              <a:rPr lang="cs-CZ" dirty="0" err="1" smtClean="0"/>
              <a:t>vás.Obvykle</a:t>
            </a:r>
            <a:r>
              <a:rPr lang="cs-CZ" dirty="0" smtClean="0"/>
              <a:t> </a:t>
            </a:r>
            <a:r>
              <a:rPr lang="cs-CZ" dirty="0"/>
              <a:t>je lepší cestovat, máte-li tedy peníze, první třídou. V době trvání festivalu Čtení ve vlaku, od neděle 14. září do úterý 16., však právě ve vagónech druhé třídy potkáte živé čtoucí spisovatele. Číst se bude v prostředním oddílu (horní patro, druhá třída) ve vlacích typu </a:t>
            </a:r>
            <a:r>
              <a:rPr lang="cs-CZ" dirty="0" err="1"/>
              <a:t>CityElefant</a:t>
            </a:r>
            <a:r>
              <a:rPr lang="cs-CZ" dirty="0"/>
              <a:t>.</a:t>
            </a:r>
          </a:p>
          <a:p>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633" y="2472094"/>
            <a:ext cx="7337367" cy="2716853"/>
          </a:xfrm>
          <a:prstGeom prst="rect">
            <a:avLst/>
          </a:prstGeom>
        </p:spPr>
      </p:pic>
    </p:spTree>
    <p:extLst>
      <p:ext uri="{BB962C8B-B14F-4D97-AF65-F5344CB8AC3E}">
        <p14:creationId xmlns:p14="http://schemas.microsoft.com/office/powerpoint/2010/main" val="2948766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Rosteme s knihou</a:t>
            </a:r>
            <a:endParaRPr lang="cs-CZ" sz="4000" b="1" dirty="0"/>
          </a:p>
        </p:txBody>
      </p:sp>
      <p:sp>
        <p:nvSpPr>
          <p:cNvPr id="3" name="Zástupný symbol pro obsah 2"/>
          <p:cNvSpPr>
            <a:spLocks noGrp="1"/>
          </p:cNvSpPr>
          <p:nvPr>
            <p:ph idx="1"/>
          </p:nvPr>
        </p:nvSpPr>
        <p:spPr>
          <a:xfrm>
            <a:off x="677334" y="1629295"/>
            <a:ext cx="3695161" cy="4412067"/>
          </a:xfrm>
        </p:spPr>
        <p:txBody>
          <a:bodyPr>
            <a:normAutofit/>
          </a:bodyPr>
          <a:lstStyle/>
          <a:p>
            <a:r>
              <a:rPr lang="cs-CZ" dirty="0" smtClean="0"/>
              <a:t>Kampaň </a:t>
            </a:r>
            <a:r>
              <a:rPr lang="cs-CZ" dirty="0"/>
              <a:t>Rosteme s knihou má za jeden ze svých důležitých cílů podpořit Vaši dobrou snahu. Na webových stránkách kampaně i v rámci jejích pořadů Vám chceme zprostředkovat inspirativní zkušenosti z celého světa, zajímavou formou zaujmout Vaše děti pro četbu knih, podnítit vznik čtenářských skupin, jež budou diskutovat o knihách a doporučovat je k přečtení ostatním.</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6046" y="1629294"/>
            <a:ext cx="4996177" cy="5228706"/>
          </a:xfrm>
          <a:prstGeom prst="rect">
            <a:avLst/>
          </a:prstGeom>
        </p:spPr>
      </p:pic>
    </p:spTree>
    <p:extLst>
      <p:ext uri="{BB962C8B-B14F-4D97-AF65-F5344CB8AC3E}">
        <p14:creationId xmlns:p14="http://schemas.microsoft.com/office/powerpoint/2010/main" val="1286286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Česká kniha</a:t>
            </a:r>
            <a:endParaRPr lang="cs-CZ" sz="4000" b="1" dirty="0"/>
          </a:p>
        </p:txBody>
      </p:sp>
      <p:sp>
        <p:nvSpPr>
          <p:cNvPr id="3" name="Zástupný symbol pro obsah 2"/>
          <p:cNvSpPr>
            <a:spLocks noGrp="1"/>
          </p:cNvSpPr>
          <p:nvPr>
            <p:ph idx="1"/>
          </p:nvPr>
        </p:nvSpPr>
        <p:spPr>
          <a:xfrm>
            <a:off x="677334" y="1743179"/>
            <a:ext cx="3695161" cy="4649308"/>
          </a:xfrm>
        </p:spPr>
        <p:txBody>
          <a:bodyPr>
            <a:normAutofit lnSpcReduction="10000"/>
          </a:bodyPr>
          <a:lstStyle/>
          <a:p>
            <a:r>
              <a:rPr lang="cs-CZ" dirty="0"/>
              <a:t>Cenu Česká kniha získává každoročně jedna česká prozaická novinka vydaná domácími nakladatelstvími v průběhu předchozího roku. Poprvé </a:t>
            </a:r>
            <a:r>
              <a:rPr lang="cs-CZ" dirty="0" smtClean="0"/>
              <a:t>byla </a:t>
            </a:r>
            <a:r>
              <a:rPr lang="cs-CZ" dirty="0"/>
              <a:t>udělena na jaře </a:t>
            </a:r>
            <a:r>
              <a:rPr lang="cs-CZ" dirty="0" smtClean="0"/>
              <a:t>2012. V</a:t>
            </a:r>
            <a:r>
              <a:rPr lang="cs-CZ" dirty="0"/>
              <a:t> kontextu české knižní produkce ovládané překlady amerických bestsellerů a nejrůznější publicistikou má za cíl předat čtenářům důležité poselství o tom, že si všechny knihy zdaleka nejsou rovny: nejvyšším </a:t>
            </a:r>
            <a:r>
              <a:rPr lang="cs-CZ" dirty="0" smtClean="0"/>
              <a:t>literárním </a:t>
            </a:r>
            <a:r>
              <a:rPr lang="cs-CZ" dirty="0"/>
              <a:t>žánrem je kvalitní beletrie. Taková, která přežije nejen Nový rok, nýbrž někdy celé věky.</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916" y="2019992"/>
            <a:ext cx="7017822" cy="3638871"/>
          </a:xfrm>
          <a:prstGeom prst="rect">
            <a:avLst/>
          </a:prstGeom>
        </p:spPr>
      </p:pic>
    </p:spTree>
    <p:extLst>
      <p:ext uri="{BB962C8B-B14F-4D97-AF65-F5344CB8AC3E}">
        <p14:creationId xmlns:p14="http://schemas.microsoft.com/office/powerpoint/2010/main" val="4201461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Slam </a:t>
            </a:r>
            <a:r>
              <a:rPr lang="cs-CZ" sz="4000" b="1" dirty="0" err="1" smtClean="0"/>
              <a:t>poetry</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Festival slam </a:t>
            </a:r>
            <a:r>
              <a:rPr lang="cs-CZ" dirty="0" err="1"/>
              <a:t>poetry</a:t>
            </a:r>
            <a:r>
              <a:rPr lang="cs-CZ" dirty="0"/>
              <a:t>; jednotlivá kola soutěže se konají v regionech, finále v Brně. </a:t>
            </a:r>
            <a:r>
              <a:rPr lang="cs-CZ" dirty="0" err="1"/>
              <a:t>Poetry</a:t>
            </a:r>
            <a:r>
              <a:rPr lang="cs-CZ" dirty="0"/>
              <a:t> slam – u nás mnohem více používaný výraz slam </a:t>
            </a:r>
            <a:r>
              <a:rPr lang="cs-CZ" dirty="0" err="1"/>
              <a:t>poetry</a:t>
            </a:r>
            <a:r>
              <a:rPr lang="cs-CZ" dirty="0"/>
              <a:t> – je směsí </a:t>
            </a:r>
            <a:r>
              <a:rPr lang="cs-CZ" dirty="0" err="1"/>
              <a:t>stand</a:t>
            </a:r>
            <a:r>
              <a:rPr lang="cs-CZ" dirty="0"/>
              <a:t> up humoru, filosofie, </a:t>
            </a:r>
            <a:r>
              <a:rPr lang="cs-CZ" dirty="0" err="1"/>
              <a:t>performativy</a:t>
            </a:r>
            <a:r>
              <a:rPr lang="cs-CZ" dirty="0"/>
              <a:t>, emocí, ale především poezie. Její kořeny sahají do USA, odkud se postupem času rozšířila do celého světa. Na jeviště si k mikrofonu stoupne </a:t>
            </a:r>
            <a:r>
              <a:rPr lang="cs-CZ" dirty="0" err="1"/>
              <a:t>slamer</a:t>
            </a:r>
            <a:r>
              <a:rPr lang="cs-CZ" dirty="0"/>
              <a:t>, jak jsou </a:t>
            </a:r>
            <a:r>
              <a:rPr lang="cs-CZ" dirty="0" err="1"/>
              <a:t>performeři</a:t>
            </a:r>
            <a:r>
              <a:rPr lang="cs-CZ" dirty="0"/>
              <a:t> této umělecké disciplíny nazýváni, a začne se svým přednesem. </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644" y="1665871"/>
            <a:ext cx="3779520" cy="4407408"/>
          </a:xfrm>
          <a:prstGeom prst="rect">
            <a:avLst/>
          </a:prstGeom>
        </p:spPr>
      </p:pic>
    </p:spTree>
    <p:extLst>
      <p:ext uri="{BB962C8B-B14F-4D97-AF65-F5344CB8AC3E}">
        <p14:creationId xmlns:p14="http://schemas.microsoft.com/office/powerpoint/2010/main" val="141719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Festival fantasie</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Největší festival popkultury v ČR. </a:t>
            </a:r>
            <a:r>
              <a:rPr lang="cs-CZ" dirty="0"/>
              <a:t>Ze série </a:t>
            </a:r>
            <a:r>
              <a:rPr lang="cs-CZ" dirty="0" err="1"/>
              <a:t>FFestivalů</a:t>
            </a:r>
            <a:r>
              <a:rPr lang="cs-CZ" dirty="0"/>
              <a:t> (od roku 1996</a:t>
            </a:r>
            <a:r>
              <a:rPr lang="cs-CZ" dirty="0" smtClean="0"/>
              <a:t>). Doslova </a:t>
            </a:r>
            <a:r>
              <a:rPr lang="cs-CZ" dirty="0"/>
              <a:t>fantastická dovolená a zábava pro fanoušky, hráče i celé </a:t>
            </a:r>
            <a:r>
              <a:rPr lang="cs-CZ" dirty="0" smtClean="0"/>
              <a:t>rodiny. Videohry </a:t>
            </a:r>
            <a:r>
              <a:rPr lang="cs-CZ" dirty="0"/>
              <a:t>a společenské stolní hry, taneční hry, hry miniatur, RPG, ... </a:t>
            </a:r>
            <a:r>
              <a:rPr lang="cs-CZ" dirty="0" smtClean="0"/>
              <a:t> Sci-fi </a:t>
            </a:r>
            <a:r>
              <a:rPr lang="cs-CZ" dirty="0"/>
              <a:t>a technologie, fantasy a horor, mýty a historie ve filmech, seriálech, </a:t>
            </a:r>
            <a:r>
              <a:rPr lang="cs-CZ" dirty="0" err="1" smtClean="0"/>
              <a:t>anime</a:t>
            </a:r>
            <a:r>
              <a:rPr lang="cs-CZ" dirty="0"/>
              <a:t>, comicsu, knihách, hrách: přednášky, besedy, workshopy, soutěže...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472" y="1171748"/>
            <a:ext cx="5330190" cy="5330190"/>
          </a:xfrm>
          <a:prstGeom prst="rect">
            <a:avLst/>
          </a:prstGeom>
        </p:spPr>
      </p:pic>
    </p:spTree>
    <p:extLst>
      <p:ext uri="{BB962C8B-B14F-4D97-AF65-F5344CB8AC3E}">
        <p14:creationId xmlns:p14="http://schemas.microsoft.com/office/powerpoint/2010/main" val="1092069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Knižní festival Ostrava</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10000"/>
          </a:bodyPr>
          <a:lstStyle/>
          <a:p>
            <a:r>
              <a:rPr lang="cs-CZ" dirty="0"/>
              <a:t>Milujete knihy, rádi čtete anebo dokonce píšete autorskou tvorbu? Právě pro Vás jsme připravili první ročník Knižního festivalu Ostrava, který se uskuteční ve dnech 1.–3. března 2019 se na Černé louce v Ostravě. </a:t>
            </a:r>
            <a:r>
              <a:rPr lang="cs-CZ" dirty="0" smtClean="0"/>
              <a:t>Těšit </a:t>
            </a:r>
            <a:r>
              <a:rPr lang="cs-CZ" dirty="0"/>
              <a:t>se můžete na nakladatelství Albatros Média, MOBA, Host, JOTA, Knihcentrum.cz, </a:t>
            </a:r>
            <a:r>
              <a:rPr lang="cs-CZ" dirty="0" err="1"/>
              <a:t>Bookmedia</a:t>
            </a:r>
            <a:r>
              <a:rPr lang="cs-CZ" dirty="0"/>
              <a:t>, Audioteka.cz, Portál, Mladá fronta, </a:t>
            </a:r>
            <a:r>
              <a:rPr lang="cs-CZ" dirty="0" err="1"/>
              <a:t>Meander</a:t>
            </a:r>
            <a:r>
              <a:rPr lang="cs-CZ" dirty="0"/>
              <a:t>, Epocha, Olympia, </a:t>
            </a:r>
            <a:r>
              <a:rPr lang="cs-CZ" dirty="0" err="1"/>
              <a:t>Slovart</a:t>
            </a:r>
            <a:r>
              <a:rPr lang="cs-CZ" dirty="0"/>
              <a:t>, Domino, </a:t>
            </a:r>
            <a:r>
              <a:rPr lang="cs-CZ" dirty="0" err="1"/>
              <a:t>Mystery</a:t>
            </a:r>
            <a:r>
              <a:rPr lang="cs-CZ" dirty="0"/>
              <a:t> film, Hejkal, Albi, platforma Pointa </a:t>
            </a:r>
            <a:r>
              <a:rPr lang="cs-CZ" dirty="0" err="1"/>
              <a:t>Publishing</a:t>
            </a:r>
            <a:r>
              <a:rPr lang="cs-CZ" dirty="0"/>
              <a:t> aj., kteří na festival dovezou ty nejzajímavější knižní tituly, novinky, bestsellery a projekty. </a:t>
            </a:r>
          </a:p>
          <a:p>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622" y="2016828"/>
            <a:ext cx="7736378" cy="3641906"/>
          </a:xfrm>
          <a:prstGeom prst="rect">
            <a:avLst/>
          </a:prstGeom>
        </p:spPr>
      </p:pic>
    </p:spTree>
    <p:extLst>
      <p:ext uri="{BB962C8B-B14F-4D97-AF65-F5344CB8AC3E}">
        <p14:creationId xmlns:p14="http://schemas.microsoft.com/office/powerpoint/2010/main" val="4197868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Šrámkova Sobotka</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20000"/>
          </a:bodyPr>
          <a:lstStyle/>
          <a:p>
            <a:r>
              <a:rPr lang="cs-CZ" dirty="0"/>
              <a:t>Festival českého jazyka, řeči a literatury konaný každoročně na počest významného soboteckého rodáka básníka Fráni Šrámka. Festival se koná v Sobotce, v červnu/červenci</a:t>
            </a:r>
            <a:r>
              <a:rPr lang="cs-CZ" dirty="0" smtClean="0"/>
              <a:t>.</a:t>
            </a:r>
            <a:r>
              <a:rPr lang="cs-CZ" dirty="0"/>
              <a:t> Paralelně probíhají také vzdělávací a tvůrčí dílny, jejichž výstupy účastníci prezentují v sobotu na tzv. jarmarku dílen. V dřívějších dobách byly dílny věnovány výhradně uměleckému přednesu a byly určeny pouze studentům pedagogických a filozofických fakult (do 80. let byly koncipovány včetně soutěžní přehlídky), s měnící se dobou a vývojem zájmů účastníků byla nabídka dílen postupně </a:t>
            </a:r>
            <a:r>
              <a:rPr lang="cs-CZ" dirty="0" smtClean="0"/>
              <a:t>rozšířena…</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229" y="1809577"/>
            <a:ext cx="7120716" cy="4001164"/>
          </a:xfrm>
          <a:prstGeom prst="rect">
            <a:avLst/>
          </a:prstGeom>
        </p:spPr>
      </p:pic>
    </p:spTree>
    <p:extLst>
      <p:ext uri="{BB962C8B-B14F-4D97-AF65-F5344CB8AC3E}">
        <p14:creationId xmlns:p14="http://schemas.microsoft.com/office/powerpoint/2010/main" val="1885297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Jičín – město pohádky</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85000" lnSpcReduction="10000"/>
          </a:bodyPr>
          <a:lstStyle/>
          <a:p>
            <a:r>
              <a:rPr lang="cs-CZ" dirty="0"/>
              <a:t>Celookresní kulturní festival fungující od roku 1990 a zaměřený na literaturu pro děti</a:t>
            </a:r>
            <a:r>
              <a:rPr lang="cs-CZ" dirty="0" smtClean="0"/>
              <a:t>.</a:t>
            </a:r>
            <a:r>
              <a:rPr lang="cs-CZ" dirty="0"/>
              <a:t> 19. - 20. října 1990 se konala víkendová </a:t>
            </a:r>
            <a:r>
              <a:rPr lang="cs-CZ" dirty="0" smtClean="0"/>
              <a:t>akce Kubínův Jičín </a:t>
            </a:r>
            <a:r>
              <a:rPr lang="cs-CZ" dirty="0" smtClean="0">
                <a:solidFill>
                  <a:schemeClr val="tx1"/>
                </a:solidFill>
              </a:rPr>
              <a:t>tenkrát </a:t>
            </a:r>
            <a:r>
              <a:rPr lang="cs-CZ" dirty="0">
                <a:solidFill>
                  <a:schemeClr val="tx1"/>
                </a:solidFill>
              </a:rPr>
              <a:t>nazvaný „Kulturní dny pro děti a dospělé“. Při hodnocení této akce 6. listopadu se tehdejší organizátoři </a:t>
            </a:r>
            <a:r>
              <a:rPr lang="cs-CZ" dirty="0" smtClean="0">
                <a:solidFill>
                  <a:schemeClr val="tx1"/>
                </a:solidFill>
              </a:rPr>
              <a:t>Jaroslav </a:t>
            </a:r>
            <a:r>
              <a:rPr lang="cs-CZ" dirty="0">
                <a:solidFill>
                  <a:schemeClr val="tx1"/>
                </a:solidFill>
              </a:rPr>
              <a:t>Veselý a Jaromír </a:t>
            </a:r>
            <a:r>
              <a:rPr lang="cs-CZ" dirty="0" err="1">
                <a:solidFill>
                  <a:schemeClr val="tx1"/>
                </a:solidFill>
              </a:rPr>
              <a:t>Gottlieb</a:t>
            </a:r>
            <a:r>
              <a:rPr lang="cs-CZ" dirty="0">
                <a:solidFill>
                  <a:schemeClr val="tx1"/>
                </a:solidFill>
              </a:rPr>
              <a:t> rozhodli ustavit </a:t>
            </a:r>
            <a:r>
              <a:rPr lang="cs-CZ" dirty="0" smtClean="0">
                <a:solidFill>
                  <a:schemeClr val="tx1"/>
                </a:solidFill>
              </a:rPr>
              <a:t>festival jako </a:t>
            </a:r>
            <a:r>
              <a:rPr lang="cs-CZ" dirty="0">
                <a:solidFill>
                  <a:schemeClr val="tx1"/>
                </a:solidFill>
              </a:rPr>
              <a:t>pohádkový. 29. 7. 1991 byla založena pohádková nadace a 30. 9. 1991 byl pořádán první ročník festivalu </a:t>
            </a:r>
            <a:r>
              <a:rPr lang="cs-CZ" dirty="0" smtClean="0">
                <a:solidFill>
                  <a:schemeClr val="tx1"/>
                </a:solidFill>
              </a:rPr>
              <a:t>českých pohádek. </a:t>
            </a:r>
            <a:r>
              <a:rPr lang="cs-CZ" dirty="0">
                <a:solidFill>
                  <a:schemeClr val="tx1"/>
                </a:solidFill>
              </a:rPr>
              <a:t>Festival připravuje a pořádá Nadační fond Jičín – město pohádky a v některých ročnících jako spolupořadatel také město </a:t>
            </a:r>
            <a:r>
              <a:rPr lang="cs-CZ" dirty="0" smtClean="0">
                <a:solidFill>
                  <a:schemeClr val="tx1"/>
                </a:solidFill>
              </a:rPr>
              <a:t>Jičín </a:t>
            </a:r>
            <a:r>
              <a:rPr lang="cs-CZ" dirty="0">
                <a:solidFill>
                  <a:schemeClr val="tx1"/>
                </a:solidFill>
              </a:rPr>
              <a:t>a </a:t>
            </a:r>
            <a:r>
              <a:rPr lang="cs-CZ" dirty="0" smtClean="0">
                <a:solidFill>
                  <a:schemeClr val="tx1"/>
                </a:solidFill>
              </a:rPr>
              <a:t>občanské sdružení Ráj </a:t>
            </a:r>
            <a:r>
              <a:rPr lang="cs-CZ" dirty="0">
                <a:solidFill>
                  <a:schemeClr val="tx1"/>
                </a:solidFill>
              </a:rPr>
              <a:t>srdce.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926" y="1743179"/>
            <a:ext cx="7573506" cy="3527090"/>
          </a:xfrm>
          <a:prstGeom prst="rect">
            <a:avLst/>
          </a:prstGeom>
        </p:spPr>
      </p:pic>
    </p:spTree>
    <p:extLst>
      <p:ext uri="{BB962C8B-B14F-4D97-AF65-F5344CB8AC3E}">
        <p14:creationId xmlns:p14="http://schemas.microsoft.com/office/powerpoint/2010/main" val="4130251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LITR</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LITR je projekt zaměřený na autorské a umělecké publikace vydávané malými nezávislými nakladateli nebo vlastním nákladem. Cílem </a:t>
            </a:r>
            <a:r>
              <a:rPr lang="cs-CZ" dirty="0" err="1"/>
              <a:t>LITRu</a:t>
            </a:r>
            <a:r>
              <a:rPr lang="cs-CZ" dirty="0"/>
              <a:t> je podporovat a sdružovat nezávislé nakladatele a výtvarníky a poskytnout prostor jejich vzájemné interakci a prezentaci. Zájmem LITR jsou autorské publikace, magazíny, ilustrované knihy, komiksy, originální kancelářské a výtvarné potřeby či jiné experimentální formy.</a:t>
            </a:r>
            <a:endParaRPr lang="cs-CZ" dirty="0">
              <a:solidFill>
                <a:schemeClr val="tx1"/>
              </a:solidFill>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354" y="1802014"/>
            <a:ext cx="7027679" cy="3318626"/>
          </a:xfrm>
          <a:prstGeom prst="rect">
            <a:avLst/>
          </a:prstGeom>
        </p:spPr>
      </p:pic>
    </p:spTree>
    <p:extLst>
      <p:ext uri="{BB962C8B-B14F-4D97-AF65-F5344CB8AC3E}">
        <p14:creationId xmlns:p14="http://schemas.microsoft.com/office/powerpoint/2010/main" val="2492354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Ortenova Kutná Hora</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Kulturní festival Ortenova Kutná Hora spojený se soutěží mladých básníků probíhá tradičně vždy v první polovině září, první ročník se konal v roce 1993. Pořadatelem je Klub rodáků a přátel Kutné Hory - Kutná Hora v Praze. Každý rok Klub vydává sbírku básní "Názvuky" obsahující oceněné básně, v některých letech pak také prvotinu jednoho z laureátů soutěže v rámci edice První knížky.</a:t>
            </a:r>
            <a:endParaRPr lang="cs-CZ" dirty="0">
              <a:solidFill>
                <a:schemeClr val="tx1"/>
              </a:solidFill>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285" y="152471"/>
            <a:ext cx="3589604" cy="6007260"/>
          </a:xfrm>
          <a:prstGeom prst="rect">
            <a:avLst/>
          </a:prstGeom>
        </p:spPr>
      </p:pic>
    </p:spTree>
    <p:extLst>
      <p:ext uri="{BB962C8B-B14F-4D97-AF65-F5344CB8AC3E}">
        <p14:creationId xmlns:p14="http://schemas.microsoft.com/office/powerpoint/2010/main" val="3401802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err="1" smtClean="0"/>
              <a:t>Tabook</a:t>
            </a:r>
            <a:endParaRPr lang="cs-CZ" sz="4000" b="1" dirty="0"/>
          </a:p>
        </p:txBody>
      </p:sp>
      <p:sp>
        <p:nvSpPr>
          <p:cNvPr id="3" name="Zástupný symbol pro obsah 2"/>
          <p:cNvSpPr>
            <a:spLocks noGrp="1"/>
          </p:cNvSpPr>
          <p:nvPr>
            <p:ph idx="1"/>
          </p:nvPr>
        </p:nvSpPr>
        <p:spPr>
          <a:xfrm>
            <a:off x="677334" y="1743179"/>
            <a:ext cx="3695161" cy="4649308"/>
          </a:xfrm>
        </p:spPr>
        <p:txBody>
          <a:bodyPr>
            <a:normAutofit/>
          </a:bodyPr>
          <a:lstStyle/>
          <a:p>
            <a:r>
              <a:rPr lang="cs-CZ" dirty="0"/>
              <a:t>Mezinárodní festival malých a středních kvalitních nakladatelů, setkání knižních profesí a velkolepá oslava obrazové knihy a ilustrace se odehraje poslední zářijový víkend v Táboře. </a:t>
            </a:r>
            <a:r>
              <a:rPr lang="cs-CZ" dirty="0" err="1" smtClean="0"/>
              <a:t>Tabook</a:t>
            </a:r>
            <a:r>
              <a:rPr lang="cs-CZ" dirty="0" smtClean="0"/>
              <a:t> </a:t>
            </a:r>
            <a:r>
              <a:rPr lang="cs-CZ" dirty="0"/>
              <a:t>jako obvykle představuje a objevuje klíčové osobnosti současné nezávislé knižní scény, široké spektrum kvalitního vydávání a všech činností s tím spojených.</a:t>
            </a:r>
          </a:p>
          <a:p>
            <a:endParaRPr lang="cs-CZ" dirty="0">
              <a:solidFill>
                <a:schemeClr val="tx1"/>
              </a:solidFill>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430" y="340821"/>
            <a:ext cx="4344653" cy="6143105"/>
          </a:xfrm>
          <a:prstGeom prst="rect">
            <a:avLst/>
          </a:prstGeom>
        </p:spPr>
      </p:pic>
    </p:spTree>
    <p:extLst>
      <p:ext uri="{BB962C8B-B14F-4D97-AF65-F5344CB8AC3E}">
        <p14:creationId xmlns:p14="http://schemas.microsoft.com/office/powerpoint/2010/main" val="1072359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Wolkrův Prostějov</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lnSpcReduction="10000"/>
          </a:bodyPr>
          <a:lstStyle/>
          <a:p>
            <a:r>
              <a:rPr lang="cs-CZ" dirty="0" smtClean="0"/>
              <a:t>Wolkrův Prostějov </a:t>
            </a:r>
            <a:r>
              <a:rPr lang="cs-CZ" dirty="0"/>
              <a:t>je festival </a:t>
            </a:r>
            <a:r>
              <a:rPr lang="cs-CZ" dirty="0" smtClean="0"/>
              <a:t>poezie </a:t>
            </a:r>
            <a:r>
              <a:rPr lang="cs-CZ" dirty="0"/>
              <a:t>a divadel poezie pro účastníky kteří ukončili 9. třídu ZŠ nebo odpovídající třídy víceletého gymnázia, horní věková hranice není stanovena. Jde o národní kolo a souborům je zde udělováno několik cen. Kromě ceny poroty je to například cena diváků. Kromě divadel poezie se přehlídky v </a:t>
            </a:r>
            <a:r>
              <a:rPr lang="cs-CZ" dirty="0" smtClean="0"/>
              <a:t>Prostějově </a:t>
            </a:r>
            <a:r>
              <a:rPr lang="cs-CZ" dirty="0"/>
              <a:t>účastní také recitátoři z celé republiky rozděleni do tří kategorií. V roce 2012 se konal 55. ročník</a:t>
            </a:r>
            <a:r>
              <a:rPr lang="cs-CZ" dirty="0" smtClean="0"/>
              <a:t>. </a:t>
            </a:r>
            <a:r>
              <a:rPr lang="cs-CZ" dirty="0"/>
              <a:t>Ve dnech 13.-17. června 2017 se konal jubilejní 60. ročník v Městském divadle v Prostějově. </a:t>
            </a:r>
            <a:endParaRPr lang="cs-CZ" dirty="0">
              <a:solidFill>
                <a:schemeClr val="tx1"/>
              </a:solidFill>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575" y="1463020"/>
            <a:ext cx="6663490" cy="5004281"/>
          </a:xfrm>
          <a:prstGeom prst="rect">
            <a:avLst/>
          </a:prstGeom>
        </p:spPr>
      </p:pic>
    </p:spTree>
    <p:extLst>
      <p:ext uri="{BB962C8B-B14F-4D97-AF65-F5344CB8AC3E}">
        <p14:creationId xmlns:p14="http://schemas.microsoft.com/office/powerpoint/2010/main" val="123785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Nejlepší knihy dětem</a:t>
            </a:r>
            <a:endParaRPr lang="cs-CZ" sz="4000" b="1" dirty="0"/>
          </a:p>
        </p:txBody>
      </p:sp>
      <p:sp>
        <p:nvSpPr>
          <p:cNvPr id="3" name="Zástupný symbol pro obsah 2"/>
          <p:cNvSpPr>
            <a:spLocks noGrp="1"/>
          </p:cNvSpPr>
          <p:nvPr>
            <p:ph idx="1"/>
          </p:nvPr>
        </p:nvSpPr>
        <p:spPr>
          <a:xfrm>
            <a:off x="677334" y="1629295"/>
            <a:ext cx="3695161" cy="4412067"/>
          </a:xfrm>
        </p:spPr>
        <p:txBody>
          <a:bodyPr>
            <a:normAutofit/>
          </a:bodyPr>
          <a:lstStyle/>
          <a:p>
            <a:r>
              <a:rPr lang="cs-CZ" dirty="0" smtClean="0"/>
              <a:t>Komise </a:t>
            </a:r>
            <a:r>
              <a:rPr lang="cs-CZ" dirty="0"/>
              <a:t>pro dětskou knihu SČKN a Česká sekce IBBY vytvořily projekt, v němž každoročně doporučují nové české knihy pro děti a mládež. Katalog slouží pro orientaci knihkupcům, knihovnám, školám, ale také rodičům a širší veřejnosti. Ve většině evropských zemí takový katalog vychází a všem, kdo s knihami a dětmi pracují, výrazně </a:t>
            </a:r>
            <a:r>
              <a:rPr lang="cs-CZ" dirty="0" smtClean="0"/>
              <a:t>pomáhá.</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381" y="1629294"/>
            <a:ext cx="5317177" cy="5228705"/>
          </a:xfrm>
          <a:prstGeom prst="rect">
            <a:avLst/>
          </a:prstGeom>
        </p:spPr>
      </p:pic>
    </p:spTree>
    <p:extLst>
      <p:ext uri="{BB962C8B-B14F-4D97-AF65-F5344CB8AC3E}">
        <p14:creationId xmlns:p14="http://schemas.microsoft.com/office/powerpoint/2010/main" val="3843760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547321" cy="1320800"/>
          </a:xfrm>
        </p:spPr>
        <p:txBody>
          <a:bodyPr>
            <a:normAutofit/>
          </a:bodyPr>
          <a:lstStyle/>
          <a:p>
            <a:r>
              <a:rPr lang="cs-CZ" sz="4000" b="1" dirty="0" smtClean="0"/>
              <a:t>Fantastická knihovna</a:t>
            </a:r>
            <a:endParaRPr lang="cs-CZ" sz="4000" b="1" dirty="0"/>
          </a:p>
        </p:txBody>
      </p:sp>
      <p:sp>
        <p:nvSpPr>
          <p:cNvPr id="3" name="Zástupný symbol pro obsah 2"/>
          <p:cNvSpPr>
            <a:spLocks noGrp="1"/>
          </p:cNvSpPr>
          <p:nvPr>
            <p:ph idx="1"/>
          </p:nvPr>
        </p:nvSpPr>
        <p:spPr>
          <a:xfrm>
            <a:off x="677334" y="1743179"/>
            <a:ext cx="3695161" cy="4649308"/>
          </a:xfrm>
        </p:spPr>
        <p:txBody>
          <a:bodyPr>
            <a:normAutofit fontScale="92500"/>
          </a:bodyPr>
          <a:lstStyle/>
          <a:p>
            <a:r>
              <a:rPr lang="cs-CZ" dirty="0" smtClean="0"/>
              <a:t>Projektu </a:t>
            </a:r>
            <a:r>
              <a:rPr lang="cs-CZ" dirty="0"/>
              <a:t>Akademie science fiction, fantasy a hororu (ASFFH), </a:t>
            </a:r>
            <a:r>
              <a:rPr lang="cs-CZ" dirty="0" smtClean="0"/>
              <a:t>nese </a:t>
            </a:r>
            <a:r>
              <a:rPr lang="cs-CZ" dirty="0"/>
              <a:t>název Fantastické knihovny. Jeho cílem je v rámci městských knihoven v celé ČR nabídnout a doporučit čtenářům to nejlepší z fantastiky (pozn. literární žánr fantastika v sobě zahrnuje sci-fi, fantasy i horor) a propagovat ji i celou ASFFH. ASFFH je organizace zastřešující fantastický žánr v jeho nejrůznějších podobách. Aktivně přispívá k rozvoji, popularizaci a kultivaci české fantastické scény a každoročně oceňuje počiny na poli fantastiky.</a:t>
            </a: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571" y="1876094"/>
            <a:ext cx="7374429" cy="3839870"/>
          </a:xfrm>
          <a:prstGeom prst="rect">
            <a:avLst/>
          </a:prstGeom>
        </p:spPr>
      </p:pic>
    </p:spTree>
    <p:extLst>
      <p:ext uri="{BB962C8B-B14F-4D97-AF65-F5344CB8AC3E}">
        <p14:creationId xmlns:p14="http://schemas.microsoft.com/office/powerpoint/2010/main" val="2302645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15789" y="1171074"/>
            <a:ext cx="3962400" cy="834189"/>
          </a:xfrm>
        </p:spPr>
        <p:txBody>
          <a:bodyPr>
            <a:noAutofit/>
          </a:bodyPr>
          <a:lstStyle/>
          <a:p>
            <a:r>
              <a:rPr lang="cs-CZ" sz="2400" b="1" dirty="0" smtClean="0">
                <a:latin typeface="Arial" panose="020B0604020202020204" pitchFamily="34" charset="0"/>
                <a:cs typeface="Arial" panose="020B0604020202020204" pitchFamily="34" charset="0"/>
              </a:rPr>
              <a:t>Děkuji vám za pozornost</a:t>
            </a:r>
            <a:endParaRPr lang="cs-CZ" sz="2400" b="1" dirty="0">
              <a:latin typeface="Arial" panose="020B0604020202020204" pitchFamily="34" charset="0"/>
              <a:cs typeface="Arial" panose="020B0604020202020204" pitchFamily="34" charset="0"/>
            </a:endParaRPr>
          </a:p>
        </p:txBody>
      </p:sp>
      <p:sp>
        <p:nvSpPr>
          <p:cNvPr id="3" name="Zástupný symbol pro text 2"/>
          <p:cNvSpPr>
            <a:spLocks noGrp="1"/>
          </p:cNvSpPr>
          <p:nvPr>
            <p:ph type="body" idx="1"/>
          </p:nvPr>
        </p:nvSpPr>
        <p:spPr>
          <a:xfrm>
            <a:off x="6149720" y="2165684"/>
            <a:ext cx="3387311" cy="2783305"/>
          </a:xfrm>
        </p:spPr>
        <p:txBody>
          <a:bodyPr>
            <a:normAutofit/>
          </a:bodyPr>
          <a:lstStyle/>
          <a:p>
            <a:r>
              <a:rPr lang="cs-CZ" dirty="0">
                <a:latin typeface="Arial" panose="020B0604020202020204" pitchFamily="34" charset="0"/>
                <a:cs typeface="Arial" panose="020B0604020202020204" pitchFamily="34" charset="0"/>
              </a:rPr>
              <a:t>Mgr. Roman GIEBISCH, Ph.D</a:t>
            </a:r>
            <a:r>
              <a:rPr lang="cs-CZ" dirty="0" smtClean="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a:r>
            <a:br>
              <a:rPr lang="cs-CZ" dirty="0">
                <a:latin typeface="Arial" panose="020B0604020202020204" pitchFamily="34" charset="0"/>
                <a:cs typeface="Arial" panose="020B0604020202020204" pitchFamily="34" charset="0"/>
              </a:rPr>
            </a:br>
            <a:r>
              <a:rPr lang="cs-CZ" dirty="0" smtClean="0">
                <a:latin typeface="Arial" panose="020B0604020202020204" pitchFamily="34" charset="0"/>
                <a:cs typeface="Arial" panose="020B0604020202020204" pitchFamily="34" charset="0"/>
              </a:rPr>
              <a:t>Národní </a:t>
            </a:r>
            <a:r>
              <a:rPr lang="cs-CZ" dirty="0">
                <a:latin typeface="Arial" panose="020B0604020202020204" pitchFamily="34" charset="0"/>
                <a:cs typeface="Arial" panose="020B0604020202020204" pitchFamily="34" charset="0"/>
              </a:rPr>
              <a:t>knihovna ČR</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Klementinum 190</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110 00 Praha 1</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Tel: +420-221 663 </a:t>
            </a:r>
            <a:r>
              <a:rPr lang="cs-CZ" dirty="0" smtClean="0">
                <a:latin typeface="Arial" panose="020B0604020202020204" pitchFamily="34" charset="0"/>
                <a:cs typeface="Arial" panose="020B0604020202020204" pitchFamily="34" charset="0"/>
              </a:rPr>
              <a:t>333</a:t>
            </a:r>
            <a:r>
              <a:rPr lang="cs-CZ" dirty="0">
                <a:latin typeface="Arial" panose="020B0604020202020204" pitchFamily="34" charset="0"/>
                <a:cs typeface="Arial" panose="020B0604020202020204" pitchFamily="34" charset="0"/>
              </a:rPr>
              <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E-mail: </a:t>
            </a:r>
            <a:r>
              <a:rPr lang="cs-CZ" dirty="0">
                <a:latin typeface="Arial" panose="020B0604020202020204" pitchFamily="34" charset="0"/>
                <a:cs typeface="Arial" panose="020B0604020202020204" pitchFamily="34" charset="0"/>
                <a:hlinkClick r:id="rId2"/>
              </a:rPr>
              <a:t>roman.giebisch@nkp.cz</a:t>
            </a:r>
            <a:endParaRPr lang="cs-CZ" dirty="0">
              <a:latin typeface="Arial" panose="020B0604020202020204" pitchFamily="34" charset="0"/>
              <a:cs typeface="Arial" panose="020B0604020202020204" pitchFamily="34" charset="0"/>
            </a:endParaRPr>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047" y="4948989"/>
            <a:ext cx="1666875" cy="95250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3" y="393031"/>
            <a:ext cx="5999746" cy="6216315"/>
          </a:xfrm>
          <a:prstGeom prst="rect">
            <a:avLst/>
          </a:prstGeom>
        </p:spPr>
      </p:pic>
    </p:spTree>
    <p:extLst>
      <p:ext uri="{BB962C8B-B14F-4D97-AF65-F5344CB8AC3E}">
        <p14:creationId xmlns:p14="http://schemas.microsoft.com/office/powerpoint/2010/main" val="2147982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Zlatá stuha</a:t>
            </a:r>
            <a:endParaRPr lang="cs-CZ" sz="4000" b="1" dirty="0"/>
          </a:p>
        </p:txBody>
      </p:sp>
      <p:sp>
        <p:nvSpPr>
          <p:cNvPr id="3" name="Zástupný symbol pro obsah 2"/>
          <p:cNvSpPr>
            <a:spLocks noGrp="1"/>
          </p:cNvSpPr>
          <p:nvPr>
            <p:ph idx="1"/>
          </p:nvPr>
        </p:nvSpPr>
        <p:spPr>
          <a:xfrm>
            <a:off x="677334" y="1629295"/>
            <a:ext cx="3695161" cy="4763192"/>
          </a:xfrm>
        </p:spPr>
        <p:txBody>
          <a:bodyPr>
            <a:normAutofit fontScale="92500" lnSpcReduction="10000"/>
          </a:bodyPr>
          <a:lstStyle/>
          <a:p>
            <a:r>
              <a:rPr lang="cs-CZ" dirty="0" smtClean="0"/>
              <a:t>Zlatá </a:t>
            </a:r>
            <a:r>
              <a:rPr lang="cs-CZ" dirty="0"/>
              <a:t>stuha je výroční cena pro autory, překladatele, ilustrátory a nakladatele dětské knihy. Vyhlašovateli soutěže jsou společně Česká sekce Mezinárodního sdružení pro dětskou knihu, Obec spisovatelů, Klub ilustrátorů dětské knihy a Obec překladatelů. Soutěž má tři samostatné </a:t>
            </a:r>
            <a:r>
              <a:rPr lang="cs-CZ" dirty="0"/>
              <a:t>části. Děti si společně se členy rodiny, spolužáky nebo kamarády v knihovně vyberou jeden z nominovaných či oceněných titulů z uplynulých ročníků Zlaté stuhy. Společně se začtou, inspirují se a nechají knihu ožít. Kreativitě se meze nekladou.</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869" y="1930400"/>
            <a:ext cx="8013131" cy="4430003"/>
          </a:xfrm>
          <a:prstGeom prst="rect">
            <a:avLst/>
          </a:prstGeom>
        </p:spPr>
      </p:pic>
    </p:spTree>
    <p:extLst>
      <p:ext uri="{BB962C8B-B14F-4D97-AF65-F5344CB8AC3E}">
        <p14:creationId xmlns:p14="http://schemas.microsoft.com/office/powerpoint/2010/main" val="888763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Kniha ti sluší</a:t>
            </a:r>
            <a:endParaRPr lang="cs-CZ" sz="4000" b="1" dirty="0"/>
          </a:p>
        </p:txBody>
      </p:sp>
      <p:sp>
        <p:nvSpPr>
          <p:cNvPr id="3" name="Zástupný symbol pro obsah 2"/>
          <p:cNvSpPr>
            <a:spLocks noGrp="1"/>
          </p:cNvSpPr>
          <p:nvPr>
            <p:ph idx="1"/>
          </p:nvPr>
        </p:nvSpPr>
        <p:spPr>
          <a:xfrm>
            <a:off x="677334" y="1629295"/>
            <a:ext cx="3695161" cy="4763192"/>
          </a:xfrm>
        </p:spPr>
        <p:txBody>
          <a:bodyPr>
            <a:normAutofit lnSpcReduction="10000"/>
          </a:bodyPr>
          <a:lstStyle/>
          <a:p>
            <a:r>
              <a:rPr lang="cs-CZ" dirty="0"/>
              <a:t>Svaz českých knihkupců a nakladatelů letos opět připomene Světový den knihy a autorských práv, který se slaví 23. dubna. Celý týden od </a:t>
            </a:r>
            <a:r>
              <a:rPr lang="cs-CZ" dirty="0" smtClean="0"/>
              <a:t>23. </a:t>
            </a:r>
            <a:r>
              <a:rPr lang="cs-CZ" dirty="0"/>
              <a:t>dubna jej bude předcházet kampaň Kniha ti sluší, která představí knihu jako součást moderního životního stylu a jeden z neodmyslitelných symbolů plnohodnotného života. Cílem kampaně je podpora a propagace české knižní kultury. Do kampaně se zapojí nakladatelé, autoři, knihkupectví a také knihovny po celé České republice.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357" y="1930400"/>
            <a:ext cx="5239788" cy="2947381"/>
          </a:xfrm>
          <a:prstGeom prst="rect">
            <a:avLst/>
          </a:prstGeom>
        </p:spPr>
      </p:pic>
    </p:spTree>
    <p:extLst>
      <p:ext uri="{BB962C8B-B14F-4D97-AF65-F5344CB8AC3E}">
        <p14:creationId xmlns:p14="http://schemas.microsoft.com/office/powerpoint/2010/main" val="3679445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Spisovatelé do knihoven</a:t>
            </a:r>
            <a:endParaRPr lang="cs-CZ" sz="4000" b="1" dirty="0"/>
          </a:p>
        </p:txBody>
      </p:sp>
      <p:sp>
        <p:nvSpPr>
          <p:cNvPr id="3" name="Zástupný symbol pro obsah 2"/>
          <p:cNvSpPr>
            <a:spLocks noGrp="1"/>
          </p:cNvSpPr>
          <p:nvPr>
            <p:ph idx="1"/>
          </p:nvPr>
        </p:nvSpPr>
        <p:spPr>
          <a:xfrm>
            <a:off x="677334" y="1629295"/>
            <a:ext cx="3695161" cy="4763192"/>
          </a:xfrm>
        </p:spPr>
        <p:txBody>
          <a:bodyPr>
            <a:normAutofit/>
          </a:bodyPr>
          <a:lstStyle/>
          <a:p>
            <a:r>
              <a:rPr lang="cs-CZ" dirty="0" smtClean="0"/>
              <a:t>Asociace </a:t>
            </a:r>
            <a:r>
              <a:rPr lang="cs-CZ" dirty="0"/>
              <a:t>spisovatelů </a:t>
            </a:r>
            <a:r>
              <a:rPr lang="cs-CZ" dirty="0" smtClean="0"/>
              <a:t>a</a:t>
            </a:r>
            <a:r>
              <a:rPr lang="cs-CZ" dirty="0"/>
              <a:t> české knihovny společně připravily na školní rok 2018/2019 (září až červen) 2. ročník projektu autorských čtení, jehož název zní </a:t>
            </a:r>
            <a:r>
              <a:rPr lang="cs-CZ" i="1" dirty="0"/>
              <a:t>Spisovatelé do knihoven. </a:t>
            </a:r>
            <a:r>
              <a:rPr lang="cs-CZ" dirty="0"/>
              <a:t>Princip tohoto projektu je jednoduchý: 10 autorů v 10 knihovnách během 10 měsíců</a:t>
            </a:r>
            <a:r>
              <a:rPr lang="cs-CZ" dirty="0" smtClean="0"/>
              <a:t>.</a:t>
            </a:r>
            <a:r>
              <a:rPr lang="cs-CZ" dirty="0"/>
              <a:t> Radka </a:t>
            </a:r>
            <a:r>
              <a:rPr lang="cs-CZ" dirty="0" err="1" smtClean="0"/>
              <a:t>Denemarková</a:t>
            </a:r>
            <a:r>
              <a:rPr lang="cs-CZ" dirty="0" smtClean="0"/>
              <a:t>, </a:t>
            </a:r>
            <a:r>
              <a:rPr lang="cs-CZ" dirty="0"/>
              <a:t>Irena </a:t>
            </a:r>
            <a:r>
              <a:rPr lang="cs-CZ" dirty="0" smtClean="0"/>
              <a:t>Dousková, </a:t>
            </a:r>
            <a:r>
              <a:rPr lang="cs-CZ" dirty="0"/>
              <a:t>Anna Bolavá, Lucie </a:t>
            </a:r>
            <a:r>
              <a:rPr lang="cs-CZ" dirty="0" err="1"/>
              <a:t>Faulerová</a:t>
            </a:r>
            <a:r>
              <a:rPr lang="cs-CZ" dirty="0"/>
              <a:t>, Miloš </a:t>
            </a:r>
            <a:r>
              <a:rPr lang="cs-CZ" dirty="0" smtClean="0"/>
              <a:t>Urban, </a:t>
            </a:r>
            <a:r>
              <a:rPr lang="cs-CZ" dirty="0"/>
              <a:t>Simona Racková, Olga Stehlíková, Adéla Knapová, Ondřej Hanus a Michal Maršálek.</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25" y="2034021"/>
            <a:ext cx="6000750" cy="3371850"/>
          </a:xfrm>
          <a:prstGeom prst="rect">
            <a:avLst/>
          </a:prstGeom>
        </p:spPr>
      </p:pic>
    </p:spTree>
    <p:extLst>
      <p:ext uri="{BB962C8B-B14F-4D97-AF65-F5344CB8AC3E}">
        <p14:creationId xmlns:p14="http://schemas.microsoft.com/office/powerpoint/2010/main" val="2169651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Čtenář na jevišti</a:t>
            </a:r>
            <a:endParaRPr lang="cs-CZ" sz="4000" b="1" dirty="0"/>
          </a:p>
        </p:txBody>
      </p:sp>
      <p:sp>
        <p:nvSpPr>
          <p:cNvPr id="3" name="Zástupný symbol pro obsah 2"/>
          <p:cNvSpPr>
            <a:spLocks noGrp="1"/>
          </p:cNvSpPr>
          <p:nvPr>
            <p:ph idx="1"/>
          </p:nvPr>
        </p:nvSpPr>
        <p:spPr>
          <a:xfrm>
            <a:off x="677334" y="1629295"/>
            <a:ext cx="3695161" cy="4763192"/>
          </a:xfrm>
        </p:spPr>
        <p:txBody>
          <a:bodyPr>
            <a:normAutofit fontScale="92500" lnSpcReduction="10000"/>
          </a:bodyPr>
          <a:lstStyle/>
          <a:p>
            <a:r>
              <a:rPr lang="cs-CZ" dirty="0"/>
              <a:t>Čtenář na jevišti je projektem kampaně Rosteme s knihou, který začal původně jako součást evropské akce pod názvem „</a:t>
            </a:r>
            <a:r>
              <a:rPr lang="cs-CZ" dirty="0" err="1"/>
              <a:t>Reading</a:t>
            </a:r>
            <a:r>
              <a:rPr lang="cs-CZ" dirty="0"/>
              <a:t> </a:t>
            </a:r>
            <a:r>
              <a:rPr lang="cs-CZ" dirty="0" err="1"/>
              <a:t>Aloud</a:t>
            </a:r>
            <a:r>
              <a:rPr lang="cs-CZ" dirty="0"/>
              <a:t>, </a:t>
            </a:r>
            <a:r>
              <a:rPr lang="cs-CZ" dirty="0" err="1"/>
              <a:t>Reading</a:t>
            </a:r>
            <a:r>
              <a:rPr lang="cs-CZ" dirty="0"/>
              <a:t> </a:t>
            </a:r>
            <a:r>
              <a:rPr lang="cs-CZ" dirty="0" err="1"/>
              <a:t>Together</a:t>
            </a:r>
            <a:r>
              <a:rPr lang="cs-CZ" dirty="0"/>
              <a:t> 2013 (Čteme nahlas, čteme spolu)“. Velký ohlas pedagogů i dětí přiměl kampaň zařadit projekt mezi své pravidelné aktivity, jež motivují děti a mladé lidi k četbě knih a přibližují jim řadu možností práce s textem</a:t>
            </a:r>
            <a:r>
              <a:rPr lang="cs-CZ" dirty="0" smtClean="0"/>
              <a:t>.</a:t>
            </a:r>
            <a:r>
              <a:rPr lang="cs-CZ" dirty="0"/>
              <a:t> Ústřední aktivitou projektu byla zvolena forma čtení nahlas v podobě scénického čtení z knih, které přivádí děti k hlubšímu poznání textu, jeho analýze, vlastní </a:t>
            </a:r>
            <a:r>
              <a:rPr lang="cs-CZ" dirty="0" smtClean="0"/>
              <a:t>interpretaci.</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176" y="1722396"/>
            <a:ext cx="5935966" cy="3930259"/>
          </a:xfrm>
          <a:prstGeom prst="rect">
            <a:avLst/>
          </a:prstGeom>
        </p:spPr>
      </p:pic>
    </p:spTree>
    <p:extLst>
      <p:ext uri="{BB962C8B-B14F-4D97-AF65-F5344CB8AC3E}">
        <p14:creationId xmlns:p14="http://schemas.microsoft.com/office/powerpoint/2010/main" val="994328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Vícejazyčnost je bohatství</a:t>
            </a:r>
            <a:endParaRPr lang="cs-CZ" sz="4000" b="1" dirty="0"/>
          </a:p>
        </p:txBody>
      </p:sp>
      <p:sp>
        <p:nvSpPr>
          <p:cNvPr id="3" name="Zástupný symbol pro obsah 2"/>
          <p:cNvSpPr>
            <a:spLocks noGrp="1"/>
          </p:cNvSpPr>
          <p:nvPr>
            <p:ph idx="1"/>
          </p:nvPr>
        </p:nvSpPr>
        <p:spPr>
          <a:xfrm>
            <a:off x="677334" y="1629295"/>
            <a:ext cx="3695161" cy="4763192"/>
          </a:xfrm>
        </p:spPr>
        <p:txBody>
          <a:bodyPr>
            <a:normAutofit/>
          </a:bodyPr>
          <a:lstStyle/>
          <a:p>
            <a:r>
              <a:rPr lang="cs-CZ" dirty="0" smtClean="0"/>
              <a:t>Čtěte </a:t>
            </a:r>
            <a:r>
              <a:rPr lang="cs-CZ" dirty="0"/>
              <a:t>dětskou literaturu ve druhém či cizím jazyce (kromě češtiny, přednost budou mít jazyky národnostních menšin v ČR). Nechte se inspirovat a nakreslete obrázek, ilustraci k přečtenému dílu. Starší děti mohou vytvořit komiks, leporelo, vlastní knížku či jiný 3D výtvor na motivy přečteného díla. Součástí díla musí být popis, co jste přečetli, a krátký popis postavy či výjevu, který jste nakreslili.</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918" y="1745673"/>
            <a:ext cx="6249231" cy="4163550"/>
          </a:xfrm>
          <a:prstGeom prst="rect">
            <a:avLst/>
          </a:prstGeom>
        </p:spPr>
      </p:pic>
    </p:spTree>
    <p:extLst>
      <p:ext uri="{BB962C8B-B14F-4D97-AF65-F5344CB8AC3E}">
        <p14:creationId xmlns:p14="http://schemas.microsoft.com/office/powerpoint/2010/main" val="3203874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as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674</TotalTime>
  <Words>2170</Words>
  <Application>Microsoft Office PowerPoint</Application>
  <PresentationFormat>Širokoúhlá obrazovka</PresentationFormat>
  <Paragraphs>84</Paragraphs>
  <Slides>41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41</vt:i4>
      </vt:variant>
    </vt:vector>
  </HeadingPairs>
  <TitlesOfParts>
    <vt:vector size="45" baseType="lpstr">
      <vt:lpstr>Arial</vt:lpstr>
      <vt:lpstr>Trebuchet MS</vt:lpstr>
      <vt:lpstr>Wingdings 3</vt:lpstr>
      <vt:lpstr>Faseta</vt:lpstr>
      <vt:lpstr>Projekty na podporu čtenářské gramotnosti</vt:lpstr>
      <vt:lpstr>Celé Česko čte dětem</vt:lpstr>
      <vt:lpstr>Rosteme s knihou</vt:lpstr>
      <vt:lpstr>Nejlepší knihy dětem</vt:lpstr>
      <vt:lpstr>Zlatá stuha</vt:lpstr>
      <vt:lpstr>Kniha ti sluší</vt:lpstr>
      <vt:lpstr>Spisovatelé do knihoven</vt:lpstr>
      <vt:lpstr>Čtenář na jevišti</vt:lpstr>
      <vt:lpstr>Vícejazyčnost je bohatství</vt:lpstr>
      <vt:lpstr>Listování</vt:lpstr>
      <vt:lpstr>Světový den poezie</vt:lpstr>
      <vt:lpstr>Den poezie</vt:lpstr>
      <vt:lpstr>Světový den knihy a autorských práv</vt:lpstr>
      <vt:lpstr>Mezinárodní den dětské knihy</vt:lpstr>
      <vt:lpstr>Noc literatury</vt:lpstr>
      <vt:lpstr>Mezinárodní den darování knih</vt:lpstr>
      <vt:lpstr>Den nepřečtených knih</vt:lpstr>
      <vt:lpstr>Magnesia Litera</vt:lpstr>
      <vt:lpstr>Číst Havla</vt:lpstr>
      <vt:lpstr>Děti, čtete?</vt:lpstr>
      <vt:lpstr>Svět knihy</vt:lpstr>
      <vt:lpstr>KNIHEX</vt:lpstr>
      <vt:lpstr>Dětský knihomol</vt:lpstr>
      <vt:lpstr>KomiksFEST</vt:lpstr>
      <vt:lpstr>Veletrh dětské knihy v Liberci</vt:lpstr>
      <vt:lpstr>Velký knižní čtvrtek</vt:lpstr>
      <vt:lpstr>Book’s Calling</vt:lpstr>
      <vt:lpstr>Měsíc autorského čtení</vt:lpstr>
      <vt:lpstr>Čtení ve vlaku</vt:lpstr>
      <vt:lpstr>Česká kniha</vt:lpstr>
      <vt:lpstr>Slam poetry</vt:lpstr>
      <vt:lpstr>Festival fantasie</vt:lpstr>
      <vt:lpstr>Knižní festival Ostrava</vt:lpstr>
      <vt:lpstr>Šrámkova Sobotka</vt:lpstr>
      <vt:lpstr>Jičín – město pohádky</vt:lpstr>
      <vt:lpstr>LITR</vt:lpstr>
      <vt:lpstr>Ortenova Kutná Hora</vt:lpstr>
      <vt:lpstr>Tabook</vt:lpstr>
      <vt:lpstr>Wolkrův Prostějov</vt:lpstr>
      <vt:lpstr>Fantastická knihovna</vt:lpstr>
      <vt:lpstr>Děkuji vám za pozornost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SKIP? SKIP!</dc:title>
  <dc:creator>Giebisch Roman</dc:creator>
  <cp:lastModifiedBy>Giebisch Roman</cp:lastModifiedBy>
  <cp:revision>57</cp:revision>
  <dcterms:created xsi:type="dcterms:W3CDTF">2015-05-24T13:38:36Z</dcterms:created>
  <dcterms:modified xsi:type="dcterms:W3CDTF">2019-03-04T17:06:27Z</dcterms:modified>
</cp:coreProperties>
</file>