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15" r:id="rId2"/>
    <p:sldId id="316" r:id="rId3"/>
    <p:sldId id="317" r:id="rId4"/>
    <p:sldId id="318" r:id="rId5"/>
    <p:sldId id="319" r:id="rId6"/>
    <p:sldId id="259" r:id="rId7"/>
    <p:sldId id="256" r:id="rId8"/>
    <p:sldId id="258" r:id="rId9"/>
    <p:sldId id="267" r:id="rId10"/>
    <p:sldId id="274" r:id="rId11"/>
    <p:sldId id="266" r:id="rId12"/>
    <p:sldId id="257" r:id="rId13"/>
    <p:sldId id="313" r:id="rId14"/>
    <p:sldId id="310" r:id="rId15"/>
    <p:sldId id="277" r:id="rId16"/>
    <p:sldId id="291" r:id="rId17"/>
    <p:sldId id="289" r:id="rId18"/>
    <p:sldId id="297" r:id="rId19"/>
    <p:sldId id="290" r:id="rId20"/>
    <p:sldId id="300" r:id="rId21"/>
    <p:sldId id="298" r:id="rId22"/>
    <p:sldId id="311" r:id="rId23"/>
    <p:sldId id="270" r:id="rId24"/>
    <p:sldId id="285" r:id="rId25"/>
    <p:sldId id="260" r:id="rId26"/>
    <p:sldId id="286" r:id="rId27"/>
    <p:sldId id="262" r:id="rId28"/>
    <p:sldId id="261" r:id="rId29"/>
    <p:sldId id="293" r:id="rId30"/>
    <p:sldId id="303" r:id="rId31"/>
    <p:sldId id="280" r:id="rId32"/>
    <p:sldId id="282" r:id="rId33"/>
    <p:sldId id="301" r:id="rId34"/>
    <p:sldId id="296" r:id="rId35"/>
    <p:sldId id="281" r:id="rId36"/>
    <p:sldId id="283" r:id="rId37"/>
    <p:sldId id="273" r:id="rId38"/>
    <p:sldId id="288" r:id="rId39"/>
    <p:sldId id="307" r:id="rId40"/>
    <p:sldId id="272" r:id="rId41"/>
    <p:sldId id="309" r:id="rId42"/>
    <p:sldId id="269" r:id="rId43"/>
    <p:sldId id="312" r:id="rId44"/>
    <p:sldId id="306" r:id="rId45"/>
    <p:sldId id="305" r:id="rId46"/>
    <p:sldId id="304" r:id="rId47"/>
    <p:sldId id="265" r:id="rId48"/>
    <p:sldId id="314" r:id="rId49"/>
    <p:sldId id="299" r:id="rId50"/>
    <p:sldId id="320" r:id="rId51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95" autoAdjust="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4EC55-9413-4740-BDAB-100AB1D149E8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DAC4BC4-63EC-4955-B632-E9B98F01506A}">
      <dgm:prSet/>
      <dgm:spPr/>
      <dgm:t>
        <a:bodyPr/>
        <a:lstStyle/>
        <a:p>
          <a:r>
            <a:rPr lang="cs-CZ" i="1" dirty="0"/>
            <a:t>2017: koncept SKIP a rozhodnutí začít, využití zahraničních zkušeností a průzkumů, tisk a distribuce setů, kampaň pro knihovny</a:t>
          </a:r>
          <a:endParaRPr lang="en-US" dirty="0"/>
        </a:p>
      </dgm:t>
    </dgm:pt>
    <dgm:pt modelId="{3D53EC3E-A364-491E-B2D0-B1F24DDCD13B}" type="parTrans" cxnId="{D1F65200-B3A6-4134-A3B3-2D446D9FC976}">
      <dgm:prSet/>
      <dgm:spPr/>
      <dgm:t>
        <a:bodyPr/>
        <a:lstStyle/>
        <a:p>
          <a:endParaRPr lang="en-US"/>
        </a:p>
      </dgm:t>
    </dgm:pt>
    <dgm:pt modelId="{0ACBF67D-7063-40E0-BB36-AB69416F29F5}" type="sibTrans" cxnId="{D1F65200-B3A6-4134-A3B3-2D446D9FC976}">
      <dgm:prSet/>
      <dgm:spPr/>
      <dgm:t>
        <a:bodyPr/>
        <a:lstStyle/>
        <a:p>
          <a:endParaRPr lang="en-US"/>
        </a:p>
      </dgm:t>
    </dgm:pt>
    <dgm:pt modelId="{1BFEC68F-B34F-4F38-B7F2-237B8997688A}">
      <dgm:prSet/>
      <dgm:spPr/>
      <dgm:t>
        <a:bodyPr/>
        <a:lstStyle/>
        <a:p>
          <a:r>
            <a:rPr lang="cs-CZ" dirty="0"/>
            <a:t>1. ročník (2018): zapojeno 120 knihoven a obdarováno 10 000 miminek, 1. konference </a:t>
          </a:r>
          <a:r>
            <a:rPr lang="cs-CZ" dirty="0" err="1"/>
            <a:t>Bookstart</a:t>
          </a:r>
          <a:endParaRPr lang="en-US" dirty="0"/>
        </a:p>
      </dgm:t>
    </dgm:pt>
    <dgm:pt modelId="{6F4EA310-8580-41AC-952C-A7E7D02198EF}" type="parTrans" cxnId="{D55CAB5E-5DC6-44C8-8A91-AA67EF155E83}">
      <dgm:prSet/>
      <dgm:spPr/>
      <dgm:t>
        <a:bodyPr/>
        <a:lstStyle/>
        <a:p>
          <a:endParaRPr lang="en-US"/>
        </a:p>
      </dgm:t>
    </dgm:pt>
    <dgm:pt modelId="{7142A0A7-7025-4B10-9143-9B6CD1983B3B}" type="sibTrans" cxnId="{D55CAB5E-5DC6-44C8-8A91-AA67EF155E83}">
      <dgm:prSet/>
      <dgm:spPr/>
      <dgm:t>
        <a:bodyPr/>
        <a:lstStyle/>
        <a:p>
          <a:endParaRPr lang="en-US"/>
        </a:p>
      </dgm:t>
    </dgm:pt>
    <dgm:pt modelId="{322EA79A-5F16-40C9-A6C1-4AE8147758B9}">
      <dgm:prSet/>
      <dgm:spPr/>
      <dgm:t>
        <a:bodyPr/>
        <a:lstStyle/>
        <a:p>
          <a:r>
            <a:rPr lang="cs-CZ" dirty="0"/>
            <a:t>2. ročník (2019): zapojeno 150 knihoven a  obdarováno cca 14 750  miminek, první praktické regionální semináře</a:t>
          </a:r>
          <a:endParaRPr lang="en-US" dirty="0"/>
        </a:p>
      </dgm:t>
    </dgm:pt>
    <dgm:pt modelId="{EF6E9CD0-4410-4B50-999A-9CC85E7B7770}" type="parTrans" cxnId="{5786A65A-87D7-4385-9089-7713C181609E}">
      <dgm:prSet/>
      <dgm:spPr/>
      <dgm:t>
        <a:bodyPr/>
        <a:lstStyle/>
        <a:p>
          <a:endParaRPr lang="en-US"/>
        </a:p>
      </dgm:t>
    </dgm:pt>
    <dgm:pt modelId="{C22D1B8C-E812-4A97-B5BB-711E77E195DA}" type="sibTrans" cxnId="{5786A65A-87D7-4385-9089-7713C181609E}">
      <dgm:prSet/>
      <dgm:spPr/>
      <dgm:t>
        <a:bodyPr/>
        <a:lstStyle/>
        <a:p>
          <a:endParaRPr lang="en-US"/>
        </a:p>
      </dgm:t>
    </dgm:pt>
    <dgm:pt modelId="{27D7F8AF-F7E6-4190-BF0C-92EE5514F98D}">
      <dgm:prSet/>
      <dgm:spPr/>
      <dgm:t>
        <a:bodyPr/>
        <a:lstStyle/>
        <a:p>
          <a:r>
            <a:rPr lang="cs-CZ" dirty="0"/>
            <a:t>3. ročník (2020): </a:t>
          </a:r>
          <a:r>
            <a:rPr lang="cs-CZ" b="1" dirty="0"/>
            <a:t>záštita Ministra kultury</a:t>
          </a:r>
          <a:r>
            <a:rPr lang="cs-CZ" dirty="0"/>
            <a:t>, 190 knihoven, vytištěno 15 tis. setů, připravují se další regionální semináře </a:t>
          </a:r>
          <a:endParaRPr lang="en-US" dirty="0"/>
        </a:p>
      </dgm:t>
    </dgm:pt>
    <dgm:pt modelId="{BE6C84C6-97C7-4B69-8B70-2A32343FBAC1}" type="parTrans" cxnId="{3B98F142-0A4C-45BE-8CF7-7FB9B5FDCFDA}">
      <dgm:prSet/>
      <dgm:spPr/>
      <dgm:t>
        <a:bodyPr/>
        <a:lstStyle/>
        <a:p>
          <a:endParaRPr lang="en-US"/>
        </a:p>
      </dgm:t>
    </dgm:pt>
    <dgm:pt modelId="{B993EB7A-FD39-431C-ABAE-C378A19AD0EB}" type="sibTrans" cxnId="{3B98F142-0A4C-45BE-8CF7-7FB9B5FDCFDA}">
      <dgm:prSet/>
      <dgm:spPr/>
      <dgm:t>
        <a:bodyPr/>
        <a:lstStyle/>
        <a:p>
          <a:endParaRPr lang="en-US"/>
        </a:p>
      </dgm:t>
    </dgm:pt>
    <dgm:pt modelId="{C910567D-1FCD-4361-BA1E-53FCDBAF3CA2}" type="pres">
      <dgm:prSet presAssocID="{EBD4EC55-9413-4740-BDAB-100AB1D149E8}" presName="diagram" presStyleCnt="0">
        <dgm:presLayoutVars>
          <dgm:dir/>
          <dgm:resizeHandles val="exact"/>
        </dgm:presLayoutVars>
      </dgm:prSet>
      <dgm:spPr/>
    </dgm:pt>
    <dgm:pt modelId="{16B645B0-3DAD-41C3-80A7-A8E90B88B5C3}" type="pres">
      <dgm:prSet presAssocID="{ADAC4BC4-63EC-4955-B632-E9B98F01506A}" presName="node" presStyleLbl="node1" presStyleIdx="0" presStyleCnt="4">
        <dgm:presLayoutVars>
          <dgm:bulletEnabled val="1"/>
        </dgm:presLayoutVars>
      </dgm:prSet>
      <dgm:spPr/>
    </dgm:pt>
    <dgm:pt modelId="{A734333B-32C7-4949-AFD8-6A0916CCC25B}" type="pres">
      <dgm:prSet presAssocID="{0ACBF67D-7063-40E0-BB36-AB69416F29F5}" presName="sibTrans" presStyleLbl="sibTrans2D1" presStyleIdx="0" presStyleCnt="3"/>
      <dgm:spPr/>
    </dgm:pt>
    <dgm:pt modelId="{039FEE74-976F-45F5-96CC-44605D21A947}" type="pres">
      <dgm:prSet presAssocID="{0ACBF67D-7063-40E0-BB36-AB69416F29F5}" presName="connectorText" presStyleLbl="sibTrans2D1" presStyleIdx="0" presStyleCnt="3"/>
      <dgm:spPr/>
    </dgm:pt>
    <dgm:pt modelId="{546A3E5D-C2EB-4002-B680-569C34E4969F}" type="pres">
      <dgm:prSet presAssocID="{1BFEC68F-B34F-4F38-B7F2-237B8997688A}" presName="node" presStyleLbl="node1" presStyleIdx="1" presStyleCnt="4">
        <dgm:presLayoutVars>
          <dgm:bulletEnabled val="1"/>
        </dgm:presLayoutVars>
      </dgm:prSet>
      <dgm:spPr/>
    </dgm:pt>
    <dgm:pt modelId="{0AC9DDD3-CDBB-4F1F-984A-0E7456608161}" type="pres">
      <dgm:prSet presAssocID="{7142A0A7-7025-4B10-9143-9B6CD1983B3B}" presName="sibTrans" presStyleLbl="sibTrans2D1" presStyleIdx="1" presStyleCnt="3"/>
      <dgm:spPr/>
    </dgm:pt>
    <dgm:pt modelId="{A1781FF3-CB32-410E-B878-592E9F32F0A9}" type="pres">
      <dgm:prSet presAssocID="{7142A0A7-7025-4B10-9143-9B6CD1983B3B}" presName="connectorText" presStyleLbl="sibTrans2D1" presStyleIdx="1" presStyleCnt="3"/>
      <dgm:spPr/>
    </dgm:pt>
    <dgm:pt modelId="{4DB6A40F-2D2B-4A3A-8A4A-163056A1AF4B}" type="pres">
      <dgm:prSet presAssocID="{322EA79A-5F16-40C9-A6C1-4AE8147758B9}" presName="node" presStyleLbl="node1" presStyleIdx="2" presStyleCnt="4">
        <dgm:presLayoutVars>
          <dgm:bulletEnabled val="1"/>
        </dgm:presLayoutVars>
      </dgm:prSet>
      <dgm:spPr/>
    </dgm:pt>
    <dgm:pt modelId="{FD9A4DDC-2DB4-4B82-878E-3AE12E684D7F}" type="pres">
      <dgm:prSet presAssocID="{C22D1B8C-E812-4A97-B5BB-711E77E195DA}" presName="sibTrans" presStyleLbl="sibTrans2D1" presStyleIdx="2" presStyleCnt="3"/>
      <dgm:spPr/>
    </dgm:pt>
    <dgm:pt modelId="{63496975-8959-4D2B-8BCF-0DC36BC729CA}" type="pres">
      <dgm:prSet presAssocID="{C22D1B8C-E812-4A97-B5BB-711E77E195DA}" presName="connectorText" presStyleLbl="sibTrans2D1" presStyleIdx="2" presStyleCnt="3"/>
      <dgm:spPr/>
    </dgm:pt>
    <dgm:pt modelId="{3D6E5729-FC78-4DA8-A9B6-F65AAC6423F6}" type="pres">
      <dgm:prSet presAssocID="{27D7F8AF-F7E6-4190-BF0C-92EE5514F98D}" presName="node" presStyleLbl="node1" presStyleIdx="3" presStyleCnt="4">
        <dgm:presLayoutVars>
          <dgm:bulletEnabled val="1"/>
        </dgm:presLayoutVars>
      </dgm:prSet>
      <dgm:spPr/>
    </dgm:pt>
  </dgm:ptLst>
  <dgm:cxnLst>
    <dgm:cxn modelId="{D1F65200-B3A6-4134-A3B3-2D446D9FC976}" srcId="{EBD4EC55-9413-4740-BDAB-100AB1D149E8}" destId="{ADAC4BC4-63EC-4955-B632-E9B98F01506A}" srcOrd="0" destOrd="0" parTransId="{3D53EC3E-A364-491E-B2D0-B1F24DDCD13B}" sibTransId="{0ACBF67D-7063-40E0-BB36-AB69416F29F5}"/>
    <dgm:cxn modelId="{567DB70A-93CC-4160-8678-9A9F9B6532EA}" type="presOf" srcId="{EBD4EC55-9413-4740-BDAB-100AB1D149E8}" destId="{C910567D-1FCD-4361-BA1E-53FCDBAF3CA2}" srcOrd="0" destOrd="0" presId="urn:microsoft.com/office/officeart/2005/8/layout/process5"/>
    <dgm:cxn modelId="{243A0032-A824-4969-B208-5793F9203883}" type="presOf" srcId="{7142A0A7-7025-4B10-9143-9B6CD1983B3B}" destId="{A1781FF3-CB32-410E-B878-592E9F32F0A9}" srcOrd="1" destOrd="0" presId="urn:microsoft.com/office/officeart/2005/8/layout/process5"/>
    <dgm:cxn modelId="{D55CAB5E-5DC6-44C8-8A91-AA67EF155E83}" srcId="{EBD4EC55-9413-4740-BDAB-100AB1D149E8}" destId="{1BFEC68F-B34F-4F38-B7F2-237B8997688A}" srcOrd="1" destOrd="0" parTransId="{6F4EA310-8580-41AC-952C-A7E7D02198EF}" sibTransId="{7142A0A7-7025-4B10-9143-9B6CD1983B3B}"/>
    <dgm:cxn modelId="{3B98F142-0A4C-45BE-8CF7-7FB9B5FDCFDA}" srcId="{EBD4EC55-9413-4740-BDAB-100AB1D149E8}" destId="{27D7F8AF-F7E6-4190-BF0C-92EE5514F98D}" srcOrd="3" destOrd="0" parTransId="{BE6C84C6-97C7-4B69-8B70-2A32343FBAC1}" sibTransId="{B993EB7A-FD39-431C-ABAE-C378A19AD0EB}"/>
    <dgm:cxn modelId="{C6B76051-24F3-4390-8C9A-9993C1E35225}" type="presOf" srcId="{7142A0A7-7025-4B10-9143-9B6CD1983B3B}" destId="{0AC9DDD3-CDBB-4F1F-984A-0E7456608161}" srcOrd="0" destOrd="0" presId="urn:microsoft.com/office/officeart/2005/8/layout/process5"/>
    <dgm:cxn modelId="{5786A65A-87D7-4385-9089-7713C181609E}" srcId="{EBD4EC55-9413-4740-BDAB-100AB1D149E8}" destId="{322EA79A-5F16-40C9-A6C1-4AE8147758B9}" srcOrd="2" destOrd="0" parTransId="{EF6E9CD0-4410-4B50-999A-9CC85E7B7770}" sibTransId="{C22D1B8C-E812-4A97-B5BB-711E77E195DA}"/>
    <dgm:cxn modelId="{71987482-2D08-47DC-986E-CBBF8CBBF0D8}" type="presOf" srcId="{C22D1B8C-E812-4A97-B5BB-711E77E195DA}" destId="{63496975-8959-4D2B-8BCF-0DC36BC729CA}" srcOrd="1" destOrd="0" presId="urn:microsoft.com/office/officeart/2005/8/layout/process5"/>
    <dgm:cxn modelId="{E5ED098C-83DA-4622-9135-D0979602ED5F}" type="presOf" srcId="{ADAC4BC4-63EC-4955-B632-E9B98F01506A}" destId="{16B645B0-3DAD-41C3-80A7-A8E90B88B5C3}" srcOrd="0" destOrd="0" presId="urn:microsoft.com/office/officeart/2005/8/layout/process5"/>
    <dgm:cxn modelId="{CE58018F-8F3B-4F30-AD10-91A8EBEC7595}" type="presOf" srcId="{322EA79A-5F16-40C9-A6C1-4AE8147758B9}" destId="{4DB6A40F-2D2B-4A3A-8A4A-163056A1AF4B}" srcOrd="0" destOrd="0" presId="urn:microsoft.com/office/officeart/2005/8/layout/process5"/>
    <dgm:cxn modelId="{8E90E996-40DD-4FCD-83D0-9F3D45DAED44}" type="presOf" srcId="{0ACBF67D-7063-40E0-BB36-AB69416F29F5}" destId="{A734333B-32C7-4949-AFD8-6A0916CCC25B}" srcOrd="0" destOrd="0" presId="urn:microsoft.com/office/officeart/2005/8/layout/process5"/>
    <dgm:cxn modelId="{C2F519A4-92DF-43D1-A731-01588497E526}" type="presOf" srcId="{C22D1B8C-E812-4A97-B5BB-711E77E195DA}" destId="{FD9A4DDC-2DB4-4B82-878E-3AE12E684D7F}" srcOrd="0" destOrd="0" presId="urn:microsoft.com/office/officeart/2005/8/layout/process5"/>
    <dgm:cxn modelId="{021D14BF-EA10-4681-95A3-EF24B3AAD513}" type="presOf" srcId="{1BFEC68F-B34F-4F38-B7F2-237B8997688A}" destId="{546A3E5D-C2EB-4002-B680-569C34E4969F}" srcOrd="0" destOrd="0" presId="urn:microsoft.com/office/officeart/2005/8/layout/process5"/>
    <dgm:cxn modelId="{18A7B6DB-FC98-4010-983D-51428F3787A5}" type="presOf" srcId="{0ACBF67D-7063-40E0-BB36-AB69416F29F5}" destId="{039FEE74-976F-45F5-96CC-44605D21A947}" srcOrd="1" destOrd="0" presId="urn:microsoft.com/office/officeart/2005/8/layout/process5"/>
    <dgm:cxn modelId="{4897EDDB-FD45-41E3-8DBE-00303C198A86}" type="presOf" srcId="{27D7F8AF-F7E6-4190-BF0C-92EE5514F98D}" destId="{3D6E5729-FC78-4DA8-A9B6-F65AAC6423F6}" srcOrd="0" destOrd="0" presId="urn:microsoft.com/office/officeart/2005/8/layout/process5"/>
    <dgm:cxn modelId="{33ED1011-3B5F-4437-B566-2A7236EABFC6}" type="presParOf" srcId="{C910567D-1FCD-4361-BA1E-53FCDBAF3CA2}" destId="{16B645B0-3DAD-41C3-80A7-A8E90B88B5C3}" srcOrd="0" destOrd="0" presId="urn:microsoft.com/office/officeart/2005/8/layout/process5"/>
    <dgm:cxn modelId="{0BD9762F-3540-46FD-8405-B7E46532DCE7}" type="presParOf" srcId="{C910567D-1FCD-4361-BA1E-53FCDBAF3CA2}" destId="{A734333B-32C7-4949-AFD8-6A0916CCC25B}" srcOrd="1" destOrd="0" presId="urn:microsoft.com/office/officeart/2005/8/layout/process5"/>
    <dgm:cxn modelId="{87E89853-CA69-4DEF-B005-7CC92417EE45}" type="presParOf" srcId="{A734333B-32C7-4949-AFD8-6A0916CCC25B}" destId="{039FEE74-976F-45F5-96CC-44605D21A947}" srcOrd="0" destOrd="0" presId="urn:microsoft.com/office/officeart/2005/8/layout/process5"/>
    <dgm:cxn modelId="{B90A2800-C10F-4CE2-9165-681B71A661F0}" type="presParOf" srcId="{C910567D-1FCD-4361-BA1E-53FCDBAF3CA2}" destId="{546A3E5D-C2EB-4002-B680-569C34E4969F}" srcOrd="2" destOrd="0" presId="urn:microsoft.com/office/officeart/2005/8/layout/process5"/>
    <dgm:cxn modelId="{31C36412-323A-4FC4-A9C8-269C691A6276}" type="presParOf" srcId="{C910567D-1FCD-4361-BA1E-53FCDBAF3CA2}" destId="{0AC9DDD3-CDBB-4F1F-984A-0E7456608161}" srcOrd="3" destOrd="0" presId="urn:microsoft.com/office/officeart/2005/8/layout/process5"/>
    <dgm:cxn modelId="{0F366352-C3B6-425C-947B-DF0AB421C12D}" type="presParOf" srcId="{0AC9DDD3-CDBB-4F1F-984A-0E7456608161}" destId="{A1781FF3-CB32-410E-B878-592E9F32F0A9}" srcOrd="0" destOrd="0" presId="urn:microsoft.com/office/officeart/2005/8/layout/process5"/>
    <dgm:cxn modelId="{3A0D2863-E140-4335-B30C-753B43B7E042}" type="presParOf" srcId="{C910567D-1FCD-4361-BA1E-53FCDBAF3CA2}" destId="{4DB6A40F-2D2B-4A3A-8A4A-163056A1AF4B}" srcOrd="4" destOrd="0" presId="urn:microsoft.com/office/officeart/2005/8/layout/process5"/>
    <dgm:cxn modelId="{87D52433-E0CD-4CAE-A8C6-4A9213C87F77}" type="presParOf" srcId="{C910567D-1FCD-4361-BA1E-53FCDBAF3CA2}" destId="{FD9A4DDC-2DB4-4B82-878E-3AE12E684D7F}" srcOrd="5" destOrd="0" presId="urn:microsoft.com/office/officeart/2005/8/layout/process5"/>
    <dgm:cxn modelId="{0EA125F7-1EE8-4DA3-B619-07EFD40021D1}" type="presParOf" srcId="{FD9A4DDC-2DB4-4B82-878E-3AE12E684D7F}" destId="{63496975-8959-4D2B-8BCF-0DC36BC729CA}" srcOrd="0" destOrd="0" presId="urn:microsoft.com/office/officeart/2005/8/layout/process5"/>
    <dgm:cxn modelId="{EC98EE95-6C5E-4384-B5EC-CB2D63FE1DE7}" type="presParOf" srcId="{C910567D-1FCD-4361-BA1E-53FCDBAF3CA2}" destId="{3D6E5729-FC78-4DA8-A9B6-F65AAC6423F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645B0-3DAD-41C3-80A7-A8E90B88B5C3}">
      <dsp:nvSpPr>
        <dsp:cNvPr id="0" name=""/>
        <dsp:cNvSpPr/>
      </dsp:nvSpPr>
      <dsp:spPr>
        <a:xfrm>
          <a:off x="680844" y="665"/>
          <a:ext cx="2718754" cy="16312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i="1" kern="1200" dirty="0"/>
            <a:t>2017: koncept SKIP a rozhodnutí začít, využití zahraničních zkušeností a průzkumů, tisk a distribuce setů, kampaň pro knihovny</a:t>
          </a:r>
          <a:endParaRPr lang="en-US" sz="1700" kern="1200" dirty="0"/>
        </a:p>
      </dsp:txBody>
      <dsp:txXfrm>
        <a:off x="728622" y="48443"/>
        <a:ext cx="2623198" cy="1535696"/>
      </dsp:txXfrm>
    </dsp:sp>
    <dsp:sp modelId="{A734333B-32C7-4949-AFD8-6A0916CCC25B}">
      <dsp:nvSpPr>
        <dsp:cNvPr id="0" name=""/>
        <dsp:cNvSpPr/>
      </dsp:nvSpPr>
      <dsp:spPr>
        <a:xfrm>
          <a:off x="3638849" y="479165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638849" y="614015"/>
        <a:ext cx="403463" cy="404551"/>
      </dsp:txXfrm>
    </dsp:sp>
    <dsp:sp modelId="{546A3E5D-C2EB-4002-B680-569C34E4969F}">
      <dsp:nvSpPr>
        <dsp:cNvPr id="0" name=""/>
        <dsp:cNvSpPr/>
      </dsp:nvSpPr>
      <dsp:spPr>
        <a:xfrm>
          <a:off x="4487100" y="665"/>
          <a:ext cx="2718754" cy="16312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1. ročník (2018): zapojeno 120 knihoven a obdarováno 10 000 miminek, 1. konference </a:t>
          </a:r>
          <a:r>
            <a:rPr lang="cs-CZ" sz="1700" kern="1200" dirty="0" err="1"/>
            <a:t>Bookstart</a:t>
          </a:r>
          <a:endParaRPr lang="en-US" sz="1700" kern="1200" dirty="0"/>
        </a:p>
      </dsp:txBody>
      <dsp:txXfrm>
        <a:off x="4534878" y="48443"/>
        <a:ext cx="2623198" cy="1535696"/>
      </dsp:txXfrm>
    </dsp:sp>
    <dsp:sp modelId="{0AC9DDD3-CDBB-4F1F-984A-0E7456608161}">
      <dsp:nvSpPr>
        <dsp:cNvPr id="0" name=""/>
        <dsp:cNvSpPr/>
      </dsp:nvSpPr>
      <dsp:spPr>
        <a:xfrm rot="5400000">
          <a:off x="5558290" y="182223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5644203" y="1871168"/>
        <a:ext cx="404551" cy="403463"/>
      </dsp:txXfrm>
    </dsp:sp>
    <dsp:sp modelId="{4DB6A40F-2D2B-4A3A-8A4A-163056A1AF4B}">
      <dsp:nvSpPr>
        <dsp:cNvPr id="0" name=""/>
        <dsp:cNvSpPr/>
      </dsp:nvSpPr>
      <dsp:spPr>
        <a:xfrm>
          <a:off x="4487100" y="2719419"/>
          <a:ext cx="2718754" cy="16312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2. ročník (2019): zapojeno 150 knihoven a  obdarováno cca 14 750  miminek, první praktické regionální semináře</a:t>
          </a:r>
          <a:endParaRPr lang="en-US" sz="1700" kern="1200" dirty="0"/>
        </a:p>
      </dsp:txBody>
      <dsp:txXfrm>
        <a:off x="4534878" y="2767197"/>
        <a:ext cx="2623198" cy="1535696"/>
      </dsp:txXfrm>
    </dsp:sp>
    <dsp:sp modelId="{FD9A4DDC-2DB4-4B82-878E-3AE12E684D7F}">
      <dsp:nvSpPr>
        <dsp:cNvPr id="0" name=""/>
        <dsp:cNvSpPr/>
      </dsp:nvSpPr>
      <dsp:spPr>
        <a:xfrm rot="10800000">
          <a:off x="3671474" y="3197920"/>
          <a:ext cx="576376" cy="67425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844387" y="3332770"/>
        <a:ext cx="403463" cy="404551"/>
      </dsp:txXfrm>
    </dsp:sp>
    <dsp:sp modelId="{3D6E5729-FC78-4DA8-A9B6-F65AAC6423F6}">
      <dsp:nvSpPr>
        <dsp:cNvPr id="0" name=""/>
        <dsp:cNvSpPr/>
      </dsp:nvSpPr>
      <dsp:spPr>
        <a:xfrm>
          <a:off x="680844" y="2719419"/>
          <a:ext cx="2718754" cy="16312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3. ročník (2020): </a:t>
          </a:r>
          <a:r>
            <a:rPr lang="cs-CZ" sz="1700" b="1" kern="1200" dirty="0"/>
            <a:t>záštita Ministra kultury</a:t>
          </a:r>
          <a:r>
            <a:rPr lang="cs-CZ" sz="1700" kern="1200" dirty="0"/>
            <a:t>, 190 knihoven, vytištěno 15 tis. setů, připravují se další regionální semináře </a:t>
          </a:r>
          <a:endParaRPr lang="en-US" sz="1700" kern="1200" dirty="0"/>
        </a:p>
      </dsp:txBody>
      <dsp:txXfrm>
        <a:off x="728622" y="2767197"/>
        <a:ext cx="2623198" cy="1535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69CA-C80E-403C-B033-636774B509A9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4400-0E54-416B-BF63-98BC28481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637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8ACE7-338F-4051-9C5D-97486DD1D81A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93692-9B97-427D-9831-2C4681362B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93692-9B97-427D-9831-2C4681362BF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00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69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69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4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3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5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70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6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41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51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43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9A4C-07F1-42E9-9FC3-841AC50A7644}" type="datetimeFigureOut">
              <a:rPr lang="cs-CZ" smtClean="0"/>
              <a:t>24.01.2020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D28E-EBCB-4BF0-B513-4F64A98A2D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7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041608014001873#bb0215" TargetMode="External"/><Relationship Id="rId2" Type="http://schemas.openxmlformats.org/officeDocument/2006/relationships/hyperlink" Target="https://www.sciencedirect.com/science/article/pii/S1041608014001873#bb02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direct.com/science/article/pii/S1041608014001873#bb0180" TargetMode="External"/><Relationship Id="rId4" Type="http://schemas.openxmlformats.org/officeDocument/2006/relationships/hyperlink" Target="https://www.sciencedirect.com/science/article/pii/S1041608014001873#bb023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knizkoudozivota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s-cz.facebook.com/sknizkoudozivota/" TargetMode="External"/><Relationship Id="rId7" Type="http://schemas.openxmlformats.org/officeDocument/2006/relationships/hyperlink" Target="mailto:objednavky@knihovnahk.cz" TargetMode="External"/><Relationship Id="rId2" Type="http://schemas.openxmlformats.org/officeDocument/2006/relationships/hyperlink" Target="http://www.sknizkoudozivo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louha.kmo@gmail.com" TargetMode="External"/><Relationship Id="rId5" Type="http://schemas.openxmlformats.org/officeDocument/2006/relationships/hyperlink" Target="mailto:zlata.houskova@gmail.com" TargetMode="External"/><Relationship Id="rId4" Type="http://schemas.openxmlformats.org/officeDocument/2006/relationships/hyperlink" Target="mailto:roman.giebisch@nkp.cz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knizkoudozivota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7E0539-89AA-4E70-BC25-0B5D1882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Narodilo se ….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B87F3EA-31C5-4C78-BB11-088A0543D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55806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6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Dobré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6806"/>
            <a:ext cx="8229600" cy="47965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 ČR máme systém knihoven, ze kterého můžeme těžit, a nadšené knihovnice a knihovníky, kteří se nebojí nových příležitostí</a:t>
            </a:r>
          </a:p>
          <a:p>
            <a:r>
              <a:rPr lang="cs-CZ" dirty="0"/>
              <a:t>existuje již celá řada celorepublikových projektů a čtenářských aktivit knihoven: Už jsem čtenář - Knížka pro prvňáčka (35 tis. ), Noc s Andersenem, Den pro dětskou knihu, Kde končí svět, Lovci perel, Škola naruby …</a:t>
            </a:r>
          </a:p>
          <a:p>
            <a:r>
              <a:rPr lang="cs-CZ" dirty="0"/>
              <a:t>většina knihoven nabízí programy čtenářské gramotnosti pro děti a spolupracuje se školkami, školami, učiteli, dětmi se specifickými potřebami i rodinami</a:t>
            </a:r>
          </a:p>
          <a:p>
            <a:r>
              <a:rPr lang="cs-CZ" dirty="0"/>
              <a:t>některé knihovny se dokonce již dlouhodobě věnují miminkům a batolatům (Městská knihovna Sedlčany, Knihovna Jiřího Mahena v Brně, Městská knihovna Antonína Marka v Turnově, Městská knihovna Dobříš …)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4489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936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Knihovna Sedlčany, města s 7000 obyvateli, začala s vítáním miminek a to přímo v knihovně již v roce 2004 a 88 % dětí je čtenáři knihovny.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44894" cy="15121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9D5B56-4C50-4A1C-8FB7-375F25A43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04867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002060"/>
                </a:solidFill>
              </a:rPr>
              <a:t>Pro koho a proč to děláme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86446"/>
            <a:ext cx="8429200" cy="48829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dirty="0"/>
              <a:t>pro rodiče, pro děti, pro sebe?</a:t>
            </a:r>
            <a:endParaRPr lang="cs-CZ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dirty="0">
                <a:sym typeface="Wingdings" panose="05000000000000000000" pitchFamily="2" charset="2"/>
              </a:rPr>
              <a:t>„Ve věku do 3 let se utváří osobnost</a:t>
            </a:r>
          </a:p>
          <a:p>
            <a:pPr marL="0" indent="0" algn="ctr">
              <a:buNone/>
            </a:pPr>
            <a:r>
              <a:rPr lang="cs-CZ" dirty="0">
                <a:sym typeface="Wingdings" panose="05000000000000000000" pitchFamily="2" charset="2"/>
              </a:rPr>
              <a:t> téměř ze 70 %.“</a:t>
            </a:r>
          </a:p>
          <a:p>
            <a:pPr marL="0" indent="0" algn="ctr">
              <a:buNone/>
            </a:pPr>
            <a:r>
              <a:rPr lang="cs-CZ" b="1" dirty="0">
                <a:sym typeface="Wingdings" panose="05000000000000000000" pitchFamily="2" charset="2"/>
              </a:rPr>
              <a:t>Knihovna</a:t>
            </a:r>
            <a:r>
              <a:rPr lang="cs-CZ" dirty="0">
                <a:sym typeface="Wingdings" panose="05000000000000000000" pitchFamily="2" charset="2"/>
              </a:rPr>
              <a:t> znamená čtení, </a:t>
            </a:r>
            <a:r>
              <a:rPr lang="cs-CZ" b="1" dirty="0">
                <a:sym typeface="Wingdings" panose="05000000000000000000" pitchFamily="2" charset="2"/>
              </a:rPr>
              <a:t>čtení</a:t>
            </a:r>
            <a:r>
              <a:rPr lang="cs-CZ" dirty="0">
                <a:sym typeface="Wingdings" panose="05000000000000000000" pitchFamily="2" charset="2"/>
              </a:rPr>
              <a:t> (stimulace předčítáním, vyprávěním) znamená </a:t>
            </a:r>
            <a:r>
              <a:rPr lang="cs-CZ" b="1" dirty="0">
                <a:sym typeface="Wingdings" panose="05000000000000000000" pitchFamily="2" charset="2"/>
              </a:rPr>
              <a:t>řeč</a:t>
            </a:r>
            <a:r>
              <a:rPr lang="cs-CZ" dirty="0">
                <a:sym typeface="Wingdings" panose="05000000000000000000" pitchFamily="2" charset="2"/>
              </a:rPr>
              <a:t> a rozvoj dalších dovedností, na rozvoji řeči a porozumění závisí </a:t>
            </a:r>
            <a:r>
              <a:rPr lang="cs-CZ" b="1" dirty="0">
                <a:sym typeface="Wingdings" panose="05000000000000000000" pitchFamily="2" charset="2"/>
              </a:rPr>
              <a:t>učení</a:t>
            </a:r>
            <a:r>
              <a:rPr lang="cs-CZ" dirty="0">
                <a:sym typeface="Wingdings" panose="05000000000000000000" pitchFamily="2" charset="2"/>
              </a:rPr>
              <a:t> a na učení závisí uplatnění v životě.</a:t>
            </a:r>
          </a:p>
          <a:p>
            <a:pPr marL="0" indent="0" algn="ctr">
              <a:buNone/>
            </a:pPr>
            <a:r>
              <a:rPr lang="cs-CZ" dirty="0">
                <a:sym typeface="Wingdings" panose="05000000000000000000" pitchFamily="2" charset="2"/>
              </a:rPr>
              <a:t>Můžeme být s rodiči v jednom z jejich nejhezčích životních obdobích a můžeme tak s nimi navázat vztah, který přetrvá.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25A3DD-3ED7-4F40-BE2D-A3617D66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992"/>
            <a:ext cx="1146048" cy="1511808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EAFE416-A1BF-40A8-B961-1A36125F9FF8}"/>
              </a:ext>
            </a:extLst>
          </p:cNvPr>
          <p:cNvCxnSpPr>
            <a:cxnSpLocks/>
          </p:cNvCxnSpPr>
          <p:nvPr/>
        </p:nvCxnSpPr>
        <p:spPr>
          <a:xfrm flipH="1">
            <a:off x="827584" y="2564904"/>
            <a:ext cx="792088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65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Čtení ve zkratce – pro rodiče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86446"/>
            <a:ext cx="8429200" cy="4882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Čtení má vliv na všechno: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cs-CZ" dirty="0">
                <a:sym typeface="Wingdings" panose="05000000000000000000" pitchFamily="2" charset="2"/>
              </a:rPr>
              <a:t>rozvoj slovní zásoby, rozvoj komunikace, soustředění, rozvoj myšlení, paměti, představivosti i motoriky, porozumění a poznávání světa, chápání souvislostí, citové zážitky – rozvoj emoční inteligence, i estetiky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25A3DD-3ED7-4F40-BE2D-A3617D66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992"/>
            <a:ext cx="1146048" cy="1511808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EAFE416-A1BF-40A8-B961-1A36125F9FF8}"/>
              </a:ext>
            </a:extLst>
          </p:cNvPr>
          <p:cNvCxnSpPr>
            <a:cxnSpLocks/>
          </p:cNvCxnSpPr>
          <p:nvPr/>
        </p:nvCxnSpPr>
        <p:spPr>
          <a:xfrm flipH="1">
            <a:off x="827584" y="2564904"/>
            <a:ext cx="792088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9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rgbClr val="002060"/>
                </a:solidFill>
              </a:rPr>
              <a:t>Cíle projektu S knížkou do života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8965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pěstovat a podporovat lásku ke knížkám, příběhům a čtení</a:t>
            </a:r>
          </a:p>
          <a:p>
            <a:r>
              <a:rPr lang="cs-CZ" dirty="0"/>
              <a:t>podporovat rozvoj jazykových dovedností, vnímání a dětské fantazie</a:t>
            </a:r>
          </a:p>
          <a:p>
            <a:r>
              <a:rPr lang="cs-CZ" dirty="0"/>
              <a:t>povzbuzovat rodiče, aby si čtení užívaly, četly dětem od nejútlejšího věku a chápaly, že existuje přímá vazba mezi čtením a vzděláváním </a:t>
            </a:r>
          </a:p>
          <a:p>
            <a:r>
              <a:rPr lang="cs-CZ" dirty="0"/>
              <a:t>nabídnout tipy a rady pro společné čtení a orientovat rodiče v nabídce dobré literatury pro děti</a:t>
            </a:r>
          </a:p>
          <a:p>
            <a:r>
              <a:rPr lang="cs-CZ" dirty="0"/>
              <a:t>nabídnout zajímavý program a prostor pro sdílení a rozšířit tak služby knihovny pro nejmladší děti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25A3DD-3ED7-4F40-BE2D-A3617D66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992"/>
            <a:ext cx="1146048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2222" b="-2"/>
          <a:stretch/>
        </p:blipFill>
        <p:spPr>
          <a:xfrm>
            <a:off x="4064448" y="3265080"/>
            <a:ext cx="4596951" cy="35929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r="22120" b="1"/>
          <a:stretch/>
        </p:blipFill>
        <p:spPr>
          <a:xfrm>
            <a:off x="482600" y="-5"/>
            <a:ext cx="4562033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3" y="643467"/>
            <a:ext cx="3496116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4080063"/>
            <a:ext cx="3461197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FBA9B-2105-4F3C-ADF0-3DC1F949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Přínos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00E00E-8358-4331-96E7-EFD9F02F9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970"/>
            <a:ext cx="8229600" cy="4973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Jednoznačně prokázaný </a:t>
            </a:r>
            <a:r>
              <a:rPr lang="cs-CZ" b="1" dirty="0"/>
              <a:t>pozitivní dopad na rodiče, děti i knihovnu</a:t>
            </a:r>
            <a:r>
              <a:rPr lang="cs-CZ" dirty="0"/>
              <a:t> často ve více než polovině případů (50-70 %):</a:t>
            </a:r>
          </a:p>
          <a:p>
            <a:r>
              <a:rPr lang="cs-CZ" dirty="0"/>
              <a:t>rodiče čtou a sdílejí s chutí knížky se svými dětmi (čtou např. pak denně …)</a:t>
            </a:r>
          </a:p>
          <a:p>
            <a:r>
              <a:rPr lang="cs-CZ" dirty="0"/>
              <a:t>rodiče mají větší sebedůvěru, lepší znalosti i dovednosti</a:t>
            </a:r>
          </a:p>
          <a:p>
            <a:r>
              <a:rPr lang="cs-CZ" dirty="0"/>
              <a:t>podporou společného čtení sílí vzájemná vazba mezi rodičem a dítětem</a:t>
            </a:r>
          </a:p>
          <a:p>
            <a:r>
              <a:rPr lang="cs-CZ" dirty="0"/>
              <a:t>vytváří se vazba mezi rodinou a knihovnou, mezi rodičem a knihovníkem (povídají si spolu o vývoji dítěte, o vhodných knížkách atp.)</a:t>
            </a:r>
          </a:p>
          <a:p>
            <a:r>
              <a:rPr lang="cs-CZ" dirty="0"/>
              <a:t>dítě je lépe připraveno na školu, má lépe rozvinuté jazykové a další dovednosti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dirty="0" err="1">
                <a:solidFill>
                  <a:srgbClr val="0070C0"/>
                </a:solidFill>
              </a:rPr>
              <a:t>Wade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Moore</a:t>
            </a:r>
            <a:r>
              <a:rPr lang="cs-CZ" dirty="0">
                <a:solidFill>
                  <a:srgbClr val="0070C0"/>
                </a:solidFill>
              </a:rPr>
              <a:t> 1998)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60B43B-48FF-494A-AC16-390E971B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2305"/>
            <a:ext cx="1029401" cy="13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6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5E830-097C-4D10-9EDA-A98B5918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Dopady - odkazy na zahraniční studie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68E705-C2EE-4AC3-B210-D3DF96C1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pozitivní vliv na četnost komunikace (jazykových aktivit) mezi rodičem a dítětem </a:t>
            </a:r>
            <a:r>
              <a:rPr lang="en-US" dirty="0"/>
              <a:t>(e.g., </a:t>
            </a:r>
            <a:r>
              <a:rPr lang="en-US" dirty="0">
                <a:hlinkClick r:id="rId2"/>
              </a:rPr>
              <a:t>Wade &amp; Moore, 1996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mění se přístup rodičů ke sdílení knížek s dětmi </a:t>
            </a:r>
            <a:r>
              <a:rPr lang="en-US" dirty="0"/>
              <a:t>(</a:t>
            </a:r>
            <a:r>
              <a:rPr lang="en-US" dirty="0" err="1">
                <a:hlinkClick r:id="rId3"/>
              </a:rPr>
              <a:t>Vanobbergen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Daems</a:t>
            </a:r>
            <a:r>
              <a:rPr lang="en-US" dirty="0">
                <a:hlinkClick r:id="rId3"/>
              </a:rPr>
              <a:t>, &amp; Tilburg, 2009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lepší jazykové a </a:t>
            </a:r>
            <a:r>
              <a:rPr lang="cs-CZ" dirty="0" err="1"/>
              <a:t>gramotnostní</a:t>
            </a:r>
            <a:r>
              <a:rPr lang="cs-CZ" dirty="0"/>
              <a:t> výsledky </a:t>
            </a:r>
            <a:r>
              <a:rPr lang="cs-CZ" dirty="0" err="1"/>
              <a:t>bookstartových</a:t>
            </a:r>
            <a:r>
              <a:rPr lang="cs-CZ" dirty="0"/>
              <a:t> dětí nastupujících k primárnímu vzdělávání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Wade &amp; Moore, 1998</a:t>
            </a:r>
            <a:r>
              <a:rPr lang="en-US" dirty="0"/>
              <a:t>)</a:t>
            </a:r>
            <a:endParaRPr lang="cs-CZ" dirty="0"/>
          </a:p>
          <a:p>
            <a:r>
              <a:rPr lang="cs-CZ" dirty="0"/>
              <a:t>nedávná studie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Ramírez-Esparza, García-Sierra, and Kuhl (2014)</a:t>
            </a:r>
            <a:r>
              <a:rPr lang="en-US" dirty="0"/>
              <a:t> </a:t>
            </a:r>
            <a:r>
              <a:rPr lang="cs-CZ" dirty="0"/>
              <a:t>dokazuje, že zejména kvalita interakce/komunikace mezi dítětem a rodičem (jeden na jednoho) podporuje jazykový vývoj</a:t>
            </a:r>
          </a:p>
          <a:p>
            <a:r>
              <a:rPr lang="cs-CZ" dirty="0"/>
              <a:t>Program </a:t>
            </a:r>
            <a:r>
              <a:rPr lang="en-US" dirty="0" err="1"/>
              <a:t>BookStart</a:t>
            </a:r>
            <a:r>
              <a:rPr lang="en-US" dirty="0"/>
              <a:t> </a:t>
            </a:r>
            <a:r>
              <a:rPr lang="cs-CZ" dirty="0"/>
              <a:t>může ovlivnit, jak se rodiče chovají dále k dětem, které na komunikaci reagují negativně (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H. van den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Berg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A.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G.Bus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 2014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0287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F30760E-9BB3-46A2-A8D4-5DD5F26E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>
            <a:normAutofit/>
          </a:bodyPr>
          <a:lstStyle/>
          <a:p>
            <a:r>
              <a:rPr lang="cs-CZ" dirty="0"/>
              <a:t>https://www.booktrust.org.uk/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26C17A3-60C4-4739-B2C6-A29D6CF0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4056" b="1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B5EDF-3A7E-45AB-B03A-0FA16F2C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Zjištěné skutečnosti – mé oblíbené hodnocení programu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8BC1E-6397-45E4-A559-F598C93A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/>
              <a:t>Příklad</a:t>
            </a:r>
          </a:p>
          <a:p>
            <a:pPr marL="0" indent="0">
              <a:buNone/>
            </a:pPr>
            <a:r>
              <a:rPr lang="cs-CZ" dirty="0"/>
              <a:t>Hodnocení programu </a:t>
            </a:r>
            <a:r>
              <a:rPr lang="cs-CZ" dirty="0" err="1"/>
              <a:t>Bookstart</a:t>
            </a:r>
            <a:r>
              <a:rPr lang="cs-CZ" dirty="0"/>
              <a:t> </a:t>
            </a:r>
            <a:r>
              <a:rPr lang="cs-CZ" dirty="0" err="1"/>
              <a:t>Corner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(Sheffield </a:t>
            </a:r>
            <a:r>
              <a:rPr lang="cs-CZ" dirty="0" err="1">
                <a:solidFill>
                  <a:srgbClr val="0070C0"/>
                </a:solidFill>
              </a:rPr>
              <a:t>Hallam</a:t>
            </a:r>
            <a:r>
              <a:rPr lang="cs-CZ" dirty="0">
                <a:solidFill>
                  <a:srgbClr val="0070C0"/>
                </a:solidFill>
              </a:rPr>
              <a:t> University, 2013) </a:t>
            </a:r>
            <a:r>
              <a:rPr lang="cs-CZ" dirty="0"/>
              <a:t>– projekt oceňují rodiče i lékaři: rodiče získávají větší sebedůvěru ve čtení s dítětem i při zpívání a komentují to, že by je tyto aktivity bez </a:t>
            </a:r>
            <a:r>
              <a:rPr lang="cs-CZ" dirty="0" err="1"/>
              <a:t>Bookstartu</a:t>
            </a:r>
            <a:r>
              <a:rPr lang="cs-CZ" dirty="0"/>
              <a:t> třeba ani nenapadly, objevují, že je to radost, že se dají používat jednoduché např. prstové loutky, aby čtení bylo zábavnější, více se dětí ptají – </a:t>
            </a:r>
            <a:r>
              <a:rPr lang="cs-CZ" b="1" dirty="0"/>
              <a:t>přímý dopad na interakci dítěte a rodiče</a:t>
            </a:r>
            <a:r>
              <a:rPr lang="cs-CZ" dirty="0"/>
              <a:t>, lépe rozumí dětským knížkám, logicky se tak děti o knížky více zajímají, mají svou oblíbenou, říkají si sami o zpívání a říkadla, baví je čtení s rodiči, lépe rozumí slovům …</a:t>
            </a:r>
          </a:p>
        </p:txBody>
      </p:sp>
    </p:spTree>
    <p:extLst>
      <p:ext uri="{BB962C8B-B14F-4D97-AF65-F5344CB8AC3E}">
        <p14:creationId xmlns:p14="http://schemas.microsoft.com/office/powerpoint/2010/main" val="210052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E0539-89AA-4E70-BC25-0B5D1882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Okénko vývojové psychologie</a:t>
            </a:r>
            <a:br>
              <a:rPr lang="cs-CZ" dirty="0"/>
            </a:br>
            <a:r>
              <a:rPr lang="cs-CZ" dirty="0"/>
              <a:t> </a:t>
            </a:r>
            <a:r>
              <a:rPr lang="cs-CZ" sz="3600" i="1" dirty="0"/>
              <a:t>zdroj: Mgr. Zuzana Přibylová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C8804D-B540-40DB-A238-ECB3E953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Novorozenec 0-5 týdnů</a:t>
            </a:r>
          </a:p>
          <a:p>
            <a:r>
              <a:rPr lang="cs-CZ" i="1" dirty="0"/>
              <a:t>reaguje na mnohem více podnětů než je patrné, už se učí, zrcadlení, citová vazba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Kojenec 0-2 měsíce</a:t>
            </a:r>
          </a:p>
          <a:p>
            <a:r>
              <a:rPr lang="cs-CZ" i="1" dirty="0"/>
              <a:t>křik, interakce, sociální úsměv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Kojenec 3-6 měsíců</a:t>
            </a:r>
          </a:p>
          <a:p>
            <a:r>
              <a:rPr lang="cs-CZ" i="1" dirty="0"/>
              <a:t>broukání, dokáže naslouchat, reagovat (obličeje)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88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B5EDF-3A7E-45AB-B03A-0FA16F2C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Zjištěné skutečnosti při hodnocení programů </a:t>
            </a:r>
            <a:r>
              <a:rPr lang="cs-CZ" sz="4000" b="1" dirty="0" err="1">
                <a:solidFill>
                  <a:srgbClr val="002060"/>
                </a:solidFill>
              </a:rPr>
              <a:t>Bookstart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8BC1E-6397-45E4-A559-F598C93A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Jiná studie dokazuje, že je pro podporu čtení také důležité, aby děti knihu/knihy měly doma, vlastnily knihy</a:t>
            </a:r>
          </a:p>
          <a:p>
            <a:r>
              <a:rPr lang="cs-CZ" dirty="0"/>
              <a:t>Na dětech v dětských domovech (7-11 let) prokázáno, že nestačí jim 2x ročně věnovat knižní dárek, ale je potřeba další podpora a návazné čtenářské aktivity související s darovanými knížkami.</a:t>
            </a:r>
          </a:p>
          <a:p>
            <a:r>
              <a:rPr lang="cs-CZ" dirty="0"/>
              <a:t>Pokud se 6 měsíčnímu miminku denně čte, již ve 12 měsících nejen lépe rozumí a reprodukuje slova a významy, ale má to pozitivní vliv na jeho sociální a emoční dovednosti.</a:t>
            </a:r>
          </a:p>
          <a:p>
            <a:r>
              <a:rPr lang="cs-CZ" dirty="0"/>
              <a:t>Darování knižních setů také představuje efektivní prostředek propagace čtení u sociálně slabších rodin apod. 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08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F9ADC35-F6DE-450F-A8FF-171D31CC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by The Reading Foundation Netherlands </a:t>
            </a:r>
            <a:r>
              <a:rPr lang="cs-CZ" sz="2400" dirty="0"/>
              <a:t>- </a:t>
            </a:r>
            <a:r>
              <a:rPr lang="en-US" sz="2400" dirty="0"/>
              <a:t>licensed under CC BY 4.0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64EB43-14A9-45DC-8D81-DE3CCD80C6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 b="8474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B5EDF-3A7E-45AB-B03A-0FA16F2C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Co z toho pro nás vyplynulo – základy pravidel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8BC1E-6397-45E4-A559-F598C93A4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r>
              <a:rPr lang="cs-CZ" dirty="0"/>
              <a:t>kniha jako dárek, aby děti měly knihu doma, byla jejich (dárkový set)</a:t>
            </a:r>
          </a:p>
          <a:p>
            <a:r>
              <a:rPr lang="cs-CZ" dirty="0"/>
              <a:t>návazné čtenářské aktivity jsou zásadní (pozvánky do knihovny a pravidelná setkávání)</a:t>
            </a:r>
          </a:p>
          <a:p>
            <a:r>
              <a:rPr lang="cs-CZ" dirty="0"/>
              <a:t>je prokázáno, že to má opravdu jednoznačně pozitivní vliv – takže do toho jdeme…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31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cs-CZ" sz="3500" b="1" dirty="0"/>
              <a:t>Jak začít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cs-CZ" sz="2100" dirty="0"/>
              <a:t>oslovit starostu</a:t>
            </a:r>
            <a:endParaRPr lang="cs-CZ" sz="2100" i="1" dirty="0"/>
          </a:p>
          <a:p>
            <a:r>
              <a:rPr lang="cs-CZ" sz="2100" dirty="0"/>
              <a:t>přihlásit se do projektu</a:t>
            </a:r>
            <a:endParaRPr lang="cs-CZ" sz="2100" i="1" dirty="0"/>
          </a:p>
          <a:p>
            <a:r>
              <a:rPr lang="cs-CZ" sz="2100" dirty="0"/>
              <a:t>připravit si dárkové sady</a:t>
            </a:r>
          </a:p>
          <a:p>
            <a:r>
              <a:rPr lang="cs-CZ" sz="2100" dirty="0"/>
              <a:t>předat dárkové sady</a:t>
            </a:r>
          </a:p>
          <a:p>
            <a:r>
              <a:rPr lang="cs-CZ" sz="2100" dirty="0"/>
              <a:t>připravit si dětský koutek</a:t>
            </a:r>
          </a:p>
          <a:p>
            <a:r>
              <a:rPr lang="cs-CZ" sz="2100" dirty="0"/>
              <a:t>pozvat na akce</a:t>
            </a:r>
          </a:p>
          <a:p>
            <a:r>
              <a:rPr lang="cs-CZ" sz="2100" dirty="0"/>
              <a:t>připravit si aktivity v knihovně</a:t>
            </a:r>
          </a:p>
          <a:p>
            <a:r>
              <a:rPr lang="cs-CZ" sz="2100" dirty="0"/>
              <a:t>získávat partnery</a:t>
            </a:r>
          </a:p>
          <a:p>
            <a:r>
              <a:rPr lang="cs-CZ" sz="2100" dirty="0"/>
              <a:t>zajišťovat dobrý fond</a:t>
            </a:r>
          </a:p>
          <a:p>
            <a:pPr marL="514350" indent="-514350">
              <a:buFont typeface="+mj-lt"/>
              <a:buAutoNum type="arabicPeriod"/>
            </a:pPr>
            <a:endParaRPr lang="cs-CZ" sz="2100" dirty="0"/>
          </a:p>
          <a:p>
            <a:pPr marL="514350" indent="-514350">
              <a:buFont typeface="+mj-lt"/>
              <a:buAutoNum type="arabicPeriod"/>
            </a:pPr>
            <a:endParaRPr lang="cs-CZ" sz="2100" dirty="0"/>
          </a:p>
          <a:p>
            <a:pPr marL="0" indent="0">
              <a:buNone/>
            </a:pPr>
            <a:endParaRPr lang="cs-CZ" sz="2100" i="1" dirty="0"/>
          </a:p>
          <a:p>
            <a:pPr marL="0" indent="0">
              <a:buNone/>
            </a:pPr>
            <a:endParaRPr lang="cs-CZ" sz="2100" i="1" dirty="0"/>
          </a:p>
          <a:p>
            <a:pPr marL="0" indent="0">
              <a:buNone/>
            </a:pPr>
            <a:endParaRPr lang="cs-CZ" sz="2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B16D38-9F16-480C-849B-AA1F3CB0F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3" y="464572"/>
            <a:ext cx="3031807" cy="21003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90C4BD-2CF5-4B96-A81A-3CB4BC1B3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r="10459" b="3"/>
          <a:stretch/>
        </p:blipFill>
        <p:spPr>
          <a:xfrm>
            <a:off x="5872163" y="2834566"/>
            <a:ext cx="3031807" cy="33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3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18717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Podmínky účasti v projektu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968552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/>
              <a:t>členství ve SKIP ČR</a:t>
            </a:r>
          </a:p>
          <a:p>
            <a:r>
              <a:rPr lang="cs-CZ" sz="3600" dirty="0"/>
              <a:t>objednání dárkových sad a jejich předání</a:t>
            </a:r>
          </a:p>
          <a:p>
            <a:r>
              <a:rPr lang="cs-CZ" sz="3600" dirty="0"/>
              <a:t>uspořádání 4 relevantních akcí pro rodiče s miminky ročně a vytváření komunity</a:t>
            </a:r>
          </a:p>
          <a:p>
            <a:r>
              <a:rPr lang="cs-CZ" sz="3600" dirty="0"/>
              <a:t>budování odpovídajícího fondu – knížky pro nejmenší a knížky pro rodiče </a:t>
            </a:r>
          </a:p>
          <a:p>
            <a:r>
              <a:rPr lang="cs-CZ" sz="3600" dirty="0"/>
              <a:t>přizpůsobování prostředí a vybavení pro  miminka a batolata</a:t>
            </a:r>
          </a:p>
          <a:p>
            <a:r>
              <a:rPr lang="cs-CZ" sz="3600" dirty="0"/>
              <a:t>dokumentace činnosti a roční zpráva prostřednictvím dotazníku na webu projektu</a:t>
            </a:r>
          </a:p>
          <a:p>
            <a:r>
              <a:rPr lang="cs-CZ" sz="3600" dirty="0"/>
              <a:t>udržitelnost projektu 6 let</a:t>
            </a:r>
          </a:p>
          <a:p>
            <a:r>
              <a:rPr lang="cs-CZ" sz="3600" dirty="0"/>
              <a:t>zvyšování kvalifikace, propagace projektu, informace zřizovateli</a:t>
            </a:r>
          </a:p>
          <a:p>
            <a:endParaRPr lang="cs-CZ" sz="36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06487" cy="16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5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49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Ideální scénář z pohledu dítěte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4"/>
          </a:xfrm>
        </p:spPr>
        <p:txBody>
          <a:bodyPr>
            <a:normAutofit fontScale="92500" lnSpcReduction="20000"/>
          </a:bodyPr>
          <a:lstStyle/>
          <a:p>
            <a:r>
              <a:rPr lang="cs-CZ"/>
              <a:t>na vítání občánků či v knihovně dostane miminko dárkovou sadu (svou první knížku) a chodí s rodiči na setkání knihovny pro děti od cca 6 měsíců do 3 let </a:t>
            </a:r>
          </a:p>
          <a:p>
            <a:r>
              <a:rPr lang="cs-CZ"/>
              <a:t>v cca 3 letech dostane již batolátko další dárkovou sadu či knížku a chodí s rodiči na setkání knihovny pro děti od 3 do 6 let</a:t>
            </a:r>
          </a:p>
          <a:p>
            <a:r>
              <a:rPr lang="cs-CZ"/>
              <a:t>v 6 letech dostane Knížku pro prvňáčka a protože už umí číst je pasováno na čtenáře</a:t>
            </a:r>
          </a:p>
          <a:p>
            <a:r>
              <a:rPr lang="cs-CZ" i="1">
                <a:solidFill>
                  <a:schemeClr val="accent1">
                    <a:lumMod val="75000"/>
                  </a:schemeClr>
                </a:solidFill>
              </a:rPr>
              <a:t>v dalších letech vesele navštěvuje knihovnu s rodiči, se školou, posléze samo, hrdě dobrovolničí v knihovně …</a:t>
            </a:r>
          </a:p>
          <a:p>
            <a:endParaRPr lang="cs-CZ" i="1"/>
          </a:p>
          <a:p>
            <a:endParaRPr lang="cs-CZ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74638"/>
            <a:ext cx="936104" cy="12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Metodické materiály a informace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elektronická konference Andersen – sledovat!!!</a:t>
            </a:r>
          </a:p>
          <a:p>
            <a:r>
              <a:rPr lang="cs-CZ" dirty="0"/>
              <a:t>web – </a:t>
            </a:r>
            <a:r>
              <a:rPr lang="cs-CZ" dirty="0">
                <a:hlinkClick r:id="rId2"/>
              </a:rPr>
              <a:t>www.sknizkoudozivota.cz</a:t>
            </a:r>
            <a:r>
              <a:rPr lang="cs-CZ" dirty="0"/>
              <a:t>, </a:t>
            </a:r>
            <a:r>
              <a:rPr lang="cs-CZ" dirty="0" err="1"/>
              <a:t>facebook</a:t>
            </a:r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newsletter</a:t>
            </a:r>
            <a:r>
              <a:rPr lang="cs-CZ" dirty="0"/>
              <a:t> – Zpravodaj S knížkou do života</a:t>
            </a:r>
          </a:p>
          <a:p>
            <a:r>
              <a:rPr lang="cs-CZ" dirty="0"/>
              <a:t>Bulletin SKIP zvláštní číslo 1/2017, S knížkou do života – projekt </a:t>
            </a:r>
            <a:r>
              <a:rPr lang="cs-CZ" dirty="0" err="1"/>
              <a:t>Bookstart</a:t>
            </a:r>
            <a:r>
              <a:rPr lang="cs-CZ" dirty="0"/>
              <a:t> v českém prostředí</a:t>
            </a:r>
          </a:p>
          <a:p>
            <a:r>
              <a:rPr lang="cs-CZ" dirty="0"/>
              <a:t>metodické příručky</a:t>
            </a:r>
          </a:p>
          <a:p>
            <a:pPr lvl="1"/>
            <a:r>
              <a:rPr lang="cs-CZ" dirty="0"/>
              <a:t>Jak na projekt S knížkou do života (2018)</a:t>
            </a:r>
          </a:p>
          <a:p>
            <a:pPr lvl="1"/>
            <a:r>
              <a:rPr lang="cs-CZ" b="1" dirty="0"/>
              <a:t>Nápady, náměty a scénáře na setkání rodičů a nejmenších čtenářů v knihovnách (2019)</a:t>
            </a:r>
            <a:endParaRPr lang="cs-CZ" dirty="0"/>
          </a:p>
          <a:p>
            <a:r>
              <a:rPr lang="cs-CZ" dirty="0"/>
              <a:t>regionální semináře</a:t>
            </a:r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71194"/>
            <a:ext cx="114489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5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E4C389-72E0-4C88-9B81-5810C59AC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/>
          <a:stretch/>
        </p:blipFill>
        <p:spPr>
          <a:xfrm>
            <a:off x="-685799" y="-3809"/>
            <a:ext cx="9928860" cy="6858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E0539-89AA-4E70-BC25-0B5D1882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Okénko vývojové psychologie</a:t>
            </a:r>
            <a:br>
              <a:rPr lang="cs-CZ" dirty="0"/>
            </a:br>
            <a:r>
              <a:rPr lang="cs-CZ" dirty="0"/>
              <a:t> </a:t>
            </a:r>
            <a:r>
              <a:rPr lang="cs-CZ" sz="3600" i="1" dirty="0"/>
              <a:t>zdroj: Mgr. Zuzana Přibylová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C8804D-B540-40DB-A238-ECB3E953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Kojenec 6-8 měsíců</a:t>
            </a:r>
          </a:p>
          <a:p>
            <a:r>
              <a:rPr lang="cs-CZ" dirty="0"/>
              <a:t>žvatlání, slabiky, vyjadřuje emoce, spontánní hlasová odezva na jiné lidi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Kojenec 9-12 měsíců</a:t>
            </a:r>
          </a:p>
          <a:p>
            <a:r>
              <a:rPr lang="cs-CZ" dirty="0"/>
              <a:t>první slůvka, schopnost rozumět řeči, žvatlání už zní jako mateřština, sdílení pozornosti, reciproční hříčky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081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BE7C8-C78C-48CF-8A0E-8926E31C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cs-CZ" sz="3850" b="1" dirty="0"/>
              <a:t>Nová metodická příručka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7D9221-A50D-4C15-9BBA-1440E6BE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697" y="2204864"/>
            <a:ext cx="5033221" cy="37882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OBSAH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vývoj dítěte, témata, rituály, společné čtení, pohyb, zpívání, konkrétní scénáře programů, didaktické pomůcky a využití </a:t>
            </a:r>
            <a:r>
              <a:rPr lang="cs-CZ" sz="2100" dirty="0" err="1"/>
              <a:t>lekotéky</a:t>
            </a:r>
            <a:r>
              <a:rPr lang="cs-CZ" sz="2100" dirty="0"/>
              <a:t>, literatura</a:t>
            </a:r>
          </a:p>
          <a:p>
            <a:pPr marL="0" indent="0">
              <a:lnSpc>
                <a:spcPct val="90000"/>
              </a:lnSpc>
              <a:buNone/>
            </a:pPr>
            <a:endParaRPr lang="cs-CZ" sz="21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DISTRIBUCE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probíhá</a:t>
            </a:r>
          </a:p>
          <a:p>
            <a:pPr marL="0" indent="0">
              <a:lnSpc>
                <a:spcPct val="90000"/>
              </a:lnSpc>
              <a:buNone/>
            </a:pPr>
            <a:endParaRPr lang="cs-CZ" sz="21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PODĚKOVÁNÍ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100" dirty="0"/>
              <a:t>knihovnám, které zaslali náměty a scénáře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BC1115-8690-4AE7-81AB-0B35A74D9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1AC28C9-B912-4A3B-8EB9-79B48D409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24" y="2085338"/>
            <a:ext cx="2359365" cy="335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4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Obecné tipy k akcím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/>
              <a:t>rituály (při zahájení, na závěr…)</a:t>
            </a:r>
          </a:p>
          <a:p>
            <a:r>
              <a:rPr lang="cs-CZ"/>
              <a:t>obklopit děti kvalitními knihami a časopisy</a:t>
            </a:r>
          </a:p>
          <a:p>
            <a:r>
              <a:rPr lang="cs-CZ"/>
              <a:t>umožnit dětem výběr</a:t>
            </a:r>
          </a:p>
          <a:p>
            <a:r>
              <a:rPr lang="cs-CZ"/>
              <a:t>nabídnout útulné místo</a:t>
            </a:r>
          </a:p>
          <a:p>
            <a:r>
              <a:rPr lang="cs-CZ"/>
              <a:t>umožnit prožít knihu různými způsoby</a:t>
            </a:r>
          </a:p>
          <a:p>
            <a:r>
              <a:rPr lang="cs-CZ"/>
              <a:t>setkávat se pravidelně</a:t>
            </a:r>
          </a:p>
          <a:p>
            <a:r>
              <a:rPr lang="cs-CZ"/>
              <a:t>číst, zpívat, rýmovat, hýbat se, měnit činnosti</a:t>
            </a:r>
          </a:p>
          <a:p>
            <a:r>
              <a:rPr lang="cs-CZ"/>
              <a:t>vzdělávat rodiče a povídat si s nimi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06" y="2852936"/>
            <a:ext cx="114489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92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1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Výsledky dotazníku 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většina knihoven předává sety při vítání občánků (97) a v knihovně (41)</a:t>
            </a:r>
          </a:p>
          <a:p>
            <a:r>
              <a:rPr lang="cs-CZ" dirty="0"/>
              <a:t>se sety spokojeno 94,3 % knihoven </a:t>
            </a:r>
            <a:r>
              <a:rPr lang="cs-CZ" i="1" dirty="0"/>
              <a:t>(připomínky k leporelu a obalu)</a:t>
            </a:r>
          </a:p>
          <a:p>
            <a:r>
              <a:rPr lang="cs-CZ" dirty="0"/>
              <a:t>knihovny doplňovaly zázemí pro maminky, zřizovaly hrací koutky a dokupovaly pomůcky</a:t>
            </a:r>
          </a:p>
          <a:p>
            <a:r>
              <a:rPr lang="cs-CZ" dirty="0"/>
              <a:t>nejužitečnější vzdělávání – příklady dobré praxe z jiných knihoven, zájem o metodiky a praktické workshopy</a:t>
            </a:r>
          </a:p>
          <a:p>
            <a:endParaRPr lang="cs-CZ" dirty="0"/>
          </a:p>
          <a:p>
            <a:r>
              <a:rPr lang="cs-CZ" b="1" dirty="0">
                <a:solidFill>
                  <a:srgbClr val="002060"/>
                </a:solidFill>
              </a:rPr>
              <a:t>probíhá sběr dotazníku za rok 2019….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4489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3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82ADAF-1316-4A8C-B1C9-413DFC2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0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Problémy k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finance, sponzoři, podpora státu</a:t>
            </a:r>
          </a:p>
          <a:p>
            <a:r>
              <a:rPr lang="cs-CZ" dirty="0"/>
              <a:t>znalosti knihovníků z oblasti čtenářské </a:t>
            </a:r>
            <a:r>
              <a:rPr lang="cs-CZ" dirty="0" err="1"/>
              <a:t>pregramotnosti</a:t>
            </a:r>
            <a:r>
              <a:rPr lang="cs-CZ" dirty="0"/>
              <a:t> a obavy z práce s velmi malými dětmi</a:t>
            </a:r>
          </a:p>
          <a:p>
            <a:r>
              <a:rPr lang="cs-CZ" dirty="0"/>
              <a:t>kapacita knihovníků pro zajištění pravidelných setkání v knihovně a jejich programu (kluby pro věkové skupiny 0-3 a následně 3-6) </a:t>
            </a:r>
          </a:p>
          <a:p>
            <a:r>
              <a:rPr lang="cs-CZ" dirty="0"/>
              <a:t>míchají se věkové skupiny dětí</a:t>
            </a:r>
          </a:p>
          <a:p>
            <a:r>
              <a:rPr lang="cs-CZ" dirty="0"/>
              <a:t>udržitelnost projektu, evidence dětí, evaluace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4489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61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r="649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13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 to začalo - 0 – 120 – 150 – 190 - ?</a:t>
            </a:r>
          </a:p>
        </p:txBody>
      </p:sp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697EE516-08F7-467D-9BE2-60EAA2643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98311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050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7A8CC-303A-4104-8393-012E12FB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Organizace a financování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4D382-29F0-4991-830F-E0462CD4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termíny, objednávky, distribuce</a:t>
            </a:r>
          </a:p>
          <a:p>
            <a:r>
              <a:rPr lang="cs-CZ" dirty="0"/>
              <a:t>financování</a:t>
            </a:r>
          </a:p>
          <a:p>
            <a:r>
              <a:rPr lang="cs-CZ" dirty="0"/>
              <a:t>úkoly a plány: propagace projektu, příprava setu pro tříleté, příprava nového setu pro miminka na další 3 roky, regionální semináře a workshopy, konference, hledání sponzorů/partnerů</a:t>
            </a:r>
          </a:p>
          <a:p>
            <a:r>
              <a:rPr lang="cs-CZ" dirty="0"/>
              <a:t>pracovní skupina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A3F4E2-1814-44A7-958D-2F5EBD363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74638"/>
            <a:ext cx="1146048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1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B5E47-EDA0-4390-BF74-4541DB4B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Rok s </a:t>
            </a:r>
            <a:r>
              <a:rPr lang="cs-CZ" b="1" dirty="0" err="1">
                <a:solidFill>
                  <a:srgbClr val="002060"/>
                </a:solidFill>
              </a:rPr>
              <a:t>Bookstartem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EF366E-DB6F-46A2-A934-8C517CF47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E36B571-868D-426A-B3A5-936E2BD7D1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listopad 2019 – proběhla distribuce </a:t>
            </a:r>
            <a:r>
              <a:rPr lang="cs-CZ" dirty="0" err="1"/>
              <a:t>obj</a:t>
            </a:r>
            <a:r>
              <a:rPr lang="cs-CZ" dirty="0"/>
              <a:t>. setů</a:t>
            </a:r>
          </a:p>
          <a:p>
            <a:pPr marL="0" indent="0">
              <a:buNone/>
            </a:pPr>
            <a:r>
              <a:rPr lang="cs-CZ" dirty="0"/>
              <a:t>znovu od ledna 2020 – je možno doobjednat sety na aktuální rok do vyčerpání zásob</a:t>
            </a:r>
          </a:p>
          <a:p>
            <a:pPr marL="0" indent="0">
              <a:buNone/>
            </a:pPr>
            <a:r>
              <a:rPr lang="cs-CZ" dirty="0"/>
              <a:t>květen - červen 2020 – objednávky setů pro miminka a objednávky setů pro tříleté na rok 2021</a:t>
            </a:r>
          </a:p>
          <a:p>
            <a:pPr marL="0" indent="0">
              <a:buNone/>
            </a:pPr>
            <a:r>
              <a:rPr lang="cs-CZ" dirty="0"/>
              <a:t>říjen/listopad – distribuce setů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F40C02-AF70-4953-9D75-C6C36AE98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19940"/>
          <a:stretch/>
        </p:blipFill>
        <p:spPr>
          <a:xfrm>
            <a:off x="508512" y="1988840"/>
            <a:ext cx="3965348" cy="35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5519D-46B7-4918-B065-68E26982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Myslet nahlas, mluvit nahlas</a:t>
            </a:r>
            <a:br>
              <a:rPr lang="cs-CZ" dirty="0"/>
            </a:br>
            <a:r>
              <a:rPr lang="cs-CZ" dirty="0"/>
              <a:t>zprostředkované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69639-A882-4035-91C0-D7BCD175C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Příklady zprostředkované samomluvy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0-1 měsíc</a:t>
            </a:r>
            <a:r>
              <a:rPr lang="cs-CZ" dirty="0"/>
              <a:t>: výrazy obličeje, vyplazování jazyka, zvuky samohlásek, melodie, intonace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1-4 měsíce</a:t>
            </a:r>
            <a:r>
              <a:rPr lang="cs-CZ" dirty="0"/>
              <a:t>: napodobovat broukání, zprostředkovat jméno, význam zvuků z prostředí, odpovídat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3-6 měsíců</a:t>
            </a:r>
            <a:r>
              <a:rPr lang="cs-CZ" dirty="0"/>
              <a:t>: povzbuzovat broukání, označovat předměty, zvuky zvířat, interakce ve třech</a:t>
            </a:r>
          </a:p>
        </p:txBody>
      </p:sp>
    </p:spTree>
    <p:extLst>
      <p:ext uri="{BB962C8B-B14F-4D97-AF65-F5344CB8AC3E}">
        <p14:creationId xmlns:p14="http://schemas.microsoft.com/office/powerpoint/2010/main" val="1060953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002060"/>
                </a:solidFill>
              </a:rPr>
              <a:t>Financování projektu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2018 – dárkové sady vytištěny za pomoci nakl. TRITON a sponzorů + financí ze SKIP ČR, metodická příručka hrazena z grantu MKČR 2018, sety zdarma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2019 – dárkové sady hrazeny knihovnami či zřizovateli, hledají se sponzoři i státní podpora  - např. konference v Senátu (</a:t>
            </a:r>
            <a:r>
              <a:rPr lang="cs-CZ" i="1" dirty="0"/>
              <a:t>„Hrozí našim dětem digitální demence?“</a:t>
            </a:r>
            <a:r>
              <a:rPr lang="cs-CZ" dirty="0"/>
              <a:t>), MKČR platí vydání metodické příručky</a:t>
            </a:r>
          </a:p>
          <a:p>
            <a:endParaRPr lang="cs-CZ" dirty="0"/>
          </a:p>
          <a:p>
            <a:r>
              <a:rPr lang="cs-CZ" dirty="0"/>
              <a:t>2020 – dárkové sady na další rok opět hrazeny knihovnami či jejich zřizovateli, partner spol. EMBA, novou metodickou příručku opět zaplatí MKČR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648"/>
            <a:ext cx="936104" cy="12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426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647EF-8F6B-48E0-A004-4F0D7306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2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Propagace</a:t>
            </a:r>
            <a:endParaRPr lang="en-US" sz="42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D2F94C-6114-4DA4-AD5E-9FDE75D1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proběhl křest setů na rok 2020 v Národní knihovně viz fejeton Romana </a:t>
            </a:r>
            <a:r>
              <a:rPr lang="cs-CZ" dirty="0" err="1"/>
              <a:t>Giebische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cs-CZ" dirty="0"/>
              <a:t>chystá se např. článek do čas. Naše rodina, Veřejná správa</a:t>
            </a:r>
          </a:p>
          <a:p>
            <a:r>
              <a:rPr lang="cs-CZ" dirty="0"/>
              <a:t>každá propagace vítána</a:t>
            </a:r>
          </a:p>
        </p:txBody>
      </p:sp>
    </p:spTree>
    <p:extLst>
      <p:ext uri="{BB962C8B-B14F-4D97-AF65-F5344CB8AC3E}">
        <p14:creationId xmlns:p14="http://schemas.microsoft.com/office/powerpoint/2010/main" val="3318524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Knižní sada pro miminka 2020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472608"/>
          </a:xfrm>
        </p:spPr>
        <p:txBody>
          <a:bodyPr/>
          <a:lstStyle/>
          <a:p>
            <a:r>
              <a:rPr lang="cs-CZ" sz="2800" dirty="0" err="1"/>
              <a:t>Předčítánky</a:t>
            </a:r>
            <a:r>
              <a:rPr lang="cs-CZ" sz="2800" dirty="0"/>
              <a:t> – leporelo </a:t>
            </a:r>
            <a:r>
              <a:rPr lang="cs-CZ" sz="2800" i="1" dirty="0"/>
              <a:t>(</a:t>
            </a:r>
            <a:r>
              <a:rPr lang="cs-CZ" sz="2800" i="1" dirty="0" err="1"/>
              <a:t>ilustr</a:t>
            </a:r>
            <a:r>
              <a:rPr lang="cs-CZ" sz="2800" i="1" dirty="0"/>
              <a:t>. M. Vydrová)</a:t>
            </a:r>
          </a:p>
          <a:p>
            <a:r>
              <a:rPr lang="cs-CZ" sz="2800" dirty="0"/>
              <a:t>kalendář – metodika pro rodiče </a:t>
            </a:r>
            <a:r>
              <a:rPr lang="cs-CZ" sz="2800" i="1" dirty="0"/>
              <a:t>(</a:t>
            </a:r>
            <a:r>
              <a:rPr lang="cs-CZ" sz="2800" i="1" dirty="0" err="1"/>
              <a:t>ilustr</a:t>
            </a:r>
            <a:r>
              <a:rPr lang="cs-CZ" sz="2800" i="1" dirty="0"/>
              <a:t>. M. Vydrová)</a:t>
            </a:r>
            <a:endParaRPr lang="cs-CZ" sz="2800" dirty="0"/>
          </a:p>
          <a:p>
            <a:r>
              <a:rPr lang="cs-CZ" sz="2800" dirty="0"/>
              <a:t>seznam knížek ke společnému čtení</a:t>
            </a:r>
            <a:endParaRPr lang="cs-CZ" sz="2800" i="1" dirty="0"/>
          </a:p>
          <a:p>
            <a:r>
              <a:rPr lang="cs-CZ" sz="2800" dirty="0"/>
              <a:t>kartička </a:t>
            </a:r>
            <a:r>
              <a:rPr lang="cs-CZ" sz="2800" dirty="0" err="1"/>
              <a:t>audiotéky</a:t>
            </a:r>
            <a:r>
              <a:rPr lang="cs-CZ" sz="2800" dirty="0"/>
              <a:t> pro stažení </a:t>
            </a:r>
            <a:r>
              <a:rPr lang="cs-CZ" sz="2800" dirty="0" err="1"/>
              <a:t>audioknížky</a:t>
            </a:r>
            <a:endParaRPr lang="cs-CZ" sz="2800" dirty="0"/>
          </a:p>
          <a:p>
            <a:r>
              <a:rPr lang="cs-CZ" sz="2800" dirty="0"/>
              <a:t>poukázka na registraci do knihovny zdarma, pozvánka na první setkání v knihovně</a:t>
            </a:r>
          </a:p>
          <a:p>
            <a:r>
              <a:rPr lang="cs-CZ" sz="2800" dirty="0"/>
              <a:t>kufřík</a:t>
            </a:r>
          </a:p>
          <a:p>
            <a:pPr marL="0" indent="0">
              <a:buNone/>
            </a:pPr>
            <a:endParaRPr lang="cs-CZ" sz="2800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CECD48-E82F-42A2-B969-5E7C216E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5" y="4865374"/>
            <a:ext cx="8081754" cy="16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84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28D06-21DA-4F28-9FFA-5B3B228E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Knižní sada pro miminka 2020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A7D5D40-B085-4F62-8D62-B2744177D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1"/>
            <a:ext cx="6408712" cy="4988115"/>
          </a:xfrm>
        </p:spPr>
      </p:pic>
    </p:spTree>
    <p:extLst>
      <p:ext uri="{BB962C8B-B14F-4D97-AF65-F5344CB8AC3E}">
        <p14:creationId xmlns:p14="http://schemas.microsoft.com/office/powerpoint/2010/main" val="2799517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DBE7BC3-1F55-4C3D-B23B-C702B47E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Nový set pro miminka 2021-2023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CA1E550-CF33-495A-AA89-EF6D2400D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4939867" cy="3785419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autorské leporelo – osloven Radek Malý</a:t>
            </a:r>
          </a:p>
          <a:p>
            <a:r>
              <a:rPr lang="cs-CZ" sz="2800" dirty="0"/>
              <a:t>kalendář/metodika pro rodiče </a:t>
            </a:r>
            <a:r>
              <a:rPr lang="cs-CZ" sz="2800" i="1" dirty="0"/>
              <a:t>bude</a:t>
            </a:r>
            <a:r>
              <a:rPr lang="cs-CZ" sz="2800" dirty="0"/>
              <a:t> </a:t>
            </a:r>
            <a:r>
              <a:rPr lang="cs-CZ" sz="2800" i="1" dirty="0"/>
              <a:t>ponechána</a:t>
            </a:r>
          </a:p>
          <a:p>
            <a:r>
              <a:rPr lang="cs-CZ" sz="2800" dirty="0"/>
              <a:t>kartička </a:t>
            </a:r>
            <a:r>
              <a:rPr lang="cs-CZ" sz="2800" dirty="0" err="1"/>
              <a:t>audiotéky</a:t>
            </a:r>
            <a:endParaRPr lang="cs-CZ" sz="2800" dirty="0"/>
          </a:p>
          <a:p>
            <a:r>
              <a:rPr lang="cs-CZ" sz="2800" dirty="0"/>
              <a:t>seznam literatury – </a:t>
            </a:r>
            <a:r>
              <a:rPr lang="cs-CZ" sz="2800" i="1" dirty="0"/>
              <a:t>proběhne</a:t>
            </a:r>
            <a:r>
              <a:rPr lang="cs-CZ" sz="2800" dirty="0"/>
              <a:t> </a:t>
            </a:r>
            <a:r>
              <a:rPr lang="cs-CZ" sz="2800" i="1" dirty="0"/>
              <a:t>aktualizace </a:t>
            </a:r>
          </a:p>
          <a:p>
            <a:r>
              <a:rPr lang="cs-CZ" sz="2800" dirty="0"/>
              <a:t>kufříky</a:t>
            </a:r>
            <a:endParaRPr lang="cs-CZ" sz="2800" i="1" dirty="0"/>
          </a:p>
          <a:p>
            <a:pPr marL="0" indent="0">
              <a:buNone/>
            </a:pPr>
            <a:endParaRPr lang="cs-CZ" sz="2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C5C92B-4059-4A73-8F26-39F9BD3EA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3548" b="-1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5049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D1B58-04BE-4A5D-B2E3-ADF3B8CD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2">
                    <a:lumMod val="10000"/>
                  </a:schemeClr>
                </a:solidFill>
              </a:rPr>
              <a:t>Sada pro tříleté děti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76DD8B-3833-4AF9-9F6A-014EC9B3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3845272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dirty="0"/>
              <a:t>OBSAH</a:t>
            </a:r>
            <a:endParaRPr lang="cs-CZ" sz="1800" i="1" dirty="0"/>
          </a:p>
          <a:p>
            <a:pPr>
              <a:lnSpc>
                <a:spcPct val="90000"/>
              </a:lnSpc>
            </a:pPr>
            <a:r>
              <a:rPr lang="cs-CZ" sz="1800" dirty="0"/>
              <a:t>ilustrovaná pohádková knížka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doporučené knížky (seznam podle témat) 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komiksový sešit </a:t>
            </a:r>
            <a:r>
              <a:rPr lang="cs-CZ" sz="1800" i="1" dirty="0"/>
              <a:t>ve spolupráci s nakl. CREW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obal – baťůžek</a:t>
            </a:r>
          </a:p>
          <a:p>
            <a:pPr>
              <a:lnSpc>
                <a:spcPct val="90000"/>
              </a:lnSpc>
            </a:pPr>
            <a:endParaRPr lang="cs-CZ" sz="18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/>
              <a:t>FINANCE</a:t>
            </a:r>
          </a:p>
          <a:p>
            <a:pPr>
              <a:lnSpc>
                <a:spcPct val="90000"/>
              </a:lnSpc>
            </a:pPr>
            <a:r>
              <a:rPr lang="cs-CZ" sz="1800" dirty="0"/>
              <a:t>cena setu: 80 Kč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53598C-40AD-4702-A26D-CA602C22C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39" y="980728"/>
            <a:ext cx="4762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0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E46A57-71C8-4B1D-ACC3-215D3FFA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>
            <a:normAutofit/>
          </a:bodyPr>
          <a:lstStyle/>
          <a:p>
            <a:r>
              <a:rPr lang="cs-CZ" b="1"/>
              <a:t>Pracovní skupina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178B5A-80B8-4A28-B20C-603A2063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1807"/>
            <a:ext cx="3702050" cy="39851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/>
              <a:t>Roman Geibisch a SKIP </a:t>
            </a:r>
            <a:r>
              <a:rPr lang="cs-CZ" sz="1700" i="1"/>
              <a:t>/hledání partnerů</a:t>
            </a:r>
          </a:p>
          <a:p>
            <a:pPr>
              <a:lnSpc>
                <a:spcPct val="90000"/>
              </a:lnSpc>
            </a:pPr>
            <a:r>
              <a:rPr lang="cs-CZ" sz="1700"/>
              <a:t>Z. Houšková </a:t>
            </a:r>
            <a:r>
              <a:rPr lang="cs-CZ" sz="1700" i="1"/>
              <a:t>/výkonný stroj, osobní konzultace</a:t>
            </a:r>
          </a:p>
          <a:p>
            <a:pPr>
              <a:lnSpc>
                <a:spcPct val="90000"/>
              </a:lnSpc>
            </a:pPr>
            <a:r>
              <a:rPr lang="cs-CZ" sz="1700"/>
              <a:t>M. Sábelová, H. Dlouhá a KMO </a:t>
            </a:r>
            <a:r>
              <a:rPr lang="cs-CZ" sz="1700" i="1"/>
              <a:t>/web a facebook, distribuce doobjednávek, seznamy</a:t>
            </a:r>
          </a:p>
          <a:p>
            <a:pPr>
              <a:lnSpc>
                <a:spcPct val="90000"/>
              </a:lnSpc>
            </a:pPr>
            <a:r>
              <a:rPr lang="cs-CZ" sz="1700"/>
              <a:t>B. Tauberová – Sedlčany </a:t>
            </a:r>
            <a:r>
              <a:rPr lang="cs-CZ" sz="1700" i="1"/>
              <a:t>/odborné konzultace</a:t>
            </a:r>
          </a:p>
          <a:p>
            <a:pPr>
              <a:lnSpc>
                <a:spcPct val="90000"/>
              </a:lnSpc>
            </a:pPr>
            <a:r>
              <a:rPr lang="cs-CZ" sz="1700"/>
              <a:t>D. Divínová – Vsetín </a:t>
            </a:r>
            <a:r>
              <a:rPr lang="cs-CZ" sz="1700" i="1"/>
              <a:t>/ekonom. poradenství aj.</a:t>
            </a:r>
          </a:p>
          <a:p>
            <a:pPr>
              <a:lnSpc>
                <a:spcPct val="90000"/>
              </a:lnSpc>
            </a:pPr>
            <a:r>
              <a:rPr lang="cs-CZ" sz="1700"/>
              <a:t>K. Hubertová a B. Čižinská a KMHK </a:t>
            </a:r>
            <a:r>
              <a:rPr lang="cs-CZ" sz="1700" i="1"/>
              <a:t>/objednávky, zakázky aj.</a:t>
            </a:r>
          </a:p>
          <a:p>
            <a:pPr>
              <a:lnSpc>
                <a:spcPct val="90000"/>
              </a:lnSpc>
            </a:pPr>
            <a:r>
              <a:rPr lang="cs-CZ" sz="1700"/>
              <a:t>KJM Brno</a:t>
            </a:r>
            <a:r>
              <a:rPr lang="cs-CZ" sz="1700" i="1"/>
              <a:t>/metodika, seznamy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276590C-7862-4CF9-9A4F-E2C0AA7AE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170312"/>
            <a:ext cx="3701978" cy="20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4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002060"/>
                </a:solidFill>
              </a:rPr>
              <a:t>Kontakty</a:t>
            </a:r>
            <a:endParaRPr lang="cs-CZ" sz="40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www.sknizkoudozivota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https://cs-cz.facebook.com/sknizkoudozivota/</a:t>
            </a:r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3000" dirty="0"/>
              <a:t>Roman </a:t>
            </a:r>
            <a:r>
              <a:rPr lang="cs-CZ" sz="3000" dirty="0" err="1"/>
              <a:t>Giebisch</a:t>
            </a:r>
            <a:r>
              <a:rPr lang="cs-CZ" sz="3000" dirty="0"/>
              <a:t>, </a:t>
            </a:r>
            <a:r>
              <a:rPr lang="cs-CZ" sz="3000" dirty="0">
                <a:hlinkClick r:id="rId4"/>
              </a:rPr>
              <a:t>roman.giebisch@nkp.cz</a:t>
            </a:r>
            <a:endParaRPr lang="cs-CZ" sz="3000" dirty="0"/>
          </a:p>
          <a:p>
            <a:pPr marL="0" indent="0" algn="ctr">
              <a:buNone/>
            </a:pPr>
            <a:r>
              <a:rPr lang="cs-CZ" sz="3000" dirty="0"/>
              <a:t>Zlata Houšková, </a:t>
            </a:r>
            <a:r>
              <a:rPr lang="cs-CZ" sz="3000" dirty="0">
                <a:hlinkClick r:id="rId5"/>
              </a:rPr>
              <a:t>zlata.houskova@gmail.com</a:t>
            </a:r>
            <a:endParaRPr lang="cs-CZ" sz="3000" dirty="0"/>
          </a:p>
          <a:p>
            <a:pPr marL="0" indent="0" algn="ctr">
              <a:buNone/>
            </a:pPr>
            <a:r>
              <a:rPr lang="cs-CZ" sz="3000" dirty="0"/>
              <a:t>KMO – web, </a:t>
            </a:r>
            <a:r>
              <a:rPr lang="cs-CZ" sz="3000" dirty="0" err="1"/>
              <a:t>fcb</a:t>
            </a:r>
            <a:r>
              <a:rPr lang="cs-CZ" sz="3000" dirty="0"/>
              <a:t>, zpravodaj, </a:t>
            </a:r>
            <a:r>
              <a:rPr lang="cs-CZ" sz="3000" dirty="0">
                <a:hlinkClick r:id="rId6"/>
              </a:rPr>
              <a:t>dlouha.kmo@gmail.com</a:t>
            </a:r>
            <a:endParaRPr lang="cs-CZ" sz="3000" dirty="0"/>
          </a:p>
          <a:p>
            <a:pPr marL="0" indent="0" algn="ctr">
              <a:buNone/>
            </a:pPr>
            <a:r>
              <a:rPr lang="cs-CZ" sz="3000" dirty="0"/>
              <a:t>KMHK, </a:t>
            </a:r>
            <a:r>
              <a:rPr lang="cs-CZ" sz="3000" dirty="0">
                <a:hlinkClick r:id="rId7"/>
              </a:rPr>
              <a:t>objednavkybookstart@knihovnahk.cz</a:t>
            </a:r>
            <a:endParaRPr lang="cs-CZ" sz="30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648"/>
            <a:ext cx="936104" cy="12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26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</a:rPr>
              <a:t>Osobní poznámka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cs-CZ" i="1" dirty="0"/>
              <a:t>Proč mi projekt s Knížkou do života dává smysl?</a:t>
            </a:r>
          </a:p>
          <a:p>
            <a:pPr marL="0" indent="0" algn="ctr">
              <a:buNone/>
            </a:pPr>
            <a:endParaRPr lang="cs-CZ" sz="3000" dirty="0"/>
          </a:p>
          <a:p>
            <a:pPr marL="0" indent="0" algn="ctr">
              <a:buNone/>
            </a:pPr>
            <a:r>
              <a:rPr lang="cs-CZ" sz="3000" dirty="0"/>
              <a:t>Je přesně tím, co mi v naší knihovně chybělo.</a:t>
            </a:r>
          </a:p>
          <a:p>
            <a:pPr marL="0" indent="0" algn="ctr">
              <a:buNone/>
            </a:pPr>
            <a:r>
              <a:rPr lang="cs-CZ" sz="3000" dirty="0"/>
              <a:t>Míří přímo k jádru pudla - tedy ke čtení.</a:t>
            </a:r>
          </a:p>
          <a:p>
            <a:pPr marL="0" indent="0" algn="ctr">
              <a:buNone/>
            </a:pPr>
            <a:r>
              <a:rPr lang="cs-CZ" sz="3000" dirty="0"/>
              <a:t>Mám pocit, že můžeme pro změnu opravdu něco ovlivnit.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0648"/>
            <a:ext cx="936104" cy="12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21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D21921-CCB3-49BD-B1B8-18ECAF5F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119657"/>
          </a:xfrm>
        </p:spPr>
        <p:txBody>
          <a:bodyPr>
            <a:normAutofit/>
          </a:bodyPr>
          <a:lstStyle/>
          <a:p>
            <a:r>
              <a:rPr lang="cs-CZ" b="1" dirty="0"/>
              <a:t>Bude pohádka?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C81F293-DF69-44F2-8899-5AF47B5F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00808"/>
            <a:ext cx="4320480" cy="496854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4000" dirty="0"/>
              <a:t>V naší republice se ročně narodí asi 114 000 miminek, každé si zaslouží svou první knížku.</a:t>
            </a:r>
          </a:p>
          <a:p>
            <a:pPr marL="0" indent="0">
              <a:lnSpc>
                <a:spcPct val="90000"/>
              </a:lnSpc>
              <a:buNone/>
            </a:pPr>
            <a:endParaRPr lang="cs-CZ" sz="40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4000" dirty="0"/>
              <a:t>Dostane ji od knihovny? </a:t>
            </a:r>
          </a:p>
          <a:p>
            <a:pPr marL="0" indent="0">
              <a:lnSpc>
                <a:spcPct val="90000"/>
              </a:lnSpc>
              <a:buNone/>
            </a:pPr>
            <a:endParaRPr lang="cs-CZ" sz="40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4000" b="1" dirty="0"/>
              <a:t>Záleží na nás/na Vás!</a:t>
            </a:r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endParaRPr lang="cs-CZ" sz="1200" i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200" i="1" dirty="0"/>
              <a:t>Zdroj obrázku: </a:t>
            </a:r>
            <a:r>
              <a:rPr lang="cs-CZ" sz="1200" dirty="0"/>
              <a:t> </a:t>
            </a:r>
            <a:r>
              <a:rPr lang="cs-CZ" sz="1200" i="1" dirty="0"/>
              <a:t>https://www.ceskypatchwork.cz/produkt/pohadkova-knizka-90x110cm/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D10C0A4-FF33-461A-9C92-FB0A1BC35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9" r="19218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455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A5519D-46B7-4918-B065-68E26982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Myslet nahlas, mluvit nahlas</a:t>
            </a:r>
            <a:br>
              <a:rPr lang="cs-CZ" dirty="0"/>
            </a:br>
            <a:r>
              <a:rPr lang="cs-CZ" dirty="0"/>
              <a:t>zprostředkované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69639-A882-4035-91C0-D7BCD175C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24" y="170080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i="1" dirty="0"/>
              <a:t>Příklady zprostředkované samomluvy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6-9 měsíců</a:t>
            </a:r>
            <a:r>
              <a:rPr lang="cs-CZ" dirty="0"/>
              <a:t>: dvouslabičná slova, ukazovat předměty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9-12 měsíců</a:t>
            </a:r>
            <a:r>
              <a:rPr lang="cs-CZ" dirty="0"/>
              <a:t>: artikulovat zřetelně a pomalu</a:t>
            </a:r>
          </a:p>
          <a:p>
            <a:pPr marL="0" indent="0">
              <a:buNone/>
            </a:pPr>
            <a:r>
              <a:rPr lang="cs-CZ" dirty="0"/>
              <a:t>Batolata: autonomie, socializace, sebepojetí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18-24 měsíců</a:t>
            </a:r>
            <a:r>
              <a:rPr lang="cs-CZ" dirty="0"/>
              <a:t>: pojmenovávání, vlastnictví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30. měsíc</a:t>
            </a:r>
            <a:r>
              <a:rPr lang="cs-CZ" dirty="0"/>
              <a:t>: delší slova, delší věty, změny tématu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36. měsíc</a:t>
            </a:r>
            <a:r>
              <a:rPr lang="cs-CZ" dirty="0"/>
              <a:t>: pozornost u tématu, citlivost k posluchači</a:t>
            </a:r>
          </a:p>
        </p:txBody>
      </p:sp>
    </p:spTree>
    <p:extLst>
      <p:ext uri="{BB962C8B-B14F-4D97-AF65-F5344CB8AC3E}">
        <p14:creationId xmlns:p14="http://schemas.microsoft.com/office/powerpoint/2010/main" val="3280195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3E11B85-8BE0-491C-86B4-BA0934DD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Miminkům a knihovnám zdar!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F2A680-BF53-4C7B-87CB-6C5B17A29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7638"/>
            <a:ext cx="3528392" cy="46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496944" cy="63367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000" dirty="0">
              <a:latin typeface="Caladea" panose="02040503050406030204" pitchFamily="18" charset="-18"/>
            </a:endParaRPr>
          </a:p>
          <a:p>
            <a:pPr marL="0" indent="0">
              <a:buNone/>
            </a:pPr>
            <a:r>
              <a:rPr lang="cs-CZ" sz="3000" dirty="0">
                <a:latin typeface="Caladea" panose="02040503050406030204" pitchFamily="18" charset="-18"/>
              </a:rPr>
              <a:t>Bylo nebylo …</a:t>
            </a:r>
          </a:p>
          <a:p>
            <a:pPr marL="0" indent="0">
              <a:buNone/>
            </a:pPr>
            <a:r>
              <a:rPr lang="cs-CZ" sz="3000" dirty="0">
                <a:latin typeface="Caladea" panose="02040503050406030204" pitchFamily="18" charset="-18"/>
              </a:rPr>
              <a:t>	Náš dnešní příběh se stal v jedné malé zemi, která byla zvláštní tím, že v každém i odlehlém koutě bylo kouzelné místo plné knih, hraček a usměvavých dychtivých bytostí s brýlemi i bez.</a:t>
            </a:r>
          </a:p>
          <a:p>
            <a:pPr marL="0" indent="0">
              <a:buNone/>
            </a:pPr>
            <a:r>
              <a:rPr lang="cs-CZ" sz="3000" dirty="0">
                <a:latin typeface="Caladea" panose="02040503050406030204" pitchFamily="18" charset="-18"/>
              </a:rPr>
              <a:t>	Tyto bytosti rády pečovaly o předškoláky a školáky,  zajímaly se o rodiny, neposlušné mládežníky, unavené dospěláky, ale jako by něco chybělo ...</a:t>
            </a:r>
            <a:endParaRPr lang="cs-CZ" sz="5400" dirty="0">
              <a:solidFill>
                <a:srgbClr val="FFC000"/>
              </a:solidFill>
              <a:latin typeface="Caladea" panose="02040503050406030204" pitchFamily="18" charset="-18"/>
            </a:endParaRPr>
          </a:p>
          <a:p>
            <a:pPr marL="0" indent="0">
              <a:buNone/>
            </a:pPr>
            <a:endParaRPr lang="cs-CZ" sz="3000" dirty="0">
              <a:latin typeface="Caladea" panose="02040503050406030204" pitchFamily="18" charset="-18"/>
            </a:endParaRPr>
          </a:p>
          <a:p>
            <a:pPr marL="0" indent="0">
              <a:buNone/>
            </a:pPr>
            <a:r>
              <a:rPr lang="cs-CZ" sz="3000" dirty="0">
                <a:latin typeface="Caladea" panose="02040503050406030204" pitchFamily="18" charset="-18"/>
              </a:rPr>
              <a:t>A pak přišel ...</a:t>
            </a:r>
            <a:endParaRPr lang="cs-CZ" sz="3600" dirty="0">
              <a:latin typeface="Caladea" panose="02040503050406030204" pitchFamily="18" charset="-18"/>
            </a:endParaRPr>
          </a:p>
          <a:p>
            <a:pPr marL="0" indent="0">
              <a:buNone/>
            </a:pPr>
            <a:endParaRPr lang="cs-CZ" sz="36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69160"/>
            <a:ext cx="1523661" cy="114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6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584175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002060"/>
                </a:solidFill>
              </a:rPr>
              <a:t>S knížkou do života / Bookstart příběh nebo pohádka?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3096344"/>
          </a:xfrm>
        </p:spPr>
        <p:txBody>
          <a:bodyPr/>
          <a:lstStyle/>
          <a:p>
            <a:r>
              <a:rPr lang="cs-CZ" dirty="0"/>
              <a:t>krajský seminář České Budějovice, </a:t>
            </a:r>
          </a:p>
          <a:p>
            <a:r>
              <a:rPr lang="cs-CZ" dirty="0"/>
              <a:t>28. 1. 2020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82602"/>
            <a:ext cx="1539243" cy="20330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25144"/>
            <a:ext cx="13335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8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Signály ze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697" y="2438400"/>
            <a:ext cx="3845272" cy="37854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na jedné straně: varování neurologů, logopedů, dětských lékařů …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na druhé straně: prokázáno čtenářskými průzkumy, že dobří čtenáři mají také lepší prospěch, prokázán jednoznačně pozitivní vliv rodičů čtoucí dětem aj.		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F00960-9669-47D4-A0FB-BFFA69CD4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8944" b="-2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0160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2396</Words>
  <Application>Microsoft Office PowerPoint</Application>
  <PresentationFormat>Předvádění na obrazovce (4:3)</PresentationFormat>
  <Paragraphs>264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6" baseType="lpstr">
      <vt:lpstr>Arial</vt:lpstr>
      <vt:lpstr>Baskerville Old Face</vt:lpstr>
      <vt:lpstr>Caladea</vt:lpstr>
      <vt:lpstr>Calibri</vt:lpstr>
      <vt:lpstr>Wingdings</vt:lpstr>
      <vt:lpstr>Motiv systému Office</vt:lpstr>
      <vt:lpstr>Narodilo se ….</vt:lpstr>
      <vt:lpstr>Okénko vývojové psychologie  zdroj: Mgr. Zuzana Přibylová</vt:lpstr>
      <vt:lpstr>Okénko vývojové psychologie  zdroj: Mgr. Zuzana Přibylová</vt:lpstr>
      <vt:lpstr>Myslet nahlas, mluvit nahlas zprostředkované učení</vt:lpstr>
      <vt:lpstr>Myslet nahlas, mluvit nahlas zprostředkované učení</vt:lpstr>
      <vt:lpstr>Prezentace aplikace PowerPoint</vt:lpstr>
      <vt:lpstr>S knížkou do života / Bookstart příběh nebo pohádka? </vt:lpstr>
      <vt:lpstr>Prezentace aplikace PowerPoint</vt:lpstr>
      <vt:lpstr>Signály ze společnosti</vt:lpstr>
      <vt:lpstr>Dobré podmínky</vt:lpstr>
      <vt:lpstr>Příklady</vt:lpstr>
      <vt:lpstr>Pro koho a proč to děláme</vt:lpstr>
      <vt:lpstr>Čtení ve zkratce – pro rodiče</vt:lpstr>
      <vt:lpstr>Cíle projektu S knížkou do života </vt:lpstr>
      <vt:lpstr>Prezentace aplikace PowerPoint</vt:lpstr>
      <vt:lpstr>Přínos </vt:lpstr>
      <vt:lpstr>Dopady - odkazy na zahraniční studie</vt:lpstr>
      <vt:lpstr>https://www.booktrust.org.uk/</vt:lpstr>
      <vt:lpstr>Zjištěné skutečnosti – mé oblíbené hodnocení programu</vt:lpstr>
      <vt:lpstr>Zjištěné skutečnosti při hodnocení programů Bookstart</vt:lpstr>
      <vt:lpstr>by The Reading Foundation Netherlands - licensed under CC BY 4.0</vt:lpstr>
      <vt:lpstr>Co z toho pro nás vyplynulo – základy pravidel</vt:lpstr>
      <vt:lpstr>Jak začít</vt:lpstr>
      <vt:lpstr>Prezentace aplikace PowerPoint</vt:lpstr>
      <vt:lpstr>Podmínky účasti v projektu</vt:lpstr>
      <vt:lpstr>Prezentace aplikace PowerPoint</vt:lpstr>
      <vt:lpstr>Ideální scénář z pohledu dítěte</vt:lpstr>
      <vt:lpstr>Metodické materiály a informace </vt:lpstr>
      <vt:lpstr>Prezentace aplikace PowerPoint</vt:lpstr>
      <vt:lpstr>Nová metodická příručka</vt:lpstr>
      <vt:lpstr>Obecné tipy k akcím knihovny</vt:lpstr>
      <vt:lpstr>Prezentace aplikace PowerPoint</vt:lpstr>
      <vt:lpstr>Výsledky dotazníku 2018</vt:lpstr>
      <vt:lpstr>Prezentace aplikace PowerPoint</vt:lpstr>
      <vt:lpstr>Problémy k řešení</vt:lpstr>
      <vt:lpstr>Prezentace aplikace PowerPoint</vt:lpstr>
      <vt:lpstr>Jak to začalo - 0 – 120 – 150 – 190 - ?</vt:lpstr>
      <vt:lpstr>Organizace a financování </vt:lpstr>
      <vt:lpstr>Rok s Bookstartem</vt:lpstr>
      <vt:lpstr>Financování projektu</vt:lpstr>
      <vt:lpstr>Propagace</vt:lpstr>
      <vt:lpstr>Knižní sada pro miminka 2020</vt:lpstr>
      <vt:lpstr>Knižní sada pro miminka 2020</vt:lpstr>
      <vt:lpstr>Nový set pro miminka 2021-2023</vt:lpstr>
      <vt:lpstr>Sada pro tříleté děti</vt:lpstr>
      <vt:lpstr>Pracovní skupina</vt:lpstr>
      <vt:lpstr>Kontakty</vt:lpstr>
      <vt:lpstr>Osobní poznámka</vt:lpstr>
      <vt:lpstr>Bude pohádka?</vt:lpstr>
      <vt:lpstr>Miminkům a knihovnám zdar!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Narodilo se ….</dc:title>
  <dc:creator>cizinska</dc:creator>
  <cp:lastModifiedBy>hubertova</cp:lastModifiedBy>
  <cp:revision>9</cp:revision>
  <cp:lastPrinted>2020-01-24T06:33:58Z</cp:lastPrinted>
  <dcterms:created xsi:type="dcterms:W3CDTF">2020-01-20T21:03:06Z</dcterms:created>
  <dcterms:modified xsi:type="dcterms:W3CDTF">2020-01-24T07:02:12Z</dcterms:modified>
</cp:coreProperties>
</file>