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9" r:id="rId6"/>
    <p:sldId id="282" r:id="rId7"/>
    <p:sldId id="279" r:id="rId8"/>
    <p:sldId id="270" r:id="rId9"/>
    <p:sldId id="271" r:id="rId10"/>
    <p:sldId id="272" r:id="rId11"/>
    <p:sldId id="280" r:id="rId12"/>
    <p:sldId id="273" r:id="rId13"/>
    <p:sldId id="274" r:id="rId14"/>
    <p:sldId id="275" r:id="rId15"/>
    <p:sldId id="276" r:id="rId16"/>
    <p:sldId id="278" r:id="rId17"/>
    <p:sldId id="277" r:id="rId18"/>
    <p:sldId id="264" r:id="rId19"/>
    <p:sldId id="281" r:id="rId2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2E7AE45-4D2B-4B54-A168-E785FC8C609E}">
          <p14:sldIdLst>
            <p14:sldId id="256"/>
            <p14:sldId id="269"/>
            <p14:sldId id="282"/>
            <p14:sldId id="279"/>
            <p14:sldId id="270"/>
            <p14:sldId id="271"/>
            <p14:sldId id="272"/>
            <p14:sldId id="280"/>
            <p14:sldId id="273"/>
          </p14:sldIdLst>
        </p14:section>
        <p14:section name="Oddíl bez názvu" id="{5637CB90-397F-400C-BDD4-58A1BAD3D937}">
          <p14:sldIdLst>
            <p14:sldId id="274"/>
            <p14:sldId id="275"/>
            <p14:sldId id="276"/>
            <p14:sldId id="278"/>
            <p14:sldId id="277"/>
            <p14:sldId id="264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t>27.01.2020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4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82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05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  <a:p>
            <a:pPr lvl="5" rtl="0"/>
            <a:r>
              <a:rPr lang="cs-CZ" dirty="0"/>
              <a:t>Šestá úroveň</a:t>
            </a:r>
          </a:p>
          <a:p>
            <a:pPr lvl="6" rtl="0"/>
            <a:r>
              <a:rPr lang="cs-CZ" dirty="0"/>
              <a:t>Sedmá úroveň</a:t>
            </a:r>
          </a:p>
          <a:p>
            <a:pPr lvl="7" rtl="0"/>
            <a:r>
              <a:rPr lang="cs-CZ" dirty="0"/>
              <a:t>Osmá úroveň</a:t>
            </a:r>
          </a:p>
          <a:p>
            <a:pPr lvl="8" rtl="0"/>
            <a:r>
              <a:rPr lang="cs-CZ" dirty="0"/>
              <a:t>Devátá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27.01.2020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ckmanequation.org/www/assets/2017/01/Heckman20Investing20in20Young20Children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 descr="Obsah obrázku malé, vsedě, chlapec, mladý&#10;&#10;Popis byl vytvořen automaticky">
            <a:extLst>
              <a:ext uri="{FF2B5EF4-FFF2-40B4-BE49-F238E27FC236}">
                <a16:creationId xmlns:a16="http://schemas.microsoft.com/office/drawing/2014/main" id="{705074F4-74DA-4F9F-A5F4-FFCFFA1F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53" y="-474696"/>
            <a:ext cx="4255247" cy="756488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6193971" cy="2219690"/>
          </a:xfrm>
        </p:spPr>
        <p:txBody>
          <a:bodyPr rtlCol="0" anchor="ctr">
            <a:noAutofit/>
          </a:bodyPr>
          <a:lstStyle/>
          <a:p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Kniha a rozvoj řečových dovedností 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Jak zlepšovat verbální komunikaci dětí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vést je ke čtenářství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PaedDr. Zdeňka Koppová</a:t>
            </a:r>
          </a:p>
          <a:p>
            <a:pPr rtl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Klinická logopedka</a:t>
            </a:r>
          </a:p>
          <a:p>
            <a:pPr rtl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28. 1. 2020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7EF-D7AE-4FB6-84C0-D25AA722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SPOLEČNÁ VÝCHODISKA 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PRO ROZVOJ ŘEČI A ČTENÁŘSKÝCH DOVEDNOSTÍ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0C004-8C3F-4590-991B-F52DA5AE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31758"/>
            <a:ext cx="10236868" cy="542624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Rozvíjíme vše přiměřeným způsobem od narození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(energie, kyslík, podněty)</a:t>
            </a:r>
          </a:p>
          <a:p>
            <a:pPr>
              <a:spcBef>
                <a:spcPts val="600"/>
              </a:spcBef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Zrakové vnímání, postřeh a oční kontakt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napojení dospělý – dítě (nápodoba - opičení), propojení hraček a obrázků s realitou – rozvoj pojmenování (slovní zásoba), hrou – schovávačky, „Co se změnilo?“</a:t>
            </a:r>
          </a:p>
          <a:p>
            <a:pPr>
              <a:spcBef>
                <a:spcPts val="600"/>
              </a:spcBef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Koncentrace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intenzita a výdrž - respektovat věkovou přiměřenost, zájem dítěte</a:t>
            </a:r>
          </a:p>
          <a:p>
            <a:pPr>
              <a:spcBef>
                <a:spcPts val="600"/>
              </a:spcBef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Paměť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(prostorová paměť - pexeso, „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Kimovy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hry“, tvarová paměť - pro písmena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vkládačky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), verbální paměť (říkadla, písničky, básničky, „Šla babička do městečka,“ …) </a:t>
            </a:r>
          </a:p>
          <a:p>
            <a:pPr>
              <a:spcBef>
                <a:spcPts val="600"/>
              </a:spcBef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Multisenzoriální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přístup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(zrak, motorika, sluch) i při seznamování  s knihou, od konkrétního k abstraktnímu – (zkušenost – představ si)</a:t>
            </a:r>
          </a:p>
          <a:p>
            <a:pPr>
              <a:spcBef>
                <a:spcPts val="600"/>
              </a:spcBef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Respektovat povahu dítěte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(živější děti zapojí motoriku- rytmizace - tleskání, dupání, tancování, vkládání, přikládání, ukazování, listování…)</a:t>
            </a:r>
          </a:p>
          <a:p>
            <a:pPr>
              <a:spcBef>
                <a:spcPts val="600"/>
              </a:spcBef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7EF-D7AE-4FB6-84C0-D25AA722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PRÁCE S KNIHOU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0C004-8C3F-4590-991B-F52DA5AE8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Nejprve s účastí dospělého - pozitivní emoční zážitek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Od nejútlejšího věku: knihy plastové, leporela, říkadla, písničky spojit s pohybem, knížky obrázkové, příběhy, pohádky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“Čtení”- obrázků s verbálním komentářem = tvoříme první návyky (orientace na stránce, pohyb prstu a očí po řádce, soustředění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Poskytujeme „ŘEČOVÝ VZOR“ pro nápodobu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Nové pojmy - zapojování do vlastního „informačního systému“ dítěte, tj. do souvislostí (verbální paměť)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Důležitá je KOMUNIKACE – interaktivní přístup dospělého – dávat otázky, zajímat se o pocity, zážitky dítěte. </a:t>
            </a: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7EF-D7AE-4FB6-84C0-D25AA722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PRÁCE S KNIHOU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0C004-8C3F-4590-991B-F52DA5AE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700463"/>
            <a:ext cx="5841332" cy="447173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Předškolní věk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 knihy - zájem, přiměřenost, motivace, 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cvičit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předčtenářské dovednosti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(sluchová a zraková pozornost, analýza a syntéza, rytmizace slabik…)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vzor dospělého (nápodoba – „Zvyk je železná košile“ 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pravidelnost (večer před spaním, za odměnu)</a:t>
            </a:r>
          </a:p>
          <a:p>
            <a:pPr marL="0" indent="0">
              <a:spcBef>
                <a:spcPts val="600"/>
              </a:spcBef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Školní věk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cílem je samostatný čtenář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první třída: - předčtenářské dovednosti, systematičnost, denní čtení, podpora a pomoc, trpělivost při obtížích, pochvala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další ročníky – motivace, knihovna a osobní výběr knih, čtenářské deníky</a:t>
            </a: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 descr="Obsah obrázku chlapec, interiér, dítě, osoba&#10;&#10;Popis byl vytvořen automaticky">
            <a:extLst>
              <a:ext uri="{FF2B5EF4-FFF2-40B4-BE49-F238E27FC236}">
                <a16:creationId xmlns:a16="http://schemas.microsoft.com/office/drawing/2014/main" id="{B5640C07-0F6B-4DF7-A03B-72F1F5A32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82" y="1379620"/>
            <a:ext cx="4683967" cy="53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7EF-D7AE-4FB6-84C0-D25AA722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KDYŽ ČTENÍ NEJDE…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0C004-8C3F-4590-991B-F52DA5AE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35768"/>
            <a:ext cx="10164679" cy="47925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Když dítě kniha nebo čtení nebaví, nebo se čtení nedaří:</a:t>
            </a:r>
          </a:p>
          <a:p>
            <a:pPr marL="0" indent="0">
              <a:spcBef>
                <a:spcPts val="600"/>
              </a:spcBef>
              <a:buNone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Má to vždy důvod (dítě to nedělá schválně)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Nevzdávejte to - nehubujte, netrestejte, pomáhejte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Čtení bude v životě potřebovat (čtenářská gramotnost)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Motivace a chápavý, ale systematický a důsledný přístup – dítě by mělo vždy mít pozitivní pocit (odměna, dospělý si na mne udělal čas)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Respektovat osobnostní a věkové charakteristiky dítěte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Osobní příklad</a:t>
            </a: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7EF-D7AE-4FB6-84C0-D25AA722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ČÁSTÉ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0C004-8C3F-4590-991B-F52DA5AE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1" y="1451812"/>
            <a:ext cx="10365206" cy="518159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Silový přístup – vynucování – „MUSÍŠ!“ – nefunguje</a:t>
            </a:r>
          </a:p>
          <a:p>
            <a:pPr>
              <a:spcBef>
                <a:spcPts val="60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Malý respekt k osobnosti dítěte (zájmy, povaha, únava…)</a:t>
            </a:r>
          </a:p>
          <a:p>
            <a:pPr>
              <a:spcBef>
                <a:spcPts val="60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Přehlcení – častý problém – méně je více…!</a:t>
            </a:r>
          </a:p>
          <a:p>
            <a:pPr>
              <a:spcBef>
                <a:spcPts val="60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Malá nebo nevhodná pomoc dospělého</a:t>
            </a:r>
          </a:p>
          <a:p>
            <a:pPr>
              <a:spcBef>
                <a:spcPts val="60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OSLABENÍ PŘEDČTENÁŘSKÝCH DOVEDNOSTÍ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tj. malá připravenost na čtení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Nerozvinuté schopnosti - sluchová A/S, sluchová paměť, zrakové dovednosti – zraková diferenciace tvarů, oční pohyb po řádce…</a:t>
            </a:r>
          </a:p>
          <a:p>
            <a:pPr>
              <a:spcBef>
                <a:spcPts val="60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Poradit se s odborníkem -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PPP, SPC, logoped, učitel, speciální pedagog v ZŠ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1C1908-8C27-437F-BB5C-3DF66C19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Obrázek 12" descr="Obsah obrázku budova, stůl, interiér, okno&#10;&#10;Popis byl vytvořen automaticky">
            <a:extLst>
              <a:ext uri="{FF2B5EF4-FFF2-40B4-BE49-F238E27FC236}">
                <a16:creationId xmlns:a16="http://schemas.microsoft.com/office/drawing/2014/main" id="{DE3E95F3-2CDE-442E-8D20-1E29A9A80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39"/>
            <a:ext cx="12192000" cy="5584122"/>
          </a:xfrm>
          <a:prstGeom prst="rect">
            <a:avLst/>
          </a:prstGeom>
        </p:spPr>
      </p:pic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074FF493-DC8F-46DC-BCDD-F6C4C2FA042E}"/>
              </a:ext>
            </a:extLst>
          </p:cNvPr>
          <p:cNvSpPr/>
          <p:nvPr/>
        </p:nvSpPr>
        <p:spPr>
          <a:xfrm flipH="1">
            <a:off x="5398169" y="709128"/>
            <a:ext cx="2550694" cy="2334635"/>
          </a:xfrm>
          <a:prstGeom prst="cloudCallout">
            <a:avLst>
              <a:gd name="adj1" fmla="val -41409"/>
              <a:gd name="adj2" fmla="val 5423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Ještě jsem se vás nezeptala, jestli máte dotazy…</a:t>
            </a:r>
          </a:p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Máte dotazy? </a:t>
            </a:r>
          </a:p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 mohla bych je slyšet?</a:t>
            </a:r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ložnice, lednička, místnost&#10;&#10;Popis byl vytvořen automaticky">
            <a:extLst>
              <a:ext uri="{FF2B5EF4-FFF2-40B4-BE49-F238E27FC236}">
                <a16:creationId xmlns:a16="http://schemas.microsoft.com/office/drawing/2014/main" id="{AC4D2CBF-6A50-47AA-9507-F033F2E4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-927100"/>
            <a:ext cx="6534150" cy="87122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425CC87-5D8B-4945-AE01-560FF5003388}"/>
              </a:ext>
            </a:extLst>
          </p:cNvPr>
          <p:cNvSpPr txBox="1"/>
          <p:nvPr/>
        </p:nvSpPr>
        <p:spPr>
          <a:xfrm>
            <a:off x="171450" y="2005265"/>
            <a:ext cx="5924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6201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4479" y="-132347"/>
            <a:ext cx="9980682" cy="1096962"/>
          </a:xfrm>
        </p:spPr>
        <p:txBody>
          <a:bodyPr rtlCol="0"/>
          <a:lstStyle/>
          <a:p>
            <a:pPr rtl="0"/>
            <a:r>
              <a:rPr lang="cs-CZ" dirty="0"/>
              <a:t>Rozložení dvou obsahových částí s tabulkou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4479" y="1391653"/>
            <a:ext cx="4914900" cy="4571999"/>
          </a:xfrm>
        </p:spPr>
        <p:txBody>
          <a:bodyPr rtlCol="0"/>
          <a:lstStyle/>
          <a:p>
            <a:pPr rtl="0"/>
            <a:r>
              <a:rPr lang="cs-CZ" dirty="0"/>
              <a:t>Bod k první odrážce sem</a:t>
            </a:r>
          </a:p>
          <a:p>
            <a:pPr rtl="0"/>
            <a:r>
              <a:rPr lang="cs-CZ" dirty="0"/>
              <a:t>Bod k druhé odrážce sem</a:t>
            </a:r>
          </a:p>
          <a:p>
            <a:pPr rtl="0"/>
            <a:r>
              <a:rPr lang="cs-CZ" dirty="0"/>
              <a:t>Bod k třetí odrážce sem</a:t>
            </a:r>
          </a:p>
        </p:txBody>
      </p:sp>
      <p:graphicFrame>
        <p:nvGraphicFramePr>
          <p:cNvPr id="16" name="Zástupný symbol pro obsah 15" descr="Ukázková tabulka se 3 sloupci a 4 řádky" title="Tabulk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0951058"/>
              </p:ext>
            </p:extLst>
          </p:nvPr>
        </p:nvGraphicFramePr>
        <p:xfrm>
          <a:off x="0" y="0"/>
          <a:ext cx="12191999" cy="692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5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540">
                <a:tc>
                  <a:txBody>
                    <a:bodyPr/>
                    <a:lstStyle/>
                    <a:p>
                      <a:pPr algn="ctr" rtl="0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Porovnávané položky</a:t>
                      </a:r>
                    </a:p>
                  </a:txBody>
                  <a:tcPr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buNone/>
                      </a:pPr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„TRADIČNÍ</a:t>
                      </a:r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  <a:b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materiálně chudší</a:t>
                      </a:r>
                    </a:p>
                  </a:txBody>
                  <a:tcPr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</a:t>
                      </a:r>
                      <a:r>
                        <a:rPr lang="cs-CZ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MODERNÍ</a:t>
                      </a: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  <a:b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dnešní dost typické bohatství</a:t>
                      </a:r>
                    </a:p>
                  </a:txBody>
                  <a:tcPr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773">
                <a:tc>
                  <a:txBody>
                    <a:bodyPr/>
                    <a:lstStyle/>
                    <a:p>
                      <a:pPr algn="ctr" rtl="0"/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Vybavení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kárka - obličej k rodiči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luxusní - golfky - pohled vpřed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18583"/>
                  </a:ext>
                </a:extLst>
              </a:tr>
              <a:tr h="803773">
                <a:tc>
                  <a:txBody>
                    <a:bodyPr/>
                    <a:lstStyle/>
                    <a:p>
                      <a:pPr algn="ctr" rtl="0"/>
                      <a:r>
                        <a:rPr lang="cs-CZ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Čas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rodiče či prarodiče k dispozici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kariéra, mobil, nepřítomnost rodiče</a:t>
                      </a:r>
                      <a:b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náhradní programy - kroužky, AJ, sport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773">
                <a:tc>
                  <a:txBody>
                    <a:bodyPr/>
                    <a:lstStyle/>
                    <a:p>
                      <a:pPr algn="ctr" rtl="0"/>
                      <a:r>
                        <a:rPr lang="cs-CZ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Priorita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pohoda</a:t>
                      </a:r>
                      <a:endParaRPr lang="cs-CZ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výkon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895503"/>
                  </a:ext>
                </a:extLst>
              </a:tr>
              <a:tr h="803773">
                <a:tc>
                  <a:txBody>
                    <a:bodyPr/>
                    <a:lstStyle/>
                    <a:p>
                      <a:pPr algn="ctr" rtl="0"/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Hračky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jednodušší, osvědčené, televize omezeně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“rozvíjející”, technika - bez dospělého technické náhražky - tablet, mobil, PC, televize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15479"/>
                  </a:ext>
                </a:extLst>
              </a:tr>
              <a:tr h="803773">
                <a:tc>
                  <a:txBody>
                    <a:bodyPr/>
                    <a:lstStyle/>
                    <a:p>
                      <a:pPr algn="ctr" rtl="0"/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Volný</a:t>
                      </a:r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čas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vycházky, hra, les, hřiště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cestování - auto, letadlo, mnoho zážitků,</a:t>
                      </a:r>
                      <a:b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hlavně aby dítě nezlobilo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60516"/>
                  </a:ext>
                </a:extLst>
              </a:tr>
              <a:tr h="1089425">
                <a:tc>
                  <a:txBody>
                    <a:bodyPr/>
                    <a:lstStyle/>
                    <a:p>
                      <a:pPr algn="ctr" rtl="0"/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Knihy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tradiční, osvědčené, účast dospělého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nejmodernější, interaktivní,  </a:t>
                      </a:r>
                    </a:p>
                    <a:p>
                      <a:pPr marL="0" lv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chybí komunikační partner,</a:t>
                      </a:r>
                    </a:p>
                    <a:p>
                      <a:pPr marL="0" lv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přehlcení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609">
                <a:tc>
                  <a:txBody>
                    <a:bodyPr/>
                    <a:lstStyle/>
                    <a:p>
                      <a:pPr algn="ctr" rtl="0"/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Závěr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výchova pro život, napojení na lidi, </a:t>
                      </a:r>
                    </a:p>
                    <a:p>
                      <a:pPr algn="ctr" rtl="0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dobrá komunikace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rychlý a technizující přístup, odcizení, </a:t>
                      </a:r>
                    </a:p>
                    <a:p>
                      <a:pPr marL="0" lv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chudá verbální komunikace, chybí oční kontakt, </a:t>
                      </a:r>
                      <a:b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terén pro ADHD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4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7AF62-DB7B-429D-B30E-1759DE6B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Okna příležitostí – Windows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oportunity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(aneb opravdu jsem tu nechtěla mít graf…)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B6E06CE-3531-411A-9ED1-BDEF212D5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810" y="1499937"/>
            <a:ext cx="4954772" cy="4572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B0E8DD7-E8E6-4864-925E-2CBE0CB257C4}"/>
              </a:ext>
            </a:extLst>
          </p:cNvPr>
          <p:cNvSpPr txBox="1"/>
          <p:nvPr/>
        </p:nvSpPr>
        <p:spPr>
          <a:xfrm>
            <a:off x="858255" y="1724527"/>
            <a:ext cx="51334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Rozvíjení dětí do 3 let věku přináší největší užitek v kvalitě života jedince a i největší návratnost investice (nositel Nobelovy ceny James </a:t>
            </a:r>
            <a:r>
              <a:rPr lang="cs-CZ" dirty="0" err="1"/>
              <a:t>Heckman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¾ mozku dokončují svůj vývoj po narození</a:t>
            </a:r>
          </a:p>
          <a:p>
            <a:endParaRPr lang="cs-CZ" dirty="0"/>
          </a:p>
          <a:p>
            <a:r>
              <a:rPr lang="cs-CZ" dirty="0"/>
              <a:t>Největší potenciál rozvoje je první 3 roky </a:t>
            </a:r>
          </a:p>
          <a:p>
            <a:r>
              <a:rPr lang="cs-CZ" dirty="0"/>
              <a:t>(tvorba nových synapsí je nejsnadnější a nejrychlejší v závislosti na vnějších podnětech)</a:t>
            </a:r>
          </a:p>
          <a:p>
            <a:endParaRPr lang="cs-CZ" dirty="0"/>
          </a:p>
          <a:p>
            <a:r>
              <a:rPr lang="cs-CZ" dirty="0"/>
              <a:t>Ke správné funkci mozek potřebuje </a:t>
            </a:r>
            <a:r>
              <a:rPr lang="cs-CZ" b="1" u="heavy" dirty="0"/>
              <a:t>energii, kyslík a podněty</a:t>
            </a:r>
          </a:p>
          <a:p>
            <a:endParaRPr lang="cs-CZ" dirty="0"/>
          </a:p>
          <a:p>
            <a:r>
              <a:rPr lang="cs-CZ" dirty="0"/>
              <a:t>90% kritického vývoje dětského mozku proběhne ve věku do 5 let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421B50E-CC01-4C1F-BB32-CD48990E0CFE}"/>
              </a:ext>
            </a:extLst>
          </p:cNvPr>
          <p:cNvSpPr txBox="1"/>
          <p:nvPr/>
        </p:nvSpPr>
        <p:spPr>
          <a:xfrm>
            <a:off x="6200273" y="6176211"/>
            <a:ext cx="522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en-US" dirty="0">
                <a:hlinkClick r:id="rId3"/>
              </a:rPr>
              <a:t>HECKMAN,</a:t>
            </a:r>
            <a:r>
              <a:rPr lang="cs-CZ" dirty="0">
                <a:hlinkClick r:id="rId3"/>
              </a:rPr>
              <a:t> PhD.</a:t>
            </a:r>
            <a:r>
              <a:rPr lang="en-US" dirty="0">
                <a:hlinkClick r:id="rId3"/>
              </a:rPr>
              <a:t> James J</a:t>
            </a:r>
            <a:r>
              <a:rPr lang="cs-CZ" dirty="0">
                <a:hlinkClick r:id="rId3"/>
              </a:rPr>
              <a:t>:</a:t>
            </a:r>
            <a:r>
              <a:rPr lang="en-US" i="1" dirty="0">
                <a:hlinkClick r:id="rId3"/>
              </a:rPr>
              <a:t>The Case for Investing in Disadvantaged Young Children</a:t>
            </a:r>
            <a:r>
              <a:rPr lang="en-US" dirty="0">
                <a:hlinkClick r:id="rId3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osoba, exteriér, držení, mladý&#10;&#10;Popis byl vytvořen automaticky">
            <a:extLst>
              <a:ext uri="{FF2B5EF4-FFF2-40B4-BE49-F238E27FC236}">
                <a16:creationId xmlns:a16="http://schemas.microsoft.com/office/drawing/2014/main" id="{E0C93F90-7465-4DD4-9757-B90DD46F7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01653" y="826329"/>
            <a:ext cx="7988968" cy="599172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B58A76A-421D-4A50-9C07-6F1098D28A7A}"/>
              </a:ext>
            </a:extLst>
          </p:cNvPr>
          <p:cNvSpPr txBox="1"/>
          <p:nvPr/>
        </p:nvSpPr>
        <p:spPr>
          <a:xfrm>
            <a:off x="978570" y="1676399"/>
            <a:ext cx="50131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Calibri" panose="020F0502020204030204" pitchFamily="34" charset="0"/>
                <a:cs typeface="Calibri" panose="020F0502020204030204" pitchFamily="34" charset="0"/>
              </a:rPr>
              <a:t>Čteme kdykoli a kdekoli…</a:t>
            </a:r>
          </a:p>
        </p:txBody>
      </p:sp>
    </p:spTree>
    <p:extLst>
      <p:ext uri="{BB962C8B-B14F-4D97-AF65-F5344CB8AC3E}">
        <p14:creationId xmlns:p14="http://schemas.microsoft.com/office/powerpoint/2010/main" val="42048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7EF-D7AE-4FB6-84C0-D25AA722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NEUROLOGICKÝ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0C004-8C3F-4590-991B-F52DA5AE8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MUDr. Martin Stránský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výzkumu amerického Národního institutu zdravotnictví (NIH).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Nadužívání moderních technologií, konkrétně neustálé zírání do monitorů chytrých zařízení, se projevuje právě na dětských mozcích.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Vědci zkoumali celé desetiletí víc než 11 000 dětí, kterým bylo na začátku výzkumu mezi 9 a 10 lety.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Díky moderním lékařským technologiím vědci zjistili, že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více než sedm hodin denně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které děti stráví zíráním do obrazovek počítačů, tabletů a chytrých telefonů, se 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může negativně projevit na struktuře jejich mozku.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3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7EF-D7AE-4FB6-84C0-D25AA722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NEUROLOGICKÝ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0C004-8C3F-4590-991B-F52DA5AE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82" y="1592179"/>
            <a:ext cx="9982200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		„Technologie tlumí otevřenou diskusi,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redukuje slovník a schopnost empatie.“</a:t>
            </a:r>
            <a:endParaRPr lang="cs-CZ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Strukturální změny mozku – funkční změny</a:t>
            </a:r>
          </a:p>
          <a:p>
            <a:pPr marL="457200" lvl="1" indent="0">
              <a:buNone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-   negativní vliv na vývoj kognitivních funkcí</a:t>
            </a:r>
          </a:p>
          <a:p>
            <a:pPr lvl="1">
              <a:buFontTx/>
              <a:buChar char="-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zhoršení dispozic k vykonávání přirozené fyzické aktivity</a:t>
            </a:r>
          </a:p>
          <a:p>
            <a:pPr lvl="1">
              <a:buFontTx/>
              <a:buChar char="-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zhoršení spánku</a:t>
            </a:r>
          </a:p>
          <a:p>
            <a:pPr lvl="1">
              <a:buFontTx/>
              <a:buChar char="-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nadměrná únava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Děti, které tráví denně </a:t>
            </a: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než dvě hodiny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času na obrazovkách chytrých zařízení, dosahují </a:t>
            </a:r>
            <a:r>
              <a:rPr lang="cs-CZ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zhoršených výsledků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testech, u nichž musejí </a:t>
            </a:r>
            <a:r>
              <a:rPr lang="cs-CZ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přemýšlet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také v </a:t>
            </a:r>
            <a:r>
              <a:rPr lang="cs-CZ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jazykových testech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0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7EF-D7AE-4FB6-84C0-D25AA722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LOGOPEDIE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0C004-8C3F-4590-991B-F52DA5AE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39515"/>
            <a:ext cx="10156658" cy="52858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dirty="0">
                <a:solidFill>
                  <a:srgbClr val="51484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péče o osoby s NKS (narušení komunikačních schopností)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Klinická logopedie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zdravotnictví – ambulantní specialista  </a:t>
            </a:r>
          </a:p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„Školní“ logopedie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speciální pedagog nebo absolvent kurzu  - ZŠ,MŠ, poradny</a:t>
            </a: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Porucha vývoje řeči - (OVŘ), dysfázie, často nestimulující prostředí...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Omezení vývoje řeči - mentální retardace, autismus, DMO, poruchy vnímání...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Traumatické narušení řeči - nemoc, úraz, mrtvice,... 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Poruchy plynulosti, tempa řeči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balbuties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tumultus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Artikulační poruchy -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dyslalia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Související školní obtíže – dyslexie, dysgrafie, dysortografie, dyskalkulie</a:t>
            </a:r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1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udova, mnoho&#10;&#10;Popis byl vytvořen automaticky">
            <a:extLst>
              <a:ext uri="{FF2B5EF4-FFF2-40B4-BE49-F238E27FC236}">
                <a16:creationId xmlns:a16="http://schemas.microsoft.com/office/drawing/2014/main" id="{9B885A0A-CC41-4CCB-8E76-6E6FEAAD5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7EF-D7AE-4FB6-84C0-D25AA722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TERAPIE ŘEČI A KNIHY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0C004-8C3F-4590-991B-F52DA5AE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953000"/>
          </a:xfrm>
        </p:spPr>
        <p:txBody>
          <a:bodyPr>
            <a:no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Kniha je obsahem „abstraktní“, ale formou je hmotná.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Důležité je knihu držet, listovat, ukazovat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multisenzoriální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vnímání - mozek informace lépe integruje).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Kniha zprostředkuje nové pojmy, zážitky, děti objevují zobrazený, namalovaný, vyfocený či jen slovy popsaný svět.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Čtení rozvíjí: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Soustředění (koncentraci)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Pasivní i aktivní slovní zásobu – vyjadřovací dovednosti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Jazykový cit, vnímání gramatických pravidel mateřského jazyka (nápodoba)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Myšlení nejen verbální, ale i logické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Porozumění řeči a to i méně obvyklým formulacím (čtenářská gramotnost)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Představivost, fantazii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Rozšiřuje oblasti zájmu</a:t>
            </a: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kademická literatu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1220</Words>
  <Application>Microsoft Office PowerPoint</Application>
  <PresentationFormat>Širokoúhlá obrazovka</PresentationFormat>
  <Paragraphs>160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Euphemia</vt:lpstr>
      <vt:lpstr>Plantagenet Cherokee</vt:lpstr>
      <vt:lpstr>Wingdings</vt:lpstr>
      <vt:lpstr>Akademická literatura 16:9</vt:lpstr>
      <vt:lpstr>Kniha a rozvoj řečových dovedností  Jak zlepšovat verbální komunikaci dětí  a vést je ke čtenářství</vt:lpstr>
      <vt:lpstr>Rozložení dvou obsahových částí s tabulkou</vt:lpstr>
      <vt:lpstr>Okna příležitostí – Windows of oportunity (aneb opravdu jsem tu nechtěla mít graf…)</vt:lpstr>
      <vt:lpstr>Prezentace aplikace PowerPoint</vt:lpstr>
      <vt:lpstr>NEUROLOGICKÝ VÝZKUM</vt:lpstr>
      <vt:lpstr>NEUROLOGICKÝ VÝZKUM</vt:lpstr>
      <vt:lpstr>LOGOPEDIE</vt:lpstr>
      <vt:lpstr>Prezentace aplikace PowerPoint</vt:lpstr>
      <vt:lpstr>TERAPIE ŘEČI A KNIHY</vt:lpstr>
      <vt:lpstr>SPOLEČNÁ VÝCHODISKA  PRO ROZVOJ ŘEČI A ČTENÁŘSKÝCH DOVEDNOSTÍ</vt:lpstr>
      <vt:lpstr>PRÁCE S KNIHOU </vt:lpstr>
      <vt:lpstr>PRÁCE S KNIHOU </vt:lpstr>
      <vt:lpstr>KDYŽ ČTENÍ NEJDE…</vt:lpstr>
      <vt:lpstr>ČÁSTÉ CHYBY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2020-01-25T09:33:20Z</dcterms:created>
  <dcterms:modified xsi:type="dcterms:W3CDTF">2020-01-27T18:36:33Z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