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7" r:id="rId5"/>
    <p:sldId id="268" r:id="rId6"/>
    <p:sldId id="265" r:id="rId7"/>
    <p:sldId id="258" r:id="rId8"/>
    <p:sldId id="260" r:id="rId9"/>
    <p:sldId id="261" r:id="rId10"/>
    <p:sldId id="275" r:id="rId11"/>
    <p:sldId id="273" r:id="rId12"/>
    <p:sldId id="274" r:id="rId13"/>
    <p:sldId id="262" r:id="rId14"/>
    <p:sldId id="272" r:id="rId15"/>
    <p:sldId id="271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59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16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218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98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32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7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4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05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5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3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9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42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1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16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8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1A8F-FBB6-4595-B766-E6C8E89F549A}" type="datetimeFigureOut">
              <a:rPr lang="cs-CZ" smtClean="0"/>
              <a:t>27.1.2020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9FB6E9-6271-4424-8962-FA703A6B17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14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EA427B8-B3AC-4AED-B3D0-7D295AB51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UZLÍČKOVÁNÍ v Lomnici nad Lužnicí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06143FE-83BB-43AF-B355-D4820B854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14" y="954338"/>
            <a:ext cx="8129586" cy="33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C19A797-924D-48C0-9084-4F4A518A7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71475"/>
            <a:ext cx="8153400" cy="611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ABDD0B9-917F-45F1-B6ED-2DD2402B77AA}"/>
              </a:ext>
            </a:extLst>
          </p:cNvPr>
          <p:cNvSpPr txBox="1"/>
          <p:nvPr/>
        </p:nvSpPr>
        <p:spPr>
          <a:xfrm rot="20304148">
            <a:off x="957518" y="1925256"/>
            <a:ext cx="22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VOJTÍK</a:t>
            </a:r>
          </a:p>
        </p:txBody>
      </p:sp>
    </p:spTree>
    <p:extLst>
      <p:ext uri="{BB962C8B-B14F-4D97-AF65-F5344CB8AC3E}">
        <p14:creationId xmlns:p14="http://schemas.microsoft.com/office/powerpoint/2010/main" val="2726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C984B88-2289-4C0B-AC60-D97F4A4A5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366712"/>
            <a:ext cx="8166101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94B7118-93AB-4507-BC4A-027407852FFD}"/>
              </a:ext>
            </a:extLst>
          </p:cNvPr>
          <p:cNvSpPr txBox="1"/>
          <p:nvPr/>
        </p:nvSpPr>
        <p:spPr>
          <a:xfrm rot="20304148">
            <a:off x="1033718" y="2026856"/>
            <a:ext cx="22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PEPA</a:t>
            </a:r>
          </a:p>
        </p:txBody>
      </p:sp>
    </p:spTree>
    <p:extLst>
      <p:ext uri="{BB962C8B-B14F-4D97-AF65-F5344CB8AC3E}">
        <p14:creationId xmlns:p14="http://schemas.microsoft.com/office/powerpoint/2010/main" val="26816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BB04BC9-1891-4DA2-BF74-D250F6D77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566737"/>
            <a:ext cx="7632701" cy="57245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CD47E10-DC79-4481-B534-DEE2D608C51C}"/>
              </a:ext>
            </a:extLst>
          </p:cNvPr>
          <p:cNvSpPr txBox="1"/>
          <p:nvPr/>
        </p:nvSpPr>
        <p:spPr>
          <a:xfrm rot="20304148">
            <a:off x="957518" y="1925256"/>
            <a:ext cx="222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ZITUŠKA</a:t>
            </a:r>
          </a:p>
        </p:txBody>
      </p:sp>
    </p:spTree>
    <p:extLst>
      <p:ext uri="{BB962C8B-B14F-4D97-AF65-F5344CB8AC3E}">
        <p14:creationId xmlns:p14="http://schemas.microsoft.com/office/powerpoint/2010/main" val="14759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A67C703-7FB3-466A-A368-608F2557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77850"/>
            <a:ext cx="10160000" cy="5702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FE5F7F7-A79D-4C22-BE92-AA1767B3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9B3B609-06DB-4576-B818-C0CAF014A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5E24860-8DE7-4CAF-A9ED-4059097A5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"/>
            <a:ext cx="12192000" cy="68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14398CC-0C02-4361-83E9-2D671631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526" y="582478"/>
            <a:ext cx="4239374" cy="60623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55AAD46C-DB37-4804-8B8A-0A190BCF8ED0}"/>
              </a:ext>
            </a:extLst>
          </p:cNvPr>
          <p:cNvSpPr txBox="1"/>
          <p:nvPr/>
        </p:nvSpPr>
        <p:spPr>
          <a:xfrm>
            <a:off x="2006600" y="582479"/>
            <a:ext cx="373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UZLÍČKOVÁNÍ PŘIPRAVUJÍ:</a:t>
            </a:r>
          </a:p>
          <a:p>
            <a:endParaRPr lang="cs-CZ" dirty="0"/>
          </a:p>
          <a:p>
            <a:r>
              <a:rPr lang="cs-CZ" dirty="0"/>
              <a:t>Marcela Božovská (knihovnice)</a:t>
            </a:r>
          </a:p>
          <a:p>
            <a:r>
              <a:rPr lang="cs-CZ" dirty="0"/>
              <a:t>Kristýna Božovská (infocentrum)</a:t>
            </a:r>
          </a:p>
          <a:p>
            <a:endParaRPr lang="cs-CZ" dirty="0"/>
          </a:p>
          <a:p>
            <a:r>
              <a:rPr lang="cs-CZ" dirty="0"/>
              <a:t>MAMINKY POMOCNICE:</a:t>
            </a:r>
          </a:p>
          <a:p>
            <a:endParaRPr lang="cs-CZ" dirty="0"/>
          </a:p>
          <a:p>
            <a:r>
              <a:rPr lang="cs-CZ" dirty="0"/>
              <a:t>Jitka Klečková (Vojtík)</a:t>
            </a:r>
          </a:p>
          <a:p>
            <a:r>
              <a:rPr lang="cs-CZ" dirty="0"/>
              <a:t>Karolína Navrátilová (Pepa)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Uzlíčkování 2020 </a:t>
            </a:r>
          </a:p>
          <a:p>
            <a:endParaRPr lang="cs-CZ" dirty="0"/>
          </a:p>
          <a:p>
            <a:r>
              <a:rPr lang="cs-CZ" dirty="0"/>
              <a:t>povede Kristýna Božovská</a:t>
            </a:r>
          </a:p>
          <a:p>
            <a:endParaRPr lang="cs-CZ" dirty="0"/>
          </a:p>
          <a:p>
            <a:r>
              <a:rPr lang="cs-CZ" dirty="0"/>
              <a:t>Řízená činnost:</a:t>
            </a:r>
          </a:p>
          <a:p>
            <a:r>
              <a:rPr lang="cs-CZ" dirty="0"/>
              <a:t>karnevalová maska</a:t>
            </a:r>
          </a:p>
          <a:p>
            <a:r>
              <a:rPr lang="cs-CZ" dirty="0"/>
              <a:t>říkadla J. Lady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400" dirty="0"/>
              <a:t>Zpracovala: M. Božovská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5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DEE38F-1CB1-45AF-B788-2FEB4700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624110"/>
            <a:ext cx="9790111" cy="1280890"/>
          </a:xfrm>
        </p:spPr>
        <p:txBody>
          <a:bodyPr>
            <a:normAutofit/>
          </a:bodyPr>
          <a:lstStyle/>
          <a:p>
            <a:r>
              <a:rPr lang="cs-CZ" sz="6000" b="1" dirty="0"/>
              <a:t>LOMNICE NAD LUŽNICÍ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7F97502-7BB6-4019-A91D-20360A65B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7012" y="3163679"/>
            <a:ext cx="4497388" cy="43344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Sociální vybavenost města: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Mateřská škola (pro děti od 2 let věku!)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Základní škola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Dětský lékař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Praktický lékař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Stomatolog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Ženský lékař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Dům s pečovatelskou službou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5764097-DD5A-4555-9F20-0F8439F4D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9555" y="3163679"/>
            <a:ext cx="4707241" cy="335406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Volný čas, společenský život ve městě: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/>
              <a:t>Malá školní tělocvična </a:t>
            </a:r>
          </a:p>
          <a:p>
            <a:pPr lvl="1"/>
            <a:r>
              <a:rPr lang="cs-CZ" dirty="0"/>
              <a:t>Sportoviště (2fotbalová hřiště, atletický ovál, volejbalové hřiště umělá tráva)</a:t>
            </a:r>
          </a:p>
          <a:p>
            <a:pPr lvl="1"/>
            <a:r>
              <a:rPr lang="cs-CZ" dirty="0" err="1"/>
              <a:t>Workoutové</a:t>
            </a:r>
            <a:r>
              <a:rPr lang="cs-CZ" dirty="0"/>
              <a:t> hřiště </a:t>
            </a:r>
          </a:p>
          <a:p>
            <a:pPr lvl="1"/>
            <a:r>
              <a:rPr lang="cs-CZ" dirty="0"/>
              <a:t>Dvě dětská hřiště </a:t>
            </a:r>
          </a:p>
          <a:p>
            <a:pPr lvl="1"/>
            <a:r>
              <a:rPr lang="cs-CZ" dirty="0"/>
              <a:t>Spolky (hasiči, tělovýchovná jednota, skauti, zahrádkáři, včelaři, klub žen, baráčníci, folklorní soubor)</a:t>
            </a:r>
          </a:p>
          <a:p>
            <a:pPr lvl="1"/>
            <a:r>
              <a:rPr lang="cs-CZ" dirty="0"/>
              <a:t>Městská knihovna a infocentrum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CD2AD991-134F-42FB-893F-BB62C1F8388E}"/>
              </a:ext>
            </a:extLst>
          </p:cNvPr>
          <p:cNvSpPr/>
          <p:nvPr/>
        </p:nvSpPr>
        <p:spPr>
          <a:xfrm>
            <a:off x="2476500" y="1780250"/>
            <a:ext cx="786130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město  s necelými 1.800 obyvateli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narozené děti:  2018 – </a:t>
            </a:r>
            <a:r>
              <a:rPr lang="cs-CZ" sz="19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13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  /  2017 – </a:t>
            </a:r>
            <a:r>
              <a:rPr lang="cs-CZ" sz="19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14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  /  2016 – </a:t>
            </a:r>
            <a:r>
              <a:rPr lang="cs-CZ" sz="19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16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  /  2015 – </a:t>
            </a:r>
            <a:r>
              <a:rPr lang="cs-CZ" sz="19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parajita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596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C0F465-AF98-4BC3-98BC-FB9FC2F5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924" y="624110"/>
            <a:ext cx="9408576" cy="1280890"/>
          </a:xfrm>
        </p:spPr>
        <p:txBody>
          <a:bodyPr/>
          <a:lstStyle/>
          <a:p>
            <a:r>
              <a:rPr lang="cs-CZ" dirty="0"/>
              <a:t>Cesta k BOOKSTARTU od 7. března 2018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1FCBC5F-37A7-4958-A041-0E67AA6A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1312" y="2126222"/>
            <a:ext cx="5170488" cy="3777622"/>
          </a:xfrm>
        </p:spPr>
        <p:txBody>
          <a:bodyPr/>
          <a:lstStyle/>
          <a:p>
            <a:r>
              <a:rPr lang="cs-CZ" dirty="0"/>
              <a:t>Jsme		</a:t>
            </a:r>
            <a:r>
              <a:rPr lang="cs-CZ" dirty="0">
                <a:solidFill>
                  <a:srgbClr val="FF0000"/>
                </a:solidFill>
              </a:rPr>
              <a:t>knihovna = půjčovna, studovna, poradna, čekárna, dětský koutek, herna, centrum kulturních a společenských aktivit</a:t>
            </a:r>
          </a:p>
          <a:p>
            <a:r>
              <a:rPr lang="cs-CZ" dirty="0"/>
              <a:t>Nabízíme 	</a:t>
            </a:r>
            <a:r>
              <a:rPr lang="cs-CZ" dirty="0">
                <a:solidFill>
                  <a:srgbClr val="FF0000"/>
                </a:solidFill>
              </a:rPr>
              <a:t>profi knihovnické činnosti a vše na co si jen čtenář vzpomene</a:t>
            </a:r>
          </a:p>
          <a:p>
            <a:r>
              <a:rPr lang="cs-CZ" dirty="0"/>
              <a:t>Nasloucháme	</a:t>
            </a:r>
            <a:r>
              <a:rPr lang="cs-CZ" dirty="0">
                <a:solidFill>
                  <a:srgbClr val="FF0000"/>
                </a:solidFill>
              </a:rPr>
              <a:t>nápadům a dotazům našich návštěvníků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9A84235-A146-454B-A77F-638687CB2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Sledujeme	</a:t>
            </a:r>
            <a:r>
              <a:rPr lang="cs-CZ" dirty="0">
                <a:solidFill>
                  <a:srgbClr val="FF0000"/>
                </a:solidFill>
              </a:rPr>
              <a:t>novinky ze světa knihoven</a:t>
            </a:r>
          </a:p>
          <a:p>
            <a:r>
              <a:rPr lang="cs-CZ" dirty="0"/>
              <a:t>Využíváme	</a:t>
            </a:r>
            <a:r>
              <a:rPr lang="cs-CZ" dirty="0">
                <a:solidFill>
                  <a:srgbClr val="FF0000"/>
                </a:solidFill>
              </a:rPr>
              <a:t>nápady kolegů, sociálních sítí</a:t>
            </a:r>
          </a:p>
          <a:p>
            <a:r>
              <a:rPr lang="cs-CZ" dirty="0"/>
              <a:t>Čteme	</a:t>
            </a:r>
            <a:r>
              <a:rPr lang="cs-CZ" dirty="0">
                <a:solidFill>
                  <a:srgbClr val="FF0000"/>
                </a:solidFill>
              </a:rPr>
              <a:t>zprávy a nabídky </a:t>
            </a:r>
            <a:r>
              <a:rPr lang="cs-CZ" dirty="0" err="1">
                <a:solidFill>
                  <a:srgbClr val="FF0000"/>
                </a:solidFill>
              </a:rPr>
              <a:t>SKIPu</a:t>
            </a:r>
            <a:r>
              <a:rPr lang="cs-CZ" dirty="0">
                <a:solidFill>
                  <a:srgbClr val="FF0000"/>
                </a:solidFill>
              </a:rPr>
              <a:t>, našich metodiček,…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AF1C5B0A-9A2F-4430-AC37-3B5E43F9B658}"/>
              </a:ext>
            </a:extLst>
          </p:cNvPr>
          <p:cNvSpPr/>
          <p:nvPr/>
        </p:nvSpPr>
        <p:spPr>
          <a:xfrm>
            <a:off x="2400301" y="5858338"/>
            <a:ext cx="910431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-899160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…tak jsme došli k přihlášce do projektu S KNÍŽKOU DO ŽIVOTA!!!</a:t>
            </a:r>
          </a:p>
        </p:txBody>
      </p:sp>
    </p:spTree>
    <p:extLst>
      <p:ext uri="{BB962C8B-B14F-4D97-AF65-F5344CB8AC3E}">
        <p14:creationId xmlns:p14="http://schemas.microsoft.com/office/powerpoint/2010/main" val="169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12A135-F22A-4F0D-8C09-08B94313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1384265"/>
            <a:ext cx="8915400" cy="566738"/>
          </a:xfrm>
        </p:spPr>
        <p:txBody>
          <a:bodyPr>
            <a:normAutofit fontScale="90000"/>
          </a:bodyPr>
          <a:lstStyle/>
          <a:p>
            <a:r>
              <a:rPr lang="cs-CZ" sz="6700" dirty="0" err="1"/>
              <a:t>Bookstart</a:t>
            </a:r>
            <a:r>
              <a:rPr lang="cs-CZ" sz="6700" dirty="0"/>
              <a:t> v Lomnici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40D5C172-263E-41EF-B6BD-2142990FA25B}"/>
              </a:ext>
            </a:extLst>
          </p:cNvPr>
          <p:cNvSpPr/>
          <p:nvPr/>
        </p:nvSpPr>
        <p:spPr>
          <a:xfrm>
            <a:off x="1536700" y="2544913"/>
            <a:ext cx="10299700" cy="218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-899160"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Nápad nás oslovil</a:t>
            </a:r>
          </a:p>
          <a:p>
            <a:pPr marL="899160" indent="-89916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Pomohly nám zpracované podklady, nápady, rady</a:t>
            </a:r>
          </a:p>
          <a:p>
            <a:pPr marL="899160" indent="-89916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Navlékli jsme projekt na naše místní podmínky </a:t>
            </a:r>
          </a:p>
          <a:p>
            <a:pPr marL="899160" indent="-89916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 jsme dohromady UZLÍČKOVÁNÍ</a:t>
            </a:r>
          </a:p>
        </p:txBody>
      </p:sp>
    </p:spTree>
    <p:extLst>
      <p:ext uri="{BB962C8B-B14F-4D97-AF65-F5344CB8AC3E}">
        <p14:creationId xmlns:p14="http://schemas.microsoft.com/office/powerpoint/2010/main" val="28344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CFA5EC-A465-4998-8F1D-260336D5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996950"/>
            <a:ext cx="8915400" cy="566738"/>
          </a:xfrm>
        </p:spPr>
        <p:txBody>
          <a:bodyPr>
            <a:noAutofit/>
          </a:bodyPr>
          <a:lstStyle/>
          <a:p>
            <a:r>
              <a:rPr lang="cs-CZ" sz="6000" dirty="0"/>
              <a:t>U Z L Í Č K O V Á N 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84FA84A-392B-4633-8581-86515C0A3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8300" y="5367338"/>
            <a:ext cx="9866313" cy="1147762"/>
          </a:xfrm>
        </p:spPr>
        <p:txBody>
          <a:bodyPr>
            <a:normAutofit/>
          </a:bodyPr>
          <a:lstStyle/>
          <a:p>
            <a:r>
              <a:rPr lang="cs-CZ" sz="1800" b="1" dirty="0"/>
              <a:t>První setkání  7. března 2018 v rámci akce Březen měsíc čtenářů</a:t>
            </a:r>
          </a:p>
          <a:p>
            <a:r>
              <a:rPr lang="cs-CZ" sz="1400" b="1" dirty="0"/>
              <a:t>účast:  7 maminek</a:t>
            </a:r>
          </a:p>
          <a:p>
            <a:r>
              <a:rPr lang="cs-CZ" sz="1400" b="1" dirty="0"/>
              <a:t>přivedly a přinesly: 3 holčičky (stáří 14 měsíců, 2 x 4 roky) a 4 chlapce  (stáří 11 a 13měsíců, 2 roky, 3 roky)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xmlns="" id="{371A1DA9-5C29-439C-A975-EF03334EE1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11485"/>
          <a:stretch>
            <a:fillRect/>
          </a:stretch>
        </p:blipFill>
        <p:spPr>
          <a:xfrm>
            <a:off x="1790700" y="1501775"/>
            <a:ext cx="891540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FDBD0C-0713-4977-9188-138F3F58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424" y="484410"/>
            <a:ext cx="8911687" cy="1280890"/>
          </a:xfrm>
        </p:spPr>
        <p:txBody>
          <a:bodyPr>
            <a:normAutofit/>
          </a:bodyPr>
          <a:lstStyle/>
          <a:p>
            <a:r>
              <a:rPr lang="cs-CZ" sz="6000" dirty="0"/>
              <a:t>U Z L Í Č K O V Á N 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13C4F44-456B-4BD2-8474-0F906AA36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8912" y="2126222"/>
            <a:ext cx="4313864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Využíváme prostory knihovny </a:t>
            </a:r>
          </a:p>
          <a:p>
            <a:r>
              <a:rPr lang="cs-CZ" dirty="0"/>
              <a:t>Na Uzlíčkování změníme knihovnu v dětskou hernu a kavárničku</a:t>
            </a:r>
          </a:p>
          <a:p>
            <a:r>
              <a:rPr lang="cs-CZ" dirty="0"/>
              <a:t>Uzlíčkování probíhá v čase výpůjčních hodin, většina lidí nevnímá „žádnou formu </a:t>
            </a:r>
            <a:r>
              <a:rPr lang="cs-CZ" u="sng" dirty="0"/>
              <a:t>propagace</a:t>
            </a:r>
            <a:r>
              <a:rPr lang="cs-CZ" dirty="0"/>
              <a:t>“, proto jsme přistoupili na formu „</a:t>
            </a:r>
            <a:r>
              <a:rPr lang="cs-CZ" u="sng" dirty="0"/>
              <a:t>konfrontace</a:t>
            </a:r>
            <a:r>
              <a:rPr lang="cs-CZ" dirty="0"/>
              <a:t>“. Babičky čtenářky doma referují, že si v knihovně hrála mrňata a dochází na dotazy: „Proč tam nevezmeš malou? Holky si tam pily kafíčko a děti si hrály….“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DE84E54-A79C-4B52-B942-9BC64D83B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267" y="2118844"/>
            <a:ext cx="4313864" cy="3777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Četnost: 1 x za měsíc</a:t>
            </a:r>
          </a:p>
          <a:p>
            <a:pPr lvl="1"/>
            <a:r>
              <a:rPr lang="cs-CZ" dirty="0"/>
              <a:t>září - květen</a:t>
            </a:r>
          </a:p>
          <a:p>
            <a:endParaRPr lang="cs-CZ" dirty="0"/>
          </a:p>
          <a:p>
            <a:r>
              <a:rPr lang="cs-CZ" dirty="0"/>
              <a:t>Harmonogram: </a:t>
            </a:r>
            <a:r>
              <a:rPr lang="cs-CZ" u="sng" dirty="0"/>
              <a:t>PŘIZPŮSOBUJEME AKTUÁLNĚ PŘÍTOMNÝM UZLÍČKŮM</a:t>
            </a:r>
          </a:p>
          <a:p>
            <a:pPr lvl="1"/>
            <a:r>
              <a:rPr lang="cs-CZ" dirty="0"/>
              <a:t>Volná hra </a:t>
            </a:r>
          </a:p>
          <a:p>
            <a:pPr lvl="1"/>
            <a:r>
              <a:rPr lang="cs-CZ" dirty="0"/>
              <a:t>Četba x vyprávění </a:t>
            </a:r>
          </a:p>
          <a:p>
            <a:pPr lvl="1"/>
            <a:r>
              <a:rPr lang="cs-CZ" dirty="0"/>
              <a:t>Řízená činnost v návaznosti na příběh (zpěv, rytmická cvičení, práce s barvami, keramickou hmotou, stavby z kostek,…)</a:t>
            </a:r>
          </a:p>
          <a:p>
            <a:pPr lvl="1"/>
            <a:r>
              <a:rPr lang="cs-CZ" dirty="0"/>
              <a:t>Volná hra 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9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4AB3AD-6E1B-4EFC-9DA3-38561D69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30200"/>
            <a:ext cx="8915400" cy="5715000"/>
          </a:xfrm>
        </p:spPr>
        <p:txBody>
          <a:bodyPr>
            <a:normAutofit fontScale="92500" lnSpcReduction="10000"/>
          </a:bodyPr>
          <a:lstStyle/>
          <a:p>
            <a:endParaRPr lang="cs-CZ" b="1" dirty="0">
              <a:solidFill>
                <a:schemeClr val="accent1"/>
              </a:solidFill>
            </a:endParaRPr>
          </a:p>
          <a:p>
            <a:r>
              <a:rPr lang="cs-CZ" dirty="0"/>
              <a:t>Nejmenší účast: 4 </a:t>
            </a:r>
            <a:r>
              <a:rPr lang="cs-CZ" dirty="0" err="1"/>
              <a:t>uzlíčci</a:t>
            </a:r>
            <a:endParaRPr lang="cs-CZ" dirty="0"/>
          </a:p>
          <a:p>
            <a:r>
              <a:rPr lang="cs-CZ" dirty="0"/>
              <a:t>Největší účast: 12 uzlíčků</a:t>
            </a:r>
          </a:p>
          <a:p>
            <a:r>
              <a:rPr lang="cs-CZ" dirty="0"/>
              <a:t>Nejčastěji: 6 - 8 uzlíčků</a:t>
            </a:r>
          </a:p>
          <a:p>
            <a:r>
              <a:rPr lang="cs-CZ" dirty="0"/>
              <a:t>100% účast: Vojtík (3), Pepa (3), </a:t>
            </a:r>
            <a:r>
              <a:rPr lang="cs-CZ" dirty="0" err="1"/>
              <a:t>Zituška</a:t>
            </a:r>
            <a:r>
              <a:rPr lang="cs-CZ" dirty="0"/>
              <a:t> (3)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SADY</a:t>
            </a:r>
            <a:r>
              <a:rPr lang="cs-CZ" dirty="0"/>
              <a:t> PŘEDÁVÁ STAROSTA MĚSTA PŘI VÍTÁNÍ OBČÁNKŮ</a:t>
            </a:r>
          </a:p>
          <a:p>
            <a:r>
              <a:rPr lang="cs-CZ" b="1" dirty="0">
                <a:solidFill>
                  <a:schemeClr val="accent1"/>
                </a:solidFill>
              </a:rPr>
              <a:t>SADY</a:t>
            </a:r>
            <a:r>
              <a:rPr lang="cs-CZ" dirty="0"/>
              <a:t> U NÁS MOC VELKÝ OHLAS NEMĚLY</a:t>
            </a:r>
          </a:p>
          <a:p>
            <a:r>
              <a:rPr lang="cs-CZ" b="1" dirty="0">
                <a:solidFill>
                  <a:schemeClr val="accent1"/>
                </a:solidFill>
              </a:rPr>
              <a:t>SADY</a:t>
            </a:r>
            <a:r>
              <a:rPr lang="cs-CZ" b="1" dirty="0"/>
              <a:t> </a:t>
            </a:r>
            <a:r>
              <a:rPr lang="cs-CZ" dirty="0"/>
              <a:t>NÁM ZATÍM  PŘIVELY 2 UZLÍČKY</a:t>
            </a:r>
          </a:p>
          <a:p>
            <a:r>
              <a:rPr lang="cs-CZ" b="1" dirty="0">
                <a:solidFill>
                  <a:schemeClr val="accent1"/>
                </a:solidFill>
              </a:rPr>
              <a:t>KONFRONTACE</a:t>
            </a:r>
            <a:r>
              <a:rPr lang="cs-CZ" dirty="0"/>
              <a:t> PŘIVEDLY DOKONCE 3 UZLÍČKY PŘESPOLNÍ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chemeClr val="accent1"/>
                </a:solidFill>
              </a:rPr>
              <a:t>TIPY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/>
              <a:t>ODBORNÍKŮ SUPER POMŮCKA</a:t>
            </a:r>
          </a:p>
          <a:p>
            <a:r>
              <a:rPr lang="cs-CZ" b="1" dirty="0">
                <a:solidFill>
                  <a:schemeClr val="accent1"/>
                </a:solidFill>
              </a:rPr>
              <a:t>TIPY</a:t>
            </a:r>
            <a:r>
              <a:rPr lang="cs-CZ" dirty="0"/>
              <a:t> ČETBY SUPER POMŮCKA</a:t>
            </a:r>
          </a:p>
          <a:p>
            <a:r>
              <a:rPr lang="cs-CZ" dirty="0"/>
              <a:t>NEJOBLÍBENĚJŠÍ ČETBA: Pavel ČECH: O čertovi, J. Lada, J. Žáček, Zdeněk Miler: Krtek a…, ZPĚVNÍKY, </a:t>
            </a:r>
          </a:p>
          <a:p>
            <a:r>
              <a:rPr lang="cs-CZ" dirty="0"/>
              <a:t>Uzlíčkování nám přineslo </a:t>
            </a:r>
            <a:r>
              <a:rPr lang="cs-CZ"/>
              <a:t>od </a:t>
            </a:r>
            <a:r>
              <a:rPr lang="cs-CZ" smtClean="0"/>
              <a:t>3/2018 </a:t>
            </a:r>
            <a:r>
              <a:rPr lang="cs-CZ" dirty="0"/>
              <a:t>do 12/2019 </a:t>
            </a:r>
            <a:r>
              <a:rPr lang="cs-CZ" b="1" dirty="0">
                <a:solidFill>
                  <a:schemeClr val="accent1"/>
                </a:solidFill>
              </a:rPr>
              <a:t>9 nových čtenářů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5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3375783-59C9-4C5D-845C-8F163A04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84" y="731346"/>
            <a:ext cx="4350516" cy="580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D819096-4BDE-42CD-83AE-9771901E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4" y="537846"/>
            <a:ext cx="4019550" cy="53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A89CCD7-9761-4C1A-A694-6D912B9D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67" y="952500"/>
            <a:ext cx="4121150" cy="5494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E32EB7E-24F4-46F4-93A7-E2B84AC7D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/>
          <a:stretch/>
        </p:blipFill>
        <p:spPr>
          <a:xfrm>
            <a:off x="7180384" y="527050"/>
            <a:ext cx="3851031" cy="580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4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</TotalTime>
  <Words>433</Words>
  <Application>Microsoft Office PowerPoint</Application>
  <PresentationFormat>Vlastní</PresentationFormat>
  <Paragraphs>90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Stébla</vt:lpstr>
      <vt:lpstr>Prezentace aplikace PowerPoint</vt:lpstr>
      <vt:lpstr>LOMNICE NAD LUŽNICÍ</vt:lpstr>
      <vt:lpstr>Cesta k BOOKSTARTU od 7. března 2018 </vt:lpstr>
      <vt:lpstr>Bookstart v Lomnici </vt:lpstr>
      <vt:lpstr>U Z L Í Č K O V Á N Í</vt:lpstr>
      <vt:lpstr>U Z L Í Č K O V Á N 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Božovská</dc:creator>
  <cp:lastModifiedBy>svikova</cp:lastModifiedBy>
  <cp:revision>20</cp:revision>
  <dcterms:created xsi:type="dcterms:W3CDTF">2020-01-24T07:30:07Z</dcterms:created>
  <dcterms:modified xsi:type="dcterms:W3CDTF">2020-01-27T09:49:50Z</dcterms:modified>
</cp:coreProperties>
</file>