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73" r:id="rId3"/>
    <p:sldId id="276" r:id="rId4"/>
    <p:sldId id="278" r:id="rId5"/>
    <p:sldId id="275" r:id="rId6"/>
    <p:sldId id="287" r:id="rId7"/>
    <p:sldId id="259" r:id="rId8"/>
    <p:sldId id="262" r:id="rId9"/>
    <p:sldId id="266" r:id="rId10"/>
    <p:sldId id="263" r:id="rId11"/>
    <p:sldId id="267" r:id="rId12"/>
    <p:sldId id="280" r:id="rId13"/>
    <p:sldId id="265" r:id="rId14"/>
    <p:sldId id="282" r:id="rId15"/>
    <p:sldId id="268" r:id="rId16"/>
    <p:sldId id="270" r:id="rId17"/>
    <p:sldId id="271" r:id="rId18"/>
    <p:sldId id="283" r:id="rId19"/>
    <p:sldId id="269" r:id="rId20"/>
    <p:sldId id="286" r:id="rId21"/>
    <p:sldId id="284" r:id="rId22"/>
    <p:sldId id="279" r:id="rId23"/>
    <p:sldId id="294" r:id="rId24"/>
    <p:sldId id="289" r:id="rId25"/>
    <p:sldId id="295" r:id="rId26"/>
    <p:sldId id="292" r:id="rId27"/>
    <p:sldId id="290" r:id="rId28"/>
    <p:sldId id="291" r:id="rId29"/>
    <p:sldId id="293" r:id="rId30"/>
    <p:sldId id="288" r:id="rId31"/>
    <p:sldId id="296" r:id="rId32"/>
    <p:sldId id="285" r:id="rId3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850F-BA85-4067-B276-C7E4B0DF1108}" type="datetimeFigureOut">
              <a:rPr lang="cs-CZ" smtClean="0"/>
              <a:pPr/>
              <a:t>24.01.2020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78DE5-4786-4EFF-8166-FD5F307A79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850F-BA85-4067-B276-C7E4B0DF1108}" type="datetimeFigureOut">
              <a:rPr lang="cs-CZ" smtClean="0"/>
              <a:pPr/>
              <a:t>24.01.2020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78DE5-4786-4EFF-8166-FD5F307A79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850F-BA85-4067-B276-C7E4B0DF1108}" type="datetimeFigureOut">
              <a:rPr lang="cs-CZ" smtClean="0"/>
              <a:pPr/>
              <a:t>24.01.2020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78DE5-4786-4EFF-8166-FD5F307A79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850F-BA85-4067-B276-C7E4B0DF1108}" type="datetimeFigureOut">
              <a:rPr lang="cs-CZ" smtClean="0"/>
              <a:pPr/>
              <a:t>24.01.2020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78DE5-4786-4EFF-8166-FD5F307A79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850F-BA85-4067-B276-C7E4B0DF1108}" type="datetimeFigureOut">
              <a:rPr lang="cs-CZ" smtClean="0"/>
              <a:pPr/>
              <a:t>24.01.2020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78DE5-4786-4EFF-8166-FD5F307A79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850F-BA85-4067-B276-C7E4B0DF1108}" type="datetimeFigureOut">
              <a:rPr lang="cs-CZ" smtClean="0"/>
              <a:pPr/>
              <a:t>24.01.2020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78DE5-4786-4EFF-8166-FD5F307A79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850F-BA85-4067-B276-C7E4B0DF1108}" type="datetimeFigureOut">
              <a:rPr lang="cs-CZ" smtClean="0"/>
              <a:pPr/>
              <a:t>24.01.2020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78DE5-4786-4EFF-8166-FD5F307A79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850F-BA85-4067-B276-C7E4B0DF1108}" type="datetimeFigureOut">
              <a:rPr lang="cs-CZ" smtClean="0"/>
              <a:pPr/>
              <a:t>24.01.2020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78DE5-4786-4EFF-8166-FD5F307A79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850F-BA85-4067-B276-C7E4B0DF1108}" type="datetimeFigureOut">
              <a:rPr lang="cs-CZ" smtClean="0"/>
              <a:pPr/>
              <a:t>24.01.2020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78DE5-4786-4EFF-8166-FD5F307A79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850F-BA85-4067-B276-C7E4B0DF1108}" type="datetimeFigureOut">
              <a:rPr lang="cs-CZ" smtClean="0"/>
              <a:pPr/>
              <a:t>24.01.2020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78DE5-4786-4EFF-8166-FD5F307A79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s odříznutým a zakulaceným jedním roh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úhlý trojúhelní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850F-BA85-4067-B276-C7E4B0DF1108}" type="datetimeFigureOut">
              <a:rPr lang="cs-CZ" smtClean="0"/>
              <a:pPr/>
              <a:t>24.01.2020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6078DE5-4786-4EFF-8166-FD5F307A793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10" name="Volný tvar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olný tvar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928850F-BA85-4067-B276-C7E4B0DF1108}" type="datetimeFigureOut">
              <a:rPr lang="cs-CZ" smtClean="0"/>
              <a:pPr/>
              <a:t>24.01.2020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6078DE5-4786-4EFF-8166-FD5F307A793B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2" name="Skupin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Volný tvar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Volný tvar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mamouhrave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1520" y="1268760"/>
            <a:ext cx="8640960" cy="329979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Knihovna města Hradce Králové </a:t>
            </a:r>
            <a:r>
              <a:rPr lang="cs-CZ" dirty="0" err="1"/>
              <a:t>Bookstart</a:t>
            </a:r>
            <a:r>
              <a:rPr lang="cs-CZ" dirty="0"/>
              <a:t> a </a:t>
            </a:r>
            <a:r>
              <a:rPr lang="cs-CZ" dirty="0" err="1"/>
              <a:t>Klubík</a:t>
            </a:r>
            <a:r>
              <a:rPr lang="cs-CZ" dirty="0"/>
              <a:t> Rybička</a:t>
            </a:r>
            <a:br>
              <a:rPr lang="cs-CZ" dirty="0"/>
            </a:br>
            <a:endParaRPr lang="cs-CZ" dirty="0"/>
          </a:p>
        </p:txBody>
      </p:sp>
      <p:pic>
        <p:nvPicPr>
          <p:cNvPr id="1026" name="Picture 2" descr="H:\DATA\MLADEZ\LOGO\01logo_s_ochranou_zono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5429333"/>
            <a:ext cx="2304256" cy="95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DATA\MLADEZ\BOOKSTART\Logo\web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0117" y="5445224"/>
            <a:ext cx="287029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461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505" y="836712"/>
            <a:ext cx="871296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5600" b="1" dirty="0"/>
              <a:t>Za zvířátky do pohádky</a:t>
            </a:r>
            <a:br>
              <a:rPr lang="cs-CZ" sz="4400" dirty="0"/>
            </a:br>
            <a:r>
              <a:rPr lang="cs-CZ" sz="4400" dirty="0"/>
              <a:t> (část tvoření)</a:t>
            </a:r>
          </a:p>
        </p:txBody>
      </p:sp>
      <p:pic>
        <p:nvPicPr>
          <p:cNvPr id="6146" name="Picture 2" descr="H:\DATA\MLADEZ\RYBICKA - KLUBÍK\fotky\Za zviratky do pohadky\přivítání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885" y="11709920"/>
            <a:ext cx="7752322" cy="1085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:\DATA\MLADEZ\RYBICKA - KLUBÍK\fotky\Za zviratky do pohadky\tvoření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2" y="2060848"/>
            <a:ext cx="3672408" cy="4299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1926360" cy="1444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645024"/>
            <a:ext cx="3648405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84319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Kouzelný podzim – 2018/roční období</a:t>
            </a:r>
          </a:p>
        </p:txBody>
      </p:sp>
      <p:pic>
        <p:nvPicPr>
          <p:cNvPr id="7" name="Picture 2" descr="H:\DATA\MLADEZ\Plakaty\KLUBIK_RYBICKA\Kouzelný podzi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134" y="2088731"/>
            <a:ext cx="2730731" cy="409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Výsledek obrázku pro hádej jak moc tě mám rád podzi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2132856"/>
            <a:ext cx="3656558" cy="4172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05861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512168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Kouzelný podzim</a:t>
            </a:r>
            <a:br>
              <a:rPr lang="cs-CZ" b="1" dirty="0"/>
            </a:br>
            <a:r>
              <a:rPr lang="cs-CZ" sz="3200" dirty="0"/>
              <a:t>tvoření</a:t>
            </a:r>
          </a:p>
        </p:txBody>
      </p:sp>
      <p:pic>
        <p:nvPicPr>
          <p:cNvPr id="6" name="Picture 3" descr="H:\DATA\MLADEZ\RYBICKA - KLUBÍK\fotky\Kouzelný podzim\Kouzelný podzim_tvoření_Terk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3528392" cy="2647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G:\Rybička\DSCN38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074151"/>
            <a:ext cx="3462337" cy="259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4365104"/>
            <a:ext cx="3024336" cy="2268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Rybička\Kouzelný podzim_ruce vzhůr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7"/>
            <a:ext cx="8200116" cy="5580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5824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Rybička\DSCN38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890759"/>
            <a:ext cx="7416824" cy="5563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pPr algn="ctr"/>
            <a:r>
              <a:rPr lang="cs-CZ" b="1" dirty="0"/>
              <a:t>Hrátky a povídánky</a:t>
            </a:r>
          </a:p>
        </p:txBody>
      </p:sp>
      <p:sp>
        <p:nvSpPr>
          <p:cNvPr id="3" name="AutoShape 4" descr="Výsledek obrázku pro hravouka"/>
          <p:cNvSpPr>
            <a:spLocks noChangeAspect="1" noChangeArrowheads="1"/>
          </p:cNvSpPr>
          <p:nvPr/>
        </p:nvSpPr>
        <p:spPr bwMode="auto">
          <a:xfrm>
            <a:off x="155575" y="-2659063"/>
            <a:ext cx="3743325" cy="55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Výsledek obrázku pro hravouka"/>
          <p:cNvSpPr>
            <a:spLocks noChangeAspect="1" noChangeArrowheads="1"/>
          </p:cNvSpPr>
          <p:nvPr/>
        </p:nvSpPr>
        <p:spPr bwMode="auto">
          <a:xfrm>
            <a:off x="307975" y="-2506663"/>
            <a:ext cx="3743325" cy="55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Picture 2" descr="H:\DATA\MLADEZ\Plakaty\KLUBIK_RYBICKA\Hrátky a povídánky u Velryb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528" y="1988840"/>
            <a:ext cx="2761460" cy="4144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Rybička\Hrátky a povídánky\DSCN40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988840"/>
            <a:ext cx="3075310" cy="4100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8026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40627" y="764704"/>
            <a:ext cx="8229600" cy="143103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5600" b="1" dirty="0"/>
              <a:t>Hrátky a povídánky</a:t>
            </a:r>
            <a:br>
              <a:rPr lang="cs-CZ" dirty="0"/>
            </a:br>
            <a:r>
              <a:rPr lang="cs-CZ" dirty="0"/>
              <a:t>(knížky)</a:t>
            </a:r>
          </a:p>
        </p:txBody>
      </p:sp>
      <p:pic>
        <p:nvPicPr>
          <p:cNvPr id="5" name="Picture 4" descr="Výsledek obrázku pro kníž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2195736" cy="2461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ravouk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7784" y="4509120"/>
            <a:ext cx="1412081" cy="2018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ýsledek obrázku pro povíš mi 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2492896"/>
            <a:ext cx="1368152" cy="1686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ýsledek obrázku pro dovádivé básničk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1944216" cy="2203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Výsledek obrázku pro pohádky pro malé dět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9211" y="2314199"/>
            <a:ext cx="1368152" cy="1926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Jsme kamarádi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Jsme kamarádi!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28" name="Picture 8" descr="https://encrypted-tbn3.gstatic.com/shopping?q=tbn:ANd9GcQL8JyqyrAvyF_9hCU542Z1xTCJbgP5URifSHn7rEC8jxFJ6_fE86GLFKGiUA&amp;usqp=CA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8736" y="4869160"/>
            <a:ext cx="1976846" cy="1440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 descr="Gruffal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32" name="Picture 12" descr="https://encrypted-tbn1.gstatic.com/shopping?q=tbn:ANd9GcRfs5GNATHtiFA6irWDRXvmlB6XOONDeKLDvMl2hfz5ydZNriLaazdUGoimSg&amp;usqp=CA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7427" y="1771638"/>
            <a:ext cx="2073520" cy="2593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s://encrypted-tbn3.gstatic.com/shopping?q=tbn:ANd9GcTIUSvzrB37uyK4oVkJxyrxE2cPAH-grpAgFeY3IomCRxePLaasiKoxkV7VTQ&amp;usqp=CA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4650959"/>
            <a:ext cx="1375451" cy="1946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366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229600" cy="1287016"/>
          </a:xfrm>
        </p:spPr>
        <p:txBody>
          <a:bodyPr>
            <a:normAutofit fontScale="90000"/>
          </a:bodyPr>
          <a:lstStyle/>
          <a:p>
            <a:pPr algn="ctr"/>
            <a:r>
              <a:rPr lang="cs-CZ" sz="5600" b="1" dirty="0"/>
              <a:t>Hrátky a povídánky</a:t>
            </a:r>
            <a:br>
              <a:rPr lang="cs-CZ" sz="5600" b="1" dirty="0"/>
            </a:br>
            <a:r>
              <a:rPr lang="cs-CZ" dirty="0"/>
              <a:t>(</a:t>
            </a:r>
            <a:r>
              <a:rPr lang="cs-CZ" dirty="0" err="1"/>
              <a:t>lekotéka</a:t>
            </a:r>
            <a:r>
              <a:rPr lang="cs-CZ" dirty="0"/>
              <a:t>)</a:t>
            </a:r>
          </a:p>
        </p:txBody>
      </p:sp>
      <p:pic>
        <p:nvPicPr>
          <p:cNvPr id="4" name="obrázek 2" descr="MINDOK HRA SMART Den a noc - 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1763688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 descr="Výsledek obrázku pro nosíková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2555776" cy="1821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3" descr="Výsledek obrázku pro obrázkové loto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4168" y="3212976"/>
            <a:ext cx="2592288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2" descr="Výsledek obrázku pro zajíc v pytli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1412776"/>
            <a:ext cx="2655630" cy="1692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 descr="Výsledek obrázku pro tactilo loto: ferm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2389197"/>
            <a:ext cx="3240360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 descr="Výsledek obrázku pro balancierkatze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4930443"/>
            <a:ext cx="2067937" cy="1767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 descr="Stragoo Games Grabolo Junior - 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4841282"/>
            <a:ext cx="1629599" cy="1832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ázek 13" descr="Výsledek obrázku pro puzzle krokodil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4249" y="5445224"/>
            <a:ext cx="2016224" cy="1048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ázek 14" descr="Výsledek obrázku pro šněrovací botička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525" y="5660914"/>
            <a:ext cx="1209710" cy="832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0008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768" y="440453"/>
            <a:ext cx="7787672" cy="5841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Hrátky a povídánky</a:t>
            </a:r>
          </a:p>
        </p:txBody>
      </p:sp>
      <p:pic>
        <p:nvPicPr>
          <p:cNvPr id="13314" name="Picture 2" descr="H:\DATA\MLADEZ\FOTKY\2018\Rybička\Hrátky a povídánky\DSCN4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76672"/>
            <a:ext cx="2304256" cy="3071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H:\DATA\MLADEZ\FOTKY\2018\Rybička\Hrátky a povídánky\DSCN4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4077072"/>
            <a:ext cx="3102297" cy="2327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:\DATA\MLADEZ\FOTKY\2018\Rybička\Hrátky a povídánky\DSCN40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4752528" cy="3564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893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6872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5600" b="1" dirty="0"/>
              <a:t>BOOKSTART</a:t>
            </a:r>
            <a:br>
              <a:rPr lang="cs-CZ" sz="2400" dirty="0"/>
            </a:br>
            <a:r>
              <a:rPr lang="cs-CZ" sz="2400" dirty="0">
                <a:solidFill>
                  <a:schemeClr val="tx1"/>
                </a:solidFill>
              </a:rPr>
              <a:t>Vítání občánků v Divadle DRAK a předávání čtenářského balíčku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1573752"/>
          </a:xfrm>
        </p:spPr>
        <p:txBody>
          <a:bodyPr/>
          <a:lstStyle/>
          <a:p>
            <a:r>
              <a:rPr lang="cs-CZ" dirty="0"/>
              <a:t>Krátké divadelní představení, přivítání občánků představitelem města a knihovny 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932040" y="1988840"/>
            <a:ext cx="3384376" cy="129614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V roce 2019  proběhlo ve 20 dnech - 60 setkání a bylo předáno 600 setů  v projektu </a:t>
            </a:r>
            <a:r>
              <a:rPr lang="cs-CZ" dirty="0" err="1"/>
              <a:t>Bookstart</a:t>
            </a:r>
            <a:endParaRPr lang="cs-CZ" dirty="0"/>
          </a:p>
        </p:txBody>
      </p:sp>
      <p:pic>
        <p:nvPicPr>
          <p:cNvPr id="7" name="Picture 2" descr="H:\DATA\MLADEZ\BOOKSTART\Fotogalerie\vítání_HK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3730751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:\DATA\MLADEZ\BOOKSTART\Fotogalerie\vítání_HK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3429000"/>
            <a:ext cx="2736304" cy="2845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Rybička\Hrátky a povídánky\DSCN4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10369"/>
            <a:ext cx="8208912" cy="6051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704088"/>
            <a:ext cx="8784976" cy="996720"/>
          </a:xfrm>
        </p:spPr>
        <p:txBody>
          <a:bodyPr>
            <a:noAutofit/>
          </a:bodyPr>
          <a:lstStyle/>
          <a:p>
            <a:pPr algn="ctr"/>
            <a:r>
              <a:rPr lang="cs-CZ" b="1" dirty="0"/>
              <a:t>Program 1. pololetí 2019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600400"/>
          </a:xfrm>
        </p:spPr>
        <p:txBody>
          <a:bodyPr/>
          <a:lstStyle/>
          <a:p>
            <a:r>
              <a:rPr lang="cs-CZ" dirty="0"/>
              <a:t>ZIMNÍ KOULOVAČKA (leden)</a:t>
            </a:r>
          </a:p>
          <a:p>
            <a:r>
              <a:rPr lang="cs-CZ" dirty="0"/>
              <a:t>MASOPUSTNÍ VESELICE (únor)</a:t>
            </a:r>
          </a:p>
          <a:p>
            <a:r>
              <a:rPr lang="cs-CZ" dirty="0"/>
              <a:t>HLEDÁNÍ JARA (březen)</a:t>
            </a:r>
          </a:p>
          <a:p>
            <a:r>
              <a:rPr lang="cs-CZ" dirty="0"/>
              <a:t>VESELÉ VELIKONOCE (duben)</a:t>
            </a:r>
          </a:p>
          <a:p>
            <a:r>
              <a:rPr lang="cs-CZ" dirty="0"/>
              <a:t>KVĚTNOVÁ MLÁĎÁTKA (květen)</a:t>
            </a:r>
          </a:p>
          <a:p>
            <a:r>
              <a:rPr lang="cs-CZ" dirty="0"/>
              <a:t>LÉTO JE TU! (červen)</a:t>
            </a:r>
          </a:p>
          <a:p>
            <a:r>
              <a:rPr lang="cs-CZ" dirty="0"/>
              <a:t>POHÁDKA PROTI DEŠTI (pohádkový les – červen)</a:t>
            </a:r>
          </a:p>
        </p:txBody>
      </p:sp>
      <p:pic>
        <p:nvPicPr>
          <p:cNvPr id="4" name="Picture 2" descr="H:\DATA\MLADEZ\BOOKSTART\Logo\Logo_klubik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2364903"/>
            <a:ext cx="2484893" cy="151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-36512" y="836712"/>
            <a:ext cx="9361040" cy="1008112"/>
          </a:xfrm>
        </p:spPr>
        <p:txBody>
          <a:bodyPr>
            <a:normAutofit/>
          </a:bodyPr>
          <a:lstStyle/>
          <a:p>
            <a:pPr algn="ctr"/>
            <a:r>
              <a:rPr lang="cs-CZ" sz="5600" b="1" dirty="0"/>
              <a:t>Od září 2019 - emoce a knížky</a:t>
            </a:r>
            <a:endParaRPr lang="cs-CZ" sz="36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Barevný svět</a:t>
            </a:r>
          </a:p>
          <a:p>
            <a:r>
              <a:rPr lang="cs-CZ" dirty="0"/>
              <a:t>Jak se mají </a:t>
            </a:r>
            <a:r>
              <a:rPr lang="cs-CZ" dirty="0" err="1"/>
              <a:t>emušáci</a:t>
            </a:r>
            <a:r>
              <a:rPr lang="cs-CZ" dirty="0"/>
              <a:t> (emoce/pocity) – knížka </a:t>
            </a:r>
            <a:r>
              <a:rPr lang="cs-CZ" i="1" dirty="0"/>
              <a:t>Ferda a jeho mouchy</a:t>
            </a:r>
            <a:r>
              <a:rPr lang="cs-CZ" dirty="0"/>
              <a:t> a </a:t>
            </a:r>
            <a:r>
              <a:rPr lang="cs-CZ" i="1" dirty="0"/>
              <a:t>Emil se stydí</a:t>
            </a:r>
          </a:p>
          <a:p>
            <a:r>
              <a:rPr lang="cs-CZ" dirty="0"/>
              <a:t>Nebojím se strašidel (strachy/obavy) – knížka </a:t>
            </a:r>
            <a:r>
              <a:rPr lang="cs-CZ" i="1" dirty="0"/>
              <a:t>Nebojím se tmy</a:t>
            </a:r>
          </a:p>
          <a:p>
            <a:r>
              <a:rPr lang="cs-CZ" dirty="0"/>
              <a:t>Vánoce, vánoce přicházejí – knížka </a:t>
            </a:r>
            <a:r>
              <a:rPr lang="cs-CZ" i="1" dirty="0"/>
              <a:t>Husa Líza a vánoční hvězda</a:t>
            </a:r>
          </a:p>
          <a:p>
            <a:r>
              <a:rPr lang="cs-CZ" i="1" dirty="0"/>
              <a:t>Modrý tučňák </a:t>
            </a:r>
            <a:r>
              <a:rPr lang="cs-CZ" dirty="0"/>
              <a:t>(přátelství) – leden 2020</a:t>
            </a:r>
          </a:p>
          <a:p>
            <a:r>
              <a:rPr lang="cs-CZ" i="1" dirty="0"/>
              <a:t>Lvíček Bertík a spokojené usínání </a:t>
            </a:r>
            <a:r>
              <a:rPr lang="cs-CZ" dirty="0"/>
              <a:t>– únor 2020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-36512" y="836712"/>
            <a:ext cx="9361040" cy="1008112"/>
          </a:xfrm>
        </p:spPr>
        <p:txBody>
          <a:bodyPr>
            <a:normAutofit/>
          </a:bodyPr>
          <a:lstStyle/>
          <a:p>
            <a:pPr algn="ctr"/>
            <a:r>
              <a:rPr lang="cs-CZ" sz="5600" b="1" dirty="0"/>
              <a:t>Pozvánky</a:t>
            </a:r>
            <a:endParaRPr lang="cs-CZ" sz="3600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2348880"/>
            <a:ext cx="2775704" cy="3926279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348880"/>
            <a:ext cx="2766629" cy="391372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582" y="2348880"/>
            <a:ext cx="2763266" cy="390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30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-36512" y="836712"/>
            <a:ext cx="9361040" cy="1008112"/>
          </a:xfrm>
        </p:spPr>
        <p:txBody>
          <a:bodyPr>
            <a:normAutofit/>
          </a:bodyPr>
          <a:lstStyle/>
          <a:p>
            <a:pPr algn="ctr"/>
            <a:r>
              <a:rPr lang="cs-CZ" sz="5600" b="1" dirty="0"/>
              <a:t>Scénář</a:t>
            </a:r>
            <a:endParaRPr lang="cs-CZ" sz="36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koncept divadlo a kostýmy</a:t>
            </a:r>
          </a:p>
          <a:p>
            <a:r>
              <a:rPr lang="cs-CZ" dirty="0"/>
              <a:t>přivítání zpěvem – pořád stejná písnička</a:t>
            </a:r>
          </a:p>
          <a:p>
            <a:r>
              <a:rPr lang="cs-CZ" dirty="0"/>
              <a:t>„oslí můstek“ ke knížce (navození atmosféry, evokace, otázky)</a:t>
            </a:r>
          </a:p>
          <a:p>
            <a:r>
              <a:rPr lang="cs-CZ" dirty="0"/>
              <a:t>četba knížky – inscenované čtení, doplněné básničkou, písničkou, děti doprovází na </a:t>
            </a:r>
            <a:r>
              <a:rPr lang="cs-CZ" dirty="0" err="1"/>
              <a:t>Orffovy</a:t>
            </a:r>
            <a:r>
              <a:rPr lang="cs-CZ" dirty="0"/>
              <a:t> nástroje</a:t>
            </a:r>
          </a:p>
          <a:p>
            <a:r>
              <a:rPr lang="cs-CZ" dirty="0"/>
              <a:t>shrnutí četby (reflexe, otázky ….)</a:t>
            </a:r>
          </a:p>
          <a:p>
            <a:r>
              <a:rPr lang="cs-CZ" dirty="0"/>
              <a:t>pohybová aktivita – padák, tunel … (půlka skupiny)</a:t>
            </a:r>
          </a:p>
          <a:p>
            <a:r>
              <a:rPr lang="cs-CZ" dirty="0"/>
              <a:t>tvoření – hodně jednoduché a dá se odnést domů (půlka skupiny)</a:t>
            </a:r>
          </a:p>
          <a:p>
            <a:r>
              <a:rPr lang="cs-CZ" dirty="0"/>
              <a:t>nabídka vhodných knížek pro mrňata, ukázky </a:t>
            </a:r>
            <a:r>
              <a:rPr lang="cs-CZ" dirty="0" err="1"/>
              <a:t>lekotéky</a:t>
            </a:r>
            <a:endParaRPr lang="cs-CZ" dirty="0"/>
          </a:p>
          <a:p>
            <a:r>
              <a:rPr lang="cs-CZ" dirty="0"/>
              <a:t>hovory s rodiči, pozvánka na příště, písničky/básničky s sebou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1187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Modrý tučňák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51" y="1394089"/>
            <a:ext cx="3785012" cy="252457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253" y="4087990"/>
            <a:ext cx="3899409" cy="26008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248" y="1394089"/>
            <a:ext cx="3806593" cy="253896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248" y="4087990"/>
            <a:ext cx="3899409" cy="260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58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err="1"/>
              <a:t>Klubíky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628800"/>
            <a:ext cx="3103331" cy="4389437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628800"/>
            <a:ext cx="3421428" cy="483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00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err="1"/>
              <a:t>Klubík</a:t>
            </a:r>
            <a:r>
              <a:rPr lang="cs-CZ" b="1" dirty="0"/>
              <a:t> Sovička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556792"/>
            <a:ext cx="6598699" cy="4949025"/>
          </a:xfrm>
        </p:spPr>
      </p:pic>
    </p:spTree>
    <p:extLst>
      <p:ext uri="{BB962C8B-B14F-4D97-AF65-F5344CB8AC3E}">
        <p14:creationId xmlns:p14="http://schemas.microsoft.com/office/powerpoint/2010/main" val="4080295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err="1"/>
              <a:t>Klubík</a:t>
            </a:r>
            <a:r>
              <a:rPr lang="cs-CZ" b="1" dirty="0"/>
              <a:t> Sovička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412777"/>
            <a:ext cx="4320480" cy="3240360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2852936"/>
            <a:ext cx="5124061" cy="384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36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err="1"/>
              <a:t>Klubík</a:t>
            </a:r>
            <a:r>
              <a:rPr lang="cs-CZ" b="1" dirty="0"/>
              <a:t> Dráče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484784"/>
            <a:ext cx="3432381" cy="257428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4296250"/>
            <a:ext cx="2917236" cy="21879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2571212"/>
            <a:ext cx="4600101" cy="345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16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cs-CZ" b="1" dirty="0"/>
              <a:t>Nástěnka projektu BOOKSTART </a:t>
            </a:r>
            <a:br>
              <a:rPr lang="cs-CZ" b="1" dirty="0"/>
            </a:br>
            <a:r>
              <a:rPr lang="cs-CZ" sz="3200" dirty="0"/>
              <a:t>na dětském oddělení U Velryby</a:t>
            </a:r>
          </a:p>
        </p:txBody>
      </p:sp>
      <p:pic>
        <p:nvPicPr>
          <p:cNvPr id="7" name="Picture 4" descr="H:\DATA\MLADEZ\FOTKY\2018\Rybička\20181126_130528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80" y="4581128"/>
            <a:ext cx="3312368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3" descr="H:\DATA\MLADEZ\FOTKY\2018\Rybička\20181126_1307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1988840"/>
            <a:ext cx="31683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45308" y="2565030"/>
            <a:ext cx="4236960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-36512" y="836712"/>
            <a:ext cx="9361040" cy="1008112"/>
          </a:xfrm>
        </p:spPr>
        <p:txBody>
          <a:bodyPr>
            <a:normAutofit/>
          </a:bodyPr>
          <a:lstStyle/>
          <a:p>
            <a:pPr algn="ctr"/>
            <a:r>
              <a:rPr lang="cs-CZ" sz="5600" b="1" dirty="0"/>
              <a:t>Naše postřehy</a:t>
            </a:r>
            <a:endParaRPr lang="cs-CZ" sz="36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jednoduché, názorné, hodně střídání činností</a:t>
            </a:r>
          </a:p>
          <a:p>
            <a:r>
              <a:rPr lang="cs-CZ" dirty="0"/>
              <a:t>práce s knížkou</a:t>
            </a:r>
          </a:p>
          <a:p>
            <a:r>
              <a:rPr lang="cs-CZ" dirty="0"/>
              <a:t>co nejvíce zapojit děti, s miminky cvičí rodiče</a:t>
            </a:r>
          </a:p>
          <a:p>
            <a:r>
              <a:rPr lang="cs-CZ" dirty="0"/>
              <a:t>opakování (několikrát, aby si děti zapamatovaly)</a:t>
            </a:r>
          </a:p>
          <a:p>
            <a:r>
              <a:rPr lang="cs-CZ" dirty="0"/>
              <a:t>na divadelním festivalu s </a:t>
            </a:r>
            <a:r>
              <a:rPr lang="cs-CZ" dirty="0" err="1"/>
              <a:t>Bookstartem</a:t>
            </a:r>
            <a:r>
              <a:rPr lang="cs-CZ" dirty="0"/>
              <a:t> (další děti)</a:t>
            </a:r>
          </a:p>
          <a:p>
            <a:r>
              <a:rPr lang="cs-CZ" dirty="0"/>
              <a:t>vstřícnost autorů knih (darování knihy pro akci)</a:t>
            </a:r>
          </a:p>
          <a:p>
            <a:r>
              <a:rPr lang="cs-CZ" dirty="0"/>
              <a:t>u nás velký zájem – velký počet dětí (akce okupuje celé oddělení) i přes nové </a:t>
            </a:r>
            <a:r>
              <a:rPr lang="cs-CZ" dirty="0" err="1"/>
              <a:t>klubíky</a:t>
            </a:r>
            <a:r>
              <a:rPr lang="cs-CZ" dirty="0"/>
              <a:t> na pobočkách, nutno zavést rezervace</a:t>
            </a:r>
          </a:p>
          <a:p>
            <a:r>
              <a:rPr lang="cs-CZ" dirty="0"/>
              <a:t>výhoda malírna + místo přátelské rodině (ohřev jídla …)</a:t>
            </a:r>
          </a:p>
          <a:p>
            <a:r>
              <a:rPr lang="cs-CZ" dirty="0"/>
              <a:t>místo pro kočárky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478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Tip na knížku – Mámou hravě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/>
          <a:lstStyle/>
          <a:p>
            <a:pPr marL="0" indent="0" algn="ctr">
              <a:buNone/>
            </a:pPr>
            <a:r>
              <a:rPr lang="cs-CZ" b="1" dirty="0">
                <a:solidFill>
                  <a:srgbClr val="002060"/>
                </a:solidFill>
                <a:hlinkClick r:id="rId2"/>
              </a:rPr>
              <a:t>https://www.mamouhrave.cz/</a:t>
            </a:r>
            <a:endParaRPr lang="cs-CZ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420888"/>
            <a:ext cx="4079608" cy="40796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2301720"/>
            <a:ext cx="4414800" cy="44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18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990656" cy="898424"/>
          </a:xfrm>
        </p:spPr>
        <p:txBody>
          <a:bodyPr/>
          <a:lstStyle/>
          <a:p>
            <a:pPr algn="ctr"/>
            <a:r>
              <a:rPr lang="cs-CZ" sz="5000" b="1" dirty="0"/>
              <a:t>Děkujeme za pozornost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2"/>
          </p:nvPr>
        </p:nvSpPr>
        <p:spPr>
          <a:xfrm>
            <a:off x="323528" y="2420888"/>
            <a:ext cx="4032448" cy="4115544"/>
          </a:xfrm>
        </p:spPr>
        <p:txBody>
          <a:bodyPr/>
          <a:lstStyle/>
          <a:p>
            <a:pPr algn="ctr"/>
            <a:r>
              <a:rPr lang="cs-CZ" sz="3200" dirty="0"/>
              <a:t>Za Knihovnu </a:t>
            </a:r>
          </a:p>
          <a:p>
            <a:pPr algn="ctr"/>
            <a:r>
              <a:rPr lang="cs-CZ" sz="3200" dirty="0"/>
              <a:t>města Hradce Králové</a:t>
            </a:r>
          </a:p>
          <a:p>
            <a:pPr algn="ctr"/>
            <a:endParaRPr lang="cs-CZ" dirty="0"/>
          </a:p>
          <a:p>
            <a:pPr algn="ctr"/>
            <a:r>
              <a:rPr lang="cs-CZ" sz="2800" dirty="0"/>
              <a:t>Mgr. Petra </a:t>
            </a:r>
            <a:r>
              <a:rPr lang="cs-CZ" sz="2800" dirty="0" err="1"/>
              <a:t>Ornstová</a:t>
            </a:r>
            <a:endParaRPr lang="cs-CZ" sz="2800" dirty="0"/>
          </a:p>
          <a:p>
            <a:pPr algn="ctr"/>
            <a:r>
              <a:rPr lang="cs-CZ" sz="2800" dirty="0"/>
              <a:t>Bc. Markéta </a:t>
            </a:r>
            <a:r>
              <a:rPr lang="cs-CZ" sz="2800" dirty="0" err="1"/>
              <a:t>Poživilová</a:t>
            </a:r>
            <a:endParaRPr lang="cs-CZ" sz="2800" dirty="0"/>
          </a:p>
        </p:txBody>
      </p:sp>
      <p:pic>
        <p:nvPicPr>
          <p:cNvPr id="4098" name="Picture 2" descr="G:\Rybička\20181124_1859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276872"/>
            <a:ext cx="3613170" cy="3344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640960" cy="1440160"/>
          </a:xfrm>
        </p:spPr>
        <p:txBody>
          <a:bodyPr>
            <a:noAutofit/>
          </a:bodyPr>
          <a:lstStyle/>
          <a:p>
            <a:pPr algn="ctr"/>
            <a:r>
              <a:rPr lang="cs-CZ" b="1" dirty="0"/>
              <a:t>Doporučená literatura</a:t>
            </a:r>
            <a:br>
              <a:rPr lang="cs-CZ" b="1" dirty="0"/>
            </a:br>
            <a:r>
              <a:rPr lang="cs-CZ" b="1" dirty="0"/>
              <a:t> pro děti a jejich rodiče</a:t>
            </a:r>
          </a:p>
        </p:txBody>
      </p:sp>
      <p:pic>
        <p:nvPicPr>
          <p:cNvPr id="8" name="Picture 3" descr="H:\DATA\MLADEZ\Plakaty\KLUBIK_RYBICKA\Metodika pro rodič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48064" y="2276872"/>
            <a:ext cx="2737697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:\DATA\MLADEZ\Plakaty\KLUBIK_RYBICKA\Nabídka Velryba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648" y="2276872"/>
            <a:ext cx="2805325" cy="414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Klubíky</a:t>
            </a:r>
            <a:r>
              <a:rPr lang="cs-CZ" b="1" dirty="0"/>
              <a:t> </a:t>
            </a:r>
            <a:r>
              <a:rPr lang="cs-CZ" sz="3200" dirty="0"/>
              <a:t>pro nejmenší čtenáře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204863"/>
            <a:ext cx="4038600" cy="4150061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/>
              <a:t>Klubík</a:t>
            </a:r>
            <a:r>
              <a:rPr lang="cs-CZ" dirty="0"/>
              <a:t> Rybička založen v květnu 2018 -  v ústřední knihovně</a:t>
            </a:r>
          </a:p>
          <a:p>
            <a:r>
              <a:rPr lang="cs-CZ" dirty="0"/>
              <a:t>další </a:t>
            </a:r>
            <a:r>
              <a:rPr lang="cs-CZ" dirty="0" err="1"/>
              <a:t>klubíky</a:t>
            </a:r>
            <a:r>
              <a:rPr lang="cs-CZ" dirty="0"/>
              <a:t> vznikly na 5 pobočkách od září 2019 (Pohádka, Dráče, Koťátko, Sovička, </a:t>
            </a:r>
            <a:r>
              <a:rPr lang="cs-CZ" dirty="0" err="1"/>
              <a:t>Kačátko</a:t>
            </a:r>
            <a:r>
              <a:rPr lang="cs-CZ" dirty="0"/>
              <a:t>)</a:t>
            </a:r>
          </a:p>
          <a:p>
            <a:r>
              <a:rPr lang="cs-CZ" dirty="0" err="1"/>
              <a:t>klubíky</a:t>
            </a:r>
            <a:r>
              <a:rPr lang="cs-CZ" dirty="0"/>
              <a:t> mají své maskoty: </a:t>
            </a:r>
            <a:r>
              <a:rPr lang="cs-CZ" dirty="0" err="1"/>
              <a:t>velrybku</a:t>
            </a:r>
            <a:r>
              <a:rPr lang="cs-CZ" dirty="0"/>
              <a:t> Báru, kočku Bertu, sovu Matyldu….</a:t>
            </a:r>
          </a:p>
          <a:p>
            <a:r>
              <a:rPr lang="cs-CZ" dirty="0"/>
              <a:t>setkání 1x měsíčně středy dopoledne, 1x za 14 dní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648200" y="2623344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Dětský koutek U Velryby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790" y="2276871"/>
            <a:ext cx="3058418" cy="4077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924944"/>
            <a:ext cx="3636467" cy="272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659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27584" y="1340768"/>
            <a:ext cx="4320480" cy="638944"/>
          </a:xfrm>
        </p:spPr>
        <p:txBody>
          <a:bodyPr>
            <a:noAutofit/>
          </a:bodyPr>
          <a:lstStyle/>
          <a:p>
            <a:r>
              <a:rPr lang="cs-CZ" b="1" dirty="0" err="1"/>
              <a:t>Klubík</a:t>
            </a:r>
            <a:r>
              <a:rPr lang="cs-CZ" b="1" dirty="0"/>
              <a:t> Rybička</a:t>
            </a:r>
          </a:p>
        </p:txBody>
      </p:sp>
      <p:pic>
        <p:nvPicPr>
          <p:cNvPr id="3074" name="Picture 2" descr="H:\DATA\MLADEZ\BOOKSTART\Logo\Logo_klubik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1052736"/>
            <a:ext cx="2484893" cy="151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DATA\MLADEZ\Plakaty\KLUBIK_RYBICKA\Jak pejsek s kočičkou vařili do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420888"/>
            <a:ext cx="2376264" cy="3562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DATA\MLADEZ\FOTKY\2018\Rybička\Jak pejsek s kočičko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250217" y="3863942"/>
            <a:ext cx="2421462" cy="1362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:\DATA\MLADEZ\Plakaty\KLUBIK_RYBICKA\O popletené žirafě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9775" y="2697814"/>
            <a:ext cx="2203706" cy="3304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43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Velryba Bára vítá nejmenší čtenáře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9374" y="2402912"/>
            <a:ext cx="4605251" cy="3453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424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Za zvířátky do pohádky </a:t>
            </a:r>
            <a:br>
              <a:rPr lang="cs-CZ" b="1" dirty="0"/>
            </a:br>
            <a:r>
              <a:rPr lang="cs-CZ" sz="3200" dirty="0"/>
              <a:t>(muzicírování a tvoření)</a:t>
            </a:r>
          </a:p>
        </p:txBody>
      </p:sp>
      <p:pic>
        <p:nvPicPr>
          <p:cNvPr id="6" name="Picture 2" descr="H:\DATA\MLADEZ\Plakaty\KLUBIK_RYBICKA\Za zvířátky do pohádk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2911829" cy="4361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:\DATA\MLADEZ\RYBICKA - KLUBÍK\fotky\Za zviratky do pohadky\nástroj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2060848"/>
            <a:ext cx="3808324" cy="415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2832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721</TotalTime>
  <Words>518</Words>
  <Application>Microsoft Office PowerPoint</Application>
  <PresentationFormat>Předvádění na obrazovce (4:3)</PresentationFormat>
  <Paragraphs>77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Calibri</vt:lpstr>
      <vt:lpstr>Constantia</vt:lpstr>
      <vt:lpstr>Wingdings 2</vt:lpstr>
      <vt:lpstr>Tok</vt:lpstr>
      <vt:lpstr>Knihovna města Hradce Králové Bookstart a Klubík Rybička </vt:lpstr>
      <vt:lpstr>BOOKSTART Vítání občánků v Divadle DRAK a předávání čtenářského balíčku</vt:lpstr>
      <vt:lpstr>Nástěnka projektu BOOKSTART  na dětském oddělení U Velryby</vt:lpstr>
      <vt:lpstr>Doporučená literatura  pro děti a jejich rodiče</vt:lpstr>
      <vt:lpstr>Klubíky pro nejmenší čtenáře</vt:lpstr>
      <vt:lpstr>Dětský koutek U Velryby</vt:lpstr>
      <vt:lpstr>Klubík Rybička</vt:lpstr>
      <vt:lpstr>Velryba Bára vítá nejmenší čtenáře</vt:lpstr>
      <vt:lpstr>Za zvířátky do pohádky  (muzicírování a tvoření)</vt:lpstr>
      <vt:lpstr>Za zvířátky do pohádky  (část tvoření)</vt:lpstr>
      <vt:lpstr>Kouzelný podzim – 2018/roční období</vt:lpstr>
      <vt:lpstr>Kouzelný podzim tvoření</vt:lpstr>
      <vt:lpstr>Prezentace aplikace PowerPoint</vt:lpstr>
      <vt:lpstr>Prezentace aplikace PowerPoint</vt:lpstr>
      <vt:lpstr>Hrátky a povídánky</vt:lpstr>
      <vt:lpstr>Hrátky a povídánky (knížky)</vt:lpstr>
      <vt:lpstr>Hrátky a povídánky (lekotéka)</vt:lpstr>
      <vt:lpstr>Prezentace aplikace PowerPoint</vt:lpstr>
      <vt:lpstr>Hrátky a povídánky</vt:lpstr>
      <vt:lpstr>Prezentace aplikace PowerPoint</vt:lpstr>
      <vt:lpstr>Program 1. pololetí 2019</vt:lpstr>
      <vt:lpstr>Od září 2019 - emoce a knížky</vt:lpstr>
      <vt:lpstr>Pozvánky</vt:lpstr>
      <vt:lpstr>Scénář</vt:lpstr>
      <vt:lpstr>Modrý tučňák</vt:lpstr>
      <vt:lpstr>Klubíky</vt:lpstr>
      <vt:lpstr>Klubík Sovička</vt:lpstr>
      <vt:lpstr>Klubík Sovička</vt:lpstr>
      <vt:lpstr>Klubík Dráče</vt:lpstr>
      <vt:lpstr>Naše postřehy</vt:lpstr>
      <vt:lpstr>Tip na knížku – Mámou hravě</vt:lpstr>
      <vt:lpstr>Děkujeme za pozornost</vt:lpstr>
    </vt:vector>
  </TitlesOfParts>
  <Company>KMHK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BookStart a Klubík Rybička v  Knihovně města Hradce Králové</dc:title>
  <dc:creator>pultml01</dc:creator>
  <cp:lastModifiedBy>hubertova</cp:lastModifiedBy>
  <cp:revision>67</cp:revision>
  <dcterms:created xsi:type="dcterms:W3CDTF">2018-11-26T12:18:51Z</dcterms:created>
  <dcterms:modified xsi:type="dcterms:W3CDTF">2020-01-24T07:12:24Z</dcterms:modified>
</cp:coreProperties>
</file>