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80" r:id="rId5"/>
    <p:sldId id="286" r:id="rId6"/>
    <p:sldId id="287" r:id="rId7"/>
    <p:sldId id="288" r:id="rId8"/>
    <p:sldId id="289" r:id="rId9"/>
    <p:sldId id="295" r:id="rId10"/>
    <p:sldId id="296" r:id="rId11"/>
    <p:sldId id="297" r:id="rId12"/>
    <p:sldId id="284" r:id="rId13"/>
    <p:sldId id="298" r:id="rId14"/>
    <p:sldId id="299" r:id="rId15"/>
    <p:sldId id="285" r:id="rId16"/>
    <p:sldId id="257" r:id="rId17"/>
    <p:sldId id="274" r:id="rId18"/>
    <p:sldId id="261" r:id="rId19"/>
    <p:sldId id="262" r:id="rId20"/>
    <p:sldId id="263" r:id="rId21"/>
    <p:sldId id="265" r:id="rId22"/>
    <p:sldId id="266" r:id="rId23"/>
    <p:sldId id="267" r:id="rId24"/>
    <p:sldId id="300" r:id="rId25"/>
    <p:sldId id="283" r:id="rId26"/>
    <p:sldId id="269" r:id="rId27"/>
    <p:sldId id="270" r:id="rId28"/>
    <p:sldId id="271" r:id="rId29"/>
    <p:sldId id="272" r:id="rId30"/>
    <p:sldId id="273" r:id="rId31"/>
    <p:sldId id="276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0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05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07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5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94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22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869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9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28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33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20EB-F480-45C6-8531-2553D86913F0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90B0-5335-4F10-B59B-695A1452CA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58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vk.cz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hyperlink" Target="mailto:nechvatal@cbvk.c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cbvk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dnnt-test.nkp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katalog.cbvk.cz/arl-cbvk/cs/detail-cbvk_us_cat-1030245-Brouckova-pozustalost/" TargetMode="External"/><Relationship Id="rId3" Type="http://schemas.openxmlformats.org/officeDocument/2006/relationships/hyperlink" Target="https://katalog.cbvk.cz/arl-cbvk/cs/detail-cbvk_us_cat-m0000021-a-na-ochozech-smrt-jsi-videl-stat/" TargetMode="External"/><Relationship Id="rId7" Type="http://schemas.openxmlformats.org/officeDocument/2006/relationships/hyperlink" Target="https://katalog.cbvk.cz/arl-cbvk/cs/detail-cbvk_us_cat-1029895-Bloudeni-casem-a-prostorem-Jaroslav-Durych-znamy-i-neznamy/" TargetMode="External"/><Relationship Id="rId2" Type="http://schemas.openxmlformats.org/officeDocument/2006/relationships/hyperlink" Target="https://katalog.cbvk.cz/arl-cbvk/cs/detail-cbvk_us_cat-m0000011-a-je-cas-zabij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talog.cbvk.cz/arl-cbvk/cs/detail-cbvk_us_cat-1029884-Anglickocesky-a-ceskoanglicky-elektrotechnicky-a-elektronicky-slovnik/" TargetMode="External"/><Relationship Id="rId5" Type="http://schemas.openxmlformats.org/officeDocument/2006/relationships/hyperlink" Target="https://katalog.cbvk.cz/arl-cbvk/cs/detail-cbvk_us_cat-m0002650-77-prazskych-legend/" TargetMode="External"/><Relationship Id="rId4" Type="http://schemas.openxmlformats.org/officeDocument/2006/relationships/hyperlink" Target="https://katalog.cbvk.cz/arl-cbvk/cs/detail-cbvk_us_cat-m0001014-84-Richterovy-stupnic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.digitalniknihovna.cz/" TargetMode="External"/><Relationship Id="rId2" Type="http://schemas.openxmlformats.org/officeDocument/2006/relationships/hyperlink" Target="https://system-krameriu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gistrdigitalizace.cz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cbvk.cz/arl-cbvk/cs/vysledky/?field=G&amp;term=chemie&amp;qt=facet&amp;src=cbvk_us_cat&amp;limv_AVAIL=xdigit" TargetMode="External"/><Relationship Id="rId2" Type="http://schemas.openxmlformats.org/officeDocument/2006/relationships/hyperlink" Target="https://katalog.cbvk.cz/arl-cbvk/cs/vysledky/?field=G&amp;qt=facet&amp;src=cbvk_us_cat&amp;limv_AVAIL=xdigi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balkyknih.cz/view?nbn=cnb000603559" TargetMode="External"/><Relationship Id="rId2" Type="http://schemas.openxmlformats.org/officeDocument/2006/relationships/hyperlink" Target="https://obalkyknih.cz/view?nbn=cnb0001347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ramerius.cbvk.cz/client/" TargetMode="External"/><Relationship Id="rId2" Type="http://schemas.openxmlformats.org/officeDocument/2006/relationships/hyperlink" Target="http://kramerius.cbvk.cz/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gitalniknihovna.cz/cbvk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vk.cz/dila_nedostupna_na_trhu.html?uuid=febb13d0-5297-11e4-8b11-005056827e51" TargetMode="External"/><Relationship Id="rId2" Type="http://schemas.openxmlformats.org/officeDocument/2006/relationships/hyperlink" Target="https://servis.obalkyknih.cz/vystupy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nechvatal@cbvk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as.cz/" TargetMode="External"/><Relationship Id="rId2" Type="http://schemas.openxmlformats.org/officeDocument/2006/relationships/hyperlink" Target="http://www.dilia.cz/kolektivni-sprav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nnt.cz/knihovnam/" TargetMode="External"/><Relationship Id="rId2" Type="http://schemas.openxmlformats.org/officeDocument/2006/relationships/hyperlink" Target="https://dnnt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nnt.cz/knihovnam/jak-se-zapoj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230425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Digitální knihovna </a:t>
            </a:r>
            <a:br>
              <a:rPr lang="cs-CZ" b="1" dirty="0">
                <a:solidFill>
                  <a:srgbClr val="7030A0"/>
                </a:solidFill>
              </a:rPr>
            </a:br>
            <a:br>
              <a:rPr lang="cs-CZ" b="1" dirty="0">
                <a:solidFill>
                  <a:srgbClr val="7030A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Díla nedostupná na trhu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15816" y="3475969"/>
            <a:ext cx="5796136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</a:rPr>
              <a:t>Jiří Nechvátal 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1600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</a:rPr>
              <a:t>Jihočeská vědecká knihovna v Českých Budějovicích</a:t>
            </a: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</a:rPr>
              <a:t>	</a:t>
            </a: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3"/>
              </a:rPr>
              <a:t>https://www.cbvk.cz</a:t>
            </a: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</a:rPr>
              <a:t>			</a:t>
            </a: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4"/>
              </a:rPr>
              <a:t>nechvatal</a:t>
            </a:r>
            <a:r>
              <a:rPr lang="en-US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4"/>
              </a:rPr>
              <a:t>@</a:t>
            </a: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4"/>
              </a:rPr>
              <a:t>cbvk.cz</a:t>
            </a: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8343"/>
            <a:ext cx="1363663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7" name="Picture 3" descr="Informace o kurzu">
            <a:extLst>
              <a:ext uri="{FF2B5EF4-FFF2-40B4-BE49-F238E27FC236}">
                <a16:creationId xmlns:a16="http://schemas.microsoft.com/office/drawing/2014/main" id="{FBA79A54-7FE3-49FD-A393-DBA23DCC9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4490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3A99C35-9ED7-4FB4-9009-D69504AB6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4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3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1080" cy="64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90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29717" cy="601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89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DNNT – rozlišení dle práv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DNNTO</a:t>
            </a:r>
            <a:r>
              <a:rPr lang="cs-CZ" dirty="0"/>
              <a:t> … přístup online po přihlášení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DNNTT</a:t>
            </a:r>
            <a:r>
              <a:rPr lang="cs-CZ" dirty="0"/>
              <a:t> … terminálový přístup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DNNTN</a:t>
            </a:r>
            <a:r>
              <a:rPr lang="cs-CZ" dirty="0"/>
              <a:t> … nepřístupné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6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a JVK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DNNT zaimplementována přímo do katalogu</a:t>
            </a:r>
          </a:p>
          <a:p>
            <a:r>
              <a:rPr lang="cs-CZ" dirty="0">
                <a:hlinkClick r:id="rId2"/>
              </a:rPr>
              <a:t>https://katalog.cbvk.cz/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73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73"/>
            <a:ext cx="9324528" cy="681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41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7030A0"/>
                </a:solidFill>
              </a:rPr>
              <a:t>Seznam děl nedostupných na trhu</a:t>
            </a:r>
            <a:br>
              <a:rPr lang="pl-PL" b="1" dirty="0">
                <a:solidFill>
                  <a:srgbClr val="7030A0"/>
                </a:solidFill>
              </a:rPr>
            </a:br>
            <a:r>
              <a:rPr lang="pl-PL" b="1" dirty="0">
                <a:solidFill>
                  <a:srgbClr val="7030A0"/>
                </a:solidFill>
              </a:rPr>
              <a:t>importy do katalogů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nový projekt NKP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>
              <a:hlinkClick r:id="rId2"/>
            </a:endParaRPr>
          </a:p>
          <a:p>
            <a:pPr marL="0" indent="0">
              <a:buNone/>
            </a:pPr>
            <a:r>
              <a:rPr lang="cs-CZ" b="1" dirty="0">
                <a:hlinkClick r:id="rId2"/>
              </a:rPr>
              <a:t>https://sdnnt-test.nkp.cz/</a:t>
            </a:r>
            <a:endParaRPr lang="cs-CZ" b="1" dirty="0"/>
          </a:p>
          <a:p>
            <a:pPr marL="0" indent="0">
              <a:buNone/>
            </a:pPr>
            <a:r>
              <a:rPr lang="cs-CZ" sz="2400" b="1" dirty="0"/>
              <a:t>zatím testovací režim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2009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OAI sety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7030A0"/>
                </a:solidFill>
              </a:rPr>
              <a:t>DNNTT</a:t>
            </a:r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sz="2400" dirty="0"/>
              <a:t>https://sdnnt-test.nkp.cz/sdnnt/oai?verb=ListRecords&amp;metadataPrefix=marc21&amp;set=DK-DNNTT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788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OAI sety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" y="1052736"/>
            <a:ext cx="8874491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4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Katalog JVK - příklady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1340768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Stávající záznamy:</a:t>
            </a:r>
          </a:p>
          <a:p>
            <a:r>
              <a:rPr lang="cs-CZ" sz="1600" dirty="0">
                <a:hlinkClick r:id="rId2"/>
              </a:rPr>
              <a:t>https://katalog.cbvk.cz/arl-cbvk/cs/detail-cbvk_us_cat-m0000011-a-je-cas-zabijet/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hlinkClick r:id="rId3"/>
              </a:rPr>
              <a:t>https://katalog.cbvk.cz/arl-cbvk/cs/detail-cbvk_us_cat-m0000021-a-na-ochozech-smrt-jsi-videl-stat/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hlinkClick r:id="rId4"/>
              </a:rPr>
              <a:t>https://katalog.cbvk.cz/arl-cbvk/cs/detail-cbvk_us_cat-m0001014-84-Richterovy-stupnice/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hlinkClick r:id="rId5"/>
              </a:rPr>
              <a:t>https://katalog.cbvk.cz/arl-cbvk/cs/detail-cbvk_us_cat-m0002650-77-prazskych-legend/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Nové záznamy:</a:t>
            </a:r>
          </a:p>
          <a:p>
            <a:r>
              <a:rPr lang="cs-CZ" sz="1600" dirty="0">
                <a:hlinkClick r:id="rId6"/>
              </a:rPr>
              <a:t>https://katalog.cbvk.cz/arl-cbvk/cs/detail-cbvk_us_cat-1029884-Anglickocesky-a-ceskoanglicky-elektrotechnicky-a-elektronicky-slovnik/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hlinkClick r:id="rId7"/>
              </a:rPr>
              <a:t>https://katalog.cbvk.cz/arl-cbvk/cs/detail-cbvk_us_cat-1029895-Bloudeni-casem-a-prostorem-Jaroslav-Durych-znamy-i-neznamy/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hlinkClick r:id="rId8"/>
              </a:rPr>
              <a:t>https://katalog.cbvk.cz/arl-cbvk/cs/detail-cbvk_us_cat-1030245-Brouckova-pozustalost/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0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Katalog JVK - příklady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936"/>
            <a:ext cx="71247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Digitální knihovna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Co je digitální knihovna (systém Kramérius)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https://system-kramerius.cz/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Registr Kramériů: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https://registr.digitalniknihovna.cz/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Registr digitalizace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http://www.</a:t>
            </a:r>
            <a:r>
              <a:rPr lang="cs-CZ" sz="2400" dirty="0" err="1">
                <a:hlinkClick r:id="rId4"/>
              </a:rPr>
              <a:t>registrdigitalizace.cz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7770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Katalog JVK - příklady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0389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70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Limita „digitalizováno“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6" y="1124744"/>
            <a:ext cx="89439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eva 5"/>
          <p:cNvSpPr/>
          <p:nvPr/>
        </p:nvSpPr>
        <p:spPr>
          <a:xfrm rot="18950589">
            <a:off x="789512" y="2780928"/>
            <a:ext cx="1512168" cy="5040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6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Limita „digitalizováno“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1520" y="1997839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příklad:</a:t>
            </a:r>
          </a:p>
          <a:p>
            <a:endParaRPr lang="pl-PL" dirty="0"/>
          </a:p>
          <a:p>
            <a:r>
              <a:rPr lang="pl-PL" sz="1600" dirty="0">
                <a:hlinkClick r:id="rId2"/>
              </a:rPr>
              <a:t>https://katalog.cbvk.cz/arl-cbvk/cs/vysledky/?field=G&amp;qt=facet&amp;src=cbvk_us_cat&amp;limv_AVAIL=xdigit</a:t>
            </a:r>
            <a:endParaRPr lang="pl-PL" sz="16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příklad hledání slova "chemie" a omezení jen na digit. dokumenty:</a:t>
            </a:r>
          </a:p>
          <a:p>
            <a:endParaRPr lang="pl-PL" dirty="0"/>
          </a:p>
          <a:p>
            <a:r>
              <a:rPr lang="pl-PL" sz="1600" dirty="0">
                <a:hlinkClick r:id="rId3"/>
              </a:rPr>
              <a:t>https://katalog.cbvk.cz/arl-cbvk/cs/vysledky/?field=G&amp;term=chemie&amp;qt=facet&amp;src=cbvk_us_cat&amp;limv_AVAIL=xdigit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91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JVK – odkaz na návod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F68FB8-E2C7-4DED-BA3B-11F05DBC1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60234"/>
            <a:ext cx="7567164" cy="571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9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JVK – odkaz na návod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369D19-178C-49A4-A055-8E388082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699949" cy="582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1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Systém TRITIUS</a:t>
            </a:r>
            <a:br>
              <a:rPr lang="cs-CZ" sz="2800" dirty="0"/>
            </a:br>
            <a:r>
              <a:rPr lang="cs-CZ" sz="2800" dirty="0"/>
              <a:t>https://vyvoj.tritius.cz/katalog/detail/16701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59268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Statistiky v JVK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roce 2021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/>
              <a:t>Cca 2 mil</a:t>
            </a:r>
            <a:r>
              <a:rPr lang="cs-CZ" sz="2800" b="1" dirty="0"/>
              <a:t>. </a:t>
            </a:r>
            <a:r>
              <a:rPr lang="cs-CZ" sz="2800" dirty="0" err="1"/>
              <a:t>odkliků</a:t>
            </a:r>
            <a:r>
              <a:rPr lang="cs-CZ" sz="2800" dirty="0"/>
              <a:t> z katalogu na stránku  s návodem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85% </a:t>
            </a:r>
            <a:r>
              <a:rPr lang="cs-CZ" dirty="0"/>
              <a:t>roboti </a:t>
            </a:r>
          </a:p>
          <a:p>
            <a:pPr marL="0" indent="0">
              <a:buNone/>
            </a:pPr>
            <a:r>
              <a:rPr lang="cs-CZ" b="1" dirty="0"/>
              <a:t>15 % </a:t>
            </a:r>
            <a:r>
              <a:rPr lang="cs-CZ" dirty="0"/>
              <a:t>čtenáři – 300 000 </a:t>
            </a:r>
            <a:r>
              <a:rPr lang="cs-CZ" dirty="0" err="1"/>
              <a:t>odkliků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254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Projekt obalkyknih.cz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V projektu OKCZ jsme sklidily a propojily cca 70 000 záznamů DNNT</a:t>
            </a:r>
          </a:p>
          <a:p>
            <a:pPr marL="0" indent="0">
              <a:buNone/>
            </a:pPr>
            <a:r>
              <a:rPr lang="cs-CZ" sz="2400" dirty="0"/>
              <a:t>cca 5 000 nemá obálky</a:t>
            </a:r>
          </a:p>
          <a:p>
            <a:pPr marL="0" indent="0">
              <a:buNone/>
            </a:pPr>
            <a:r>
              <a:rPr lang="pl-PL" sz="2400" dirty="0"/>
              <a:t>v seznamu digitálních objektů na stránce je odkaz do ndk.cz vždy jako první a zvýrazněn barvou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ukázka: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https://obalkyknih.cz/view?nbn=cnb000134716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https://obalkyknih.cz/view?nbn=cnb000603559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09557"/>
            <a:ext cx="3866816" cy="7388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4480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Projekt obalkyknih.cz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8553"/>
            <a:ext cx="8136904" cy="567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50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Projekt obalkyknih.cz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581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eva 5"/>
          <p:cNvSpPr/>
          <p:nvPr/>
        </p:nvSpPr>
        <p:spPr>
          <a:xfrm rot="18950589">
            <a:off x="2589710" y="2732365"/>
            <a:ext cx="1512168" cy="50405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9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Rozhraní Krameria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hlinkClick r:id="rId2"/>
              </a:rPr>
              <a:t>http://kramerius.cbvk.cz/search/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http://kramerius.cbvk.cz/client/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http://www.</a:t>
            </a:r>
            <a:r>
              <a:rPr lang="cs-CZ" sz="2400" dirty="0" err="1">
                <a:hlinkClick r:id="rId4"/>
              </a:rPr>
              <a:t>digitalniknihovna.cz</a:t>
            </a:r>
            <a:r>
              <a:rPr lang="cs-CZ" sz="2400" dirty="0">
                <a:hlinkClick r:id="rId4"/>
              </a:rPr>
              <a:t>/</a:t>
            </a:r>
            <a:r>
              <a:rPr lang="cs-CZ" sz="2400" dirty="0" err="1">
                <a:hlinkClick r:id="rId4"/>
              </a:rPr>
              <a:t>cbvk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7770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Projekt obalkyknih.cz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výstup pro hromadné zpracování </a:t>
            </a:r>
            <a:r>
              <a:rPr lang="cs-CZ" dirty="0">
                <a:hlinkClick r:id="rId2"/>
              </a:rPr>
              <a:t>https://servis.obalkyknih.cz/vystupy.php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 JVK používáme </a:t>
            </a:r>
            <a:r>
              <a:rPr lang="cs-CZ" dirty="0" err="1"/>
              <a:t>např</a:t>
            </a:r>
            <a:r>
              <a:rPr lang="cs-CZ" dirty="0"/>
              <a:t> zde: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https://www.cbvk.cz/dila_nedostupna_na_trhu.html?uuid=febb13d0-5297-11e4-8b11-005056827e51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 zobrazení ukázky titulu a náhledu vybraného titulu</a:t>
            </a:r>
          </a:p>
        </p:txBody>
      </p:sp>
    </p:spTree>
    <p:extLst>
      <p:ext uri="{BB962C8B-B14F-4D97-AF65-F5344CB8AC3E}">
        <p14:creationId xmlns:p14="http://schemas.microsoft.com/office/powerpoint/2010/main" val="4205766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  <a:hlinkClick r:id="rId2"/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  <a:hlinkClick r:id="rId2"/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  <a:hlinkClick r:id="rId2"/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  <a:hlinkClick r:id="rId2"/>
            </a:endParaRPr>
          </a:p>
          <a:p>
            <a:pPr algn="ctr">
              <a:lnSpc>
                <a:spcPct val="80000"/>
              </a:lnSpc>
              <a:spcBef>
                <a:spcPts val="350"/>
              </a:spcBef>
              <a:buClrTx/>
              <a:buSzPct val="6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2"/>
              </a:rPr>
              <a:t>nechvatal</a:t>
            </a:r>
            <a:r>
              <a:rPr lang="en-US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2"/>
              </a:rPr>
              <a:t>@</a:t>
            </a:r>
            <a:r>
              <a:rPr lang="cs-CZ" altLang="cs-CZ" b="1" dirty="0">
                <a:solidFill>
                  <a:srgbClr val="D3B5E9"/>
                </a:solidFill>
                <a:latin typeface="Arial" charset="0"/>
                <a:ea typeface="ＭＳ Ｐゴシック" pitchFamily="32" charset="-128"/>
                <a:hlinkClick r:id="rId2"/>
              </a:rPr>
              <a:t>cbvk.cz</a:t>
            </a: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</a:endParaRPr>
          </a:p>
          <a:p>
            <a:pPr marL="0" indent="0" algn="ctr">
              <a:lnSpc>
                <a:spcPct val="80000"/>
              </a:lnSpc>
              <a:spcBef>
                <a:spcPts val="350"/>
              </a:spcBef>
              <a:buSzPct val="65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b="1" dirty="0">
              <a:solidFill>
                <a:srgbClr val="D3B5E9"/>
              </a:solidFill>
              <a:latin typeface="Arial" charset="0"/>
              <a:ea typeface="ＭＳ Ｐゴシック" pitchFamily="32" charset="-128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19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7030A0"/>
                </a:solidFill>
              </a:rPr>
              <a:t>Příklady hledání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Co se stalo v den, kdy jste se narodil …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Co se stalo před 100 lety 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Informace o Vaší rodné obci/bydlišti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Kdo byl </a:t>
            </a:r>
            <a:r>
              <a:rPr lang="cs-CZ" sz="2400" dirty="0" err="1"/>
              <a:t>Kamarét</a:t>
            </a:r>
            <a:r>
              <a:rPr lang="cs-CZ" sz="2400" dirty="0"/>
              <a:t> ze Žirovnice?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Co to je „</a:t>
            </a:r>
            <a:r>
              <a:rPr lang="cs-CZ" sz="2400" dirty="0" err="1"/>
              <a:t>Balkovo</a:t>
            </a:r>
            <a:r>
              <a:rPr lang="cs-CZ" sz="2400" dirty="0"/>
              <a:t> peklo“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7770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7030A0"/>
                </a:solidFill>
              </a:rPr>
              <a:t>Databáze dokumentů nedostupných na trhu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https://dnnt.cz/</a:t>
            </a:r>
          </a:p>
        </p:txBody>
      </p:sp>
    </p:spTree>
    <p:extLst>
      <p:ext uri="{BB962C8B-B14F-4D97-AF65-F5344CB8AC3E}">
        <p14:creationId xmlns:p14="http://schemas.microsoft.com/office/powerpoint/2010/main" val="168141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Jeden z nedůležitějších zdrojů české knižní i časopisecké produkce</a:t>
            </a:r>
          </a:p>
          <a:p>
            <a:r>
              <a:rPr lang="cs-CZ" dirty="0"/>
              <a:t>Nyní zahrnuje ca 260 000 dokumentů</a:t>
            </a:r>
          </a:p>
          <a:p>
            <a:r>
              <a:rPr lang="cs-CZ" dirty="0"/>
              <a:t>Každá veřejná knihovna má možnost nabízet tuto databázi svým čtenářům (smlouva s NPK.cz)</a:t>
            </a:r>
          </a:p>
        </p:txBody>
      </p:sp>
    </p:spTree>
    <p:extLst>
      <p:ext uri="{BB962C8B-B14F-4D97-AF65-F5344CB8AC3E}">
        <p14:creationId xmlns:p14="http://schemas.microsoft.com/office/powerpoint/2010/main" val="100846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-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dokumenty, které jsou dosud chráněny autorským zákonem</a:t>
            </a:r>
            <a:r>
              <a:rPr lang="cs-CZ" dirty="0"/>
              <a:t> (tj. neuplynulo 70 let od smrti všech autorů), </a:t>
            </a:r>
          </a:p>
          <a:p>
            <a:r>
              <a:rPr lang="cs-CZ" b="1" dirty="0"/>
              <a:t>nejsou již dostupné na knižním trhu</a:t>
            </a:r>
          </a:p>
          <a:p>
            <a:r>
              <a:rPr lang="cs-CZ" dirty="0"/>
              <a:t>Řada z nich zdigitalizována a dosud byla přístupná jen v budově příslušné knihovny</a:t>
            </a:r>
          </a:p>
          <a:p>
            <a:r>
              <a:rPr lang="cs-CZ" dirty="0"/>
              <a:t>licenční smlouva Národní knihovny ČR s kolektivními správci autorských práv (</a:t>
            </a:r>
            <a:r>
              <a:rPr lang="cs-CZ" sz="2600" dirty="0">
                <a:hlinkClick r:id="rId2"/>
              </a:rPr>
              <a:t>DILIA</a:t>
            </a:r>
            <a:r>
              <a:rPr lang="cs-CZ" sz="2600" dirty="0"/>
              <a:t> a </a:t>
            </a:r>
            <a:r>
              <a:rPr lang="cs-CZ" sz="2600" dirty="0">
                <a:hlinkClick r:id="rId3"/>
              </a:rPr>
              <a:t>OOA-S</a:t>
            </a:r>
            <a:r>
              <a:rPr lang="cs-CZ" sz="2600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47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dirty="0"/>
              <a:t>plné texty digitalizovaných dokumentů</a:t>
            </a:r>
            <a:r>
              <a:rPr lang="cs-CZ" dirty="0"/>
              <a:t> (knihy, časopisů, novin atd.) vydaných na území České republiky </a:t>
            </a:r>
            <a:r>
              <a:rPr lang="cs-CZ" b="1" dirty="0"/>
              <a:t>do roku 2002(2007)</a:t>
            </a:r>
            <a:r>
              <a:rPr lang="cs-CZ" dirty="0"/>
              <a:t>. Periodika jsou dostupná až do roku vydání 2010.</a:t>
            </a:r>
          </a:p>
          <a:p>
            <a:pPr lvl="0"/>
            <a:r>
              <a:rPr lang="cs-CZ" b="1" dirty="0"/>
              <a:t>plné texty digitalizovaných dokumentů</a:t>
            </a:r>
            <a:r>
              <a:rPr lang="cs-CZ" dirty="0"/>
              <a:t>, které jsou z hlediska autorského práva volné (</a:t>
            </a:r>
            <a:r>
              <a:rPr lang="cs-CZ" b="1" dirty="0"/>
              <a:t>autorskoprávně již nechráněné</a:t>
            </a:r>
            <a:r>
              <a:rPr lang="cs-CZ" dirty="0"/>
              <a:t>).</a:t>
            </a:r>
          </a:p>
          <a:p>
            <a:pPr marL="0" lvl="0" indent="0">
              <a:buNone/>
            </a:pPr>
            <a:r>
              <a:rPr lang="cs-CZ" dirty="0"/>
              <a:t>     “veřejná”.</a:t>
            </a:r>
          </a:p>
        </p:txBody>
      </p:sp>
    </p:spTree>
    <p:extLst>
      <p:ext uri="{BB962C8B-B14F-4D97-AF65-F5344CB8AC3E}">
        <p14:creationId xmlns:p14="http://schemas.microsoft.com/office/powerpoint/2010/main" val="21026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>
                <a:hlinkClick r:id="rId2"/>
              </a:rPr>
              <a:t>https://dnnt.cz/</a:t>
            </a:r>
            <a:endParaRPr lang="cs-CZ" u="sng" dirty="0"/>
          </a:p>
          <a:p>
            <a:endParaRPr lang="cs-CZ" u="sng" dirty="0"/>
          </a:p>
          <a:p>
            <a:r>
              <a:rPr lang="cs-CZ" dirty="0"/>
              <a:t>Informace pro knihovny</a:t>
            </a:r>
          </a:p>
          <a:p>
            <a:r>
              <a:rPr lang="cs-CZ" u="sng" dirty="0">
                <a:hlinkClick r:id="rId3"/>
              </a:rPr>
              <a:t>https://dnnt.cz/knihovnam/</a:t>
            </a:r>
            <a:endParaRPr lang="cs-CZ" u="sng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Jak se připojit …</a:t>
            </a:r>
          </a:p>
          <a:p>
            <a:r>
              <a:rPr lang="cs-CZ" dirty="0">
                <a:hlinkClick r:id="rId4"/>
              </a:rPr>
              <a:t>https://dnnt.cz/knihovnam/jak-se-zapojit/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4240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839</Words>
  <Application>Microsoft Office PowerPoint</Application>
  <PresentationFormat>Předvádění na obrazovce (4:3)</PresentationFormat>
  <Paragraphs>151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MS PGothic</vt:lpstr>
      <vt:lpstr>Arial</vt:lpstr>
      <vt:lpstr>Calibri</vt:lpstr>
      <vt:lpstr>Motiv systému Office</vt:lpstr>
      <vt:lpstr>Digitální knihovna   Díla nedostupná na trhu </vt:lpstr>
      <vt:lpstr>Digitální knihovna </vt:lpstr>
      <vt:lpstr>Rozhraní Krameria</vt:lpstr>
      <vt:lpstr>Příklady hledání</vt:lpstr>
      <vt:lpstr>Databáze dokumentů nedostupných na trhu</vt:lpstr>
      <vt:lpstr>DNNT</vt:lpstr>
      <vt:lpstr>DNNT - obecně</vt:lpstr>
      <vt:lpstr>DNNT - obsah</vt:lpstr>
      <vt:lpstr>DNNT a knihovny</vt:lpstr>
      <vt:lpstr>Prezentace aplikace PowerPoint</vt:lpstr>
      <vt:lpstr>Prezentace aplikace PowerPoint</vt:lpstr>
      <vt:lpstr>DNNT – rozlišení dle práv</vt:lpstr>
      <vt:lpstr>DNNT a JVK</vt:lpstr>
      <vt:lpstr>Prezentace aplikace PowerPoint</vt:lpstr>
      <vt:lpstr>Seznam děl nedostupných na trhu importy do katalogů</vt:lpstr>
      <vt:lpstr>OAI sety</vt:lpstr>
      <vt:lpstr>OAI sety</vt:lpstr>
      <vt:lpstr>Katalog JVK - příklady</vt:lpstr>
      <vt:lpstr>Katalog JVK - příklady</vt:lpstr>
      <vt:lpstr>Katalog JVK - příklady</vt:lpstr>
      <vt:lpstr>Limita „digitalizováno“</vt:lpstr>
      <vt:lpstr>Limita „digitalizováno“</vt:lpstr>
      <vt:lpstr>JVK – odkaz na návod</vt:lpstr>
      <vt:lpstr>JVK – odkaz na návod</vt:lpstr>
      <vt:lpstr>Systém TRITIUS https://vyvoj.tritius.cz/katalog/detail/16701</vt:lpstr>
      <vt:lpstr>Statistiky v JVK</vt:lpstr>
      <vt:lpstr>Projekt obalkyknih.cz</vt:lpstr>
      <vt:lpstr>Projekt obalkyknih.cz</vt:lpstr>
      <vt:lpstr>Projekt obalkyknih.cz</vt:lpstr>
      <vt:lpstr>Projekt obalkyknih.cz</vt:lpstr>
      <vt:lpstr>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nechvatal</dc:creator>
  <cp:lastModifiedBy>Nechvátal Štěpán</cp:lastModifiedBy>
  <cp:revision>94</cp:revision>
  <dcterms:created xsi:type="dcterms:W3CDTF">2021-05-11T06:11:52Z</dcterms:created>
  <dcterms:modified xsi:type="dcterms:W3CDTF">2022-05-02T21:41:09Z</dcterms:modified>
</cp:coreProperties>
</file>