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51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57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2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1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5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4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DD2C-5455-49CD-83B8-C1B3D0D4BB33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03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ur-lex.europa.eu/LexUriServ/LexUriServ.do?uri=COM:2012:0055:FIN:CS: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24" y="1916832"/>
            <a:ext cx="8640960" cy="2304255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Společným postupem sociálních partnerů k přípravě na změny důchodového systému </a:t>
            </a:r>
            <a:b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BiDi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560840" cy="196862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 Narrow" panose="020B0606020202030204" pitchFamily="34" charset="0"/>
              </a:rPr>
              <a:t>České Budějovice, </a:t>
            </a:r>
            <a:r>
              <a:rPr lang="cs-CZ" sz="3600" b="1" dirty="0" smtClean="0">
                <a:latin typeface="Arial Narrow" panose="020B0606020202030204" pitchFamily="34" charset="0"/>
              </a:rPr>
              <a:t>Informační seminář </a:t>
            </a:r>
            <a:endParaRPr lang="cs-CZ" sz="3600" b="1" dirty="0" smtClean="0">
              <a:latin typeface="Arial Narrow" panose="020B0606020202030204" pitchFamily="34" charset="0"/>
            </a:endParaRPr>
          </a:p>
          <a:p>
            <a:r>
              <a:rPr lang="cs-CZ" sz="3600" b="1" dirty="0" smtClean="0">
                <a:latin typeface="Arial Narrow" panose="020B0606020202030204" pitchFamily="34" charset="0"/>
              </a:rPr>
              <a:t>3.</a:t>
            </a:r>
            <a:r>
              <a:rPr lang="cs-CZ" sz="3600" b="1" dirty="0" smtClean="0">
                <a:latin typeface="Arial Narrow" panose="020B0606020202030204" pitchFamily="34" charset="0"/>
              </a:rPr>
              <a:t> 11. </a:t>
            </a:r>
            <a:r>
              <a:rPr lang="cs-CZ" sz="3600" b="1" dirty="0" smtClean="0">
                <a:latin typeface="Arial Narrow" panose="020B0606020202030204" pitchFamily="34" charset="0"/>
              </a:rPr>
              <a:t>2014</a:t>
            </a:r>
          </a:p>
          <a:p>
            <a:r>
              <a:rPr lang="cs-CZ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Zlata Houšková</a:t>
            </a:r>
            <a:endParaRPr lang="cs-CZ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2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9650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32037"/>
            <a:ext cx="8435280" cy="4525963"/>
          </a:xfrm>
        </p:spPr>
        <p:txBody>
          <a:bodyPr>
            <a:normAutofit/>
          </a:bodyPr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Semináře k moderním metodám řízení a </a:t>
            </a:r>
            <a:r>
              <a:rPr lang="cs-CZ" sz="3000" b="1" dirty="0" err="1" smtClean="0">
                <a:latin typeface="Arial Narrow" panose="020B0606020202030204" pitchFamily="34" charset="0"/>
              </a:rPr>
              <a:t>tutoring</a:t>
            </a:r>
            <a:r>
              <a:rPr lang="cs-CZ" sz="3000" b="1" dirty="0" smtClean="0">
                <a:latin typeface="Arial Narrow" panose="020B0606020202030204" pitchFamily="34" charset="0"/>
              </a:rPr>
              <a:t>: </a:t>
            </a:r>
            <a:r>
              <a:rPr lang="cs-CZ" sz="3000" dirty="0" smtClean="0">
                <a:latin typeface="Arial Narrow" panose="020B0606020202030204" pitchFamily="34" charset="0"/>
              </a:rPr>
              <a:t>v</a:t>
            </a:r>
            <a:r>
              <a:rPr lang="cs-CZ" sz="3000" dirty="0">
                <a:latin typeface="Arial Narrow" panose="020B0606020202030204" pitchFamily="34" charset="0"/>
              </a:rPr>
              <a:t> každém zapojeném odvětví nejméně dva semináře na vybrané metody moderního řízení, které v sobě obsahují prvky zapojení zaměstnanců do řešení problémů, důraz bude kladen na metodu CSR (Společenská odpovědnost firmy). Vybraným organizacím bude poskytnuta pomoc formou </a:t>
            </a:r>
            <a:r>
              <a:rPr lang="cs-CZ" sz="3000" dirty="0" err="1">
                <a:latin typeface="Arial Narrow" panose="020B0606020202030204" pitchFamily="34" charset="0"/>
              </a:rPr>
              <a:t>tutoringu</a:t>
            </a:r>
            <a:r>
              <a:rPr lang="cs-CZ" sz="3000" dirty="0">
                <a:latin typeface="Arial Narrow" panose="020B0606020202030204" pitchFamily="34" charset="0"/>
              </a:rPr>
              <a:t> při zavedení vybrané metody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8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2204864"/>
            <a:ext cx="8229600" cy="4525963"/>
          </a:xfrm>
        </p:spPr>
        <p:txBody>
          <a:bodyPr>
            <a:normAutofit/>
          </a:bodyPr>
          <a:lstStyle/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Získání relevantních dat o hlavních pozicích v </a:t>
            </a:r>
            <a:r>
              <a:rPr lang="cs-CZ" sz="3000" b="1" dirty="0" smtClean="0">
                <a:latin typeface="Arial Narrow" panose="020B0606020202030204" pitchFamily="34" charset="0"/>
              </a:rPr>
              <a:t>odvětví </a:t>
            </a:r>
            <a:r>
              <a:rPr lang="cs-CZ" sz="3000" dirty="0" smtClean="0">
                <a:latin typeface="Arial Narrow" panose="020B0606020202030204" pitchFamily="34" charset="0"/>
              </a:rPr>
              <a:t>jako </a:t>
            </a:r>
            <a:r>
              <a:rPr lang="cs-CZ" sz="3000" dirty="0">
                <a:latin typeface="Arial Narrow" panose="020B0606020202030204" pitchFamily="34" charset="0"/>
              </a:rPr>
              <a:t>podkladu pro zpracování vize či prognózy </a:t>
            </a:r>
            <a:r>
              <a:rPr lang="cs-CZ" sz="3000" dirty="0" smtClean="0">
                <a:latin typeface="Arial Narrow" panose="020B0606020202030204" pitchFamily="34" charset="0"/>
              </a:rPr>
              <a:t>se zapojením expertů </a:t>
            </a:r>
            <a:endParaRPr lang="cs-CZ" sz="3000" dirty="0">
              <a:latin typeface="Arial Narrow" panose="020B0606020202030204" pitchFamily="34" charset="0"/>
            </a:endParaRPr>
          </a:p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Získání relevantních informací o způsobech řešení problému stárnutí zaměstnanců v jednotlivých odvětvích ve vybraných </a:t>
            </a:r>
            <a:r>
              <a:rPr lang="cs-CZ" sz="3000" b="1" dirty="0" smtClean="0">
                <a:latin typeface="Arial Narrow" panose="020B0606020202030204" pitchFamily="34" charset="0"/>
              </a:rPr>
              <a:t>státech </a:t>
            </a:r>
            <a:r>
              <a:rPr lang="cs-CZ" sz="3000" dirty="0" smtClean="0">
                <a:latin typeface="Arial Narrow" panose="020B0606020202030204" pitchFamily="34" charset="0"/>
              </a:rPr>
              <a:t>jako </a:t>
            </a:r>
            <a:r>
              <a:rPr lang="cs-CZ" sz="3000" dirty="0">
                <a:latin typeface="Arial Narrow" panose="020B0606020202030204" pitchFamily="34" charset="0"/>
              </a:rPr>
              <a:t>podkladu pro zpracování vize či </a:t>
            </a:r>
            <a:r>
              <a:rPr lang="cs-CZ" sz="3000" dirty="0" smtClean="0">
                <a:latin typeface="Arial Narrow" panose="020B0606020202030204" pitchFamily="34" charset="0"/>
              </a:rPr>
              <a:t>prognózy se zapojením expertů </a:t>
            </a:r>
            <a:endParaRPr lang="cs-CZ" sz="3000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0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908720"/>
            <a:ext cx="8229600" cy="79658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380" y="2060848"/>
            <a:ext cx="8147248" cy="4381947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Zpracování vize či prognózy vývoje odvětví</a:t>
            </a:r>
            <a:r>
              <a:rPr lang="cs-CZ" sz="3000" dirty="0">
                <a:latin typeface="Arial Narrow" panose="020B0606020202030204" pitchFamily="34" charset="0"/>
              </a:rPr>
              <a:t> (pod pracovní zkratkou „demografická prognóza“) do roku 2033 s důrazem na změny v hlavních pozicích z hlediska charakteru práce, požadované kvalifikace, ale i vývoje z hlediska počtu pracovníků podle hlavních pozic. Vize či prognóza bude zpracovaná ve třech variantách – „optimistická“, „minimální“ a „standardní</a:t>
            </a:r>
            <a:r>
              <a:rPr lang="cs-CZ" dirty="0">
                <a:latin typeface="Arial Narrow" panose="020B0606020202030204" pitchFamily="34" charset="0"/>
              </a:rPr>
              <a:t>“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2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Zpracování návrhů</a:t>
            </a:r>
            <a:r>
              <a:rPr lang="cs-CZ" sz="3000" dirty="0">
                <a:latin typeface="Arial Narrow" panose="020B0606020202030204" pitchFamily="34" charset="0"/>
              </a:rPr>
              <a:t> opatření, kroků a postupů pro realizaci na úrovni odvětví či jednotlivých firem / organizací jako podklad pro přípravu druhé etapy projektu</a:t>
            </a:r>
          </a:p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Odvětvové konference </a:t>
            </a:r>
            <a:r>
              <a:rPr lang="cs-CZ" sz="3000" dirty="0">
                <a:latin typeface="Arial Narrow" panose="020B0606020202030204" pitchFamily="34" charset="0"/>
              </a:rPr>
              <a:t>shrnující výsledky práce v jednotlivých letech projektu</a:t>
            </a:r>
          </a:p>
          <a:p>
            <a:pPr marL="0" indent="0">
              <a:buNone/>
            </a:pPr>
            <a:r>
              <a:rPr lang="cs-CZ" dirty="0">
                <a:latin typeface="Arial Narrow" panose="020B0606020202030204" pitchFamily="34" charset="0"/>
              </a:rPr>
              <a:t> 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2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859994"/>
              </p:ext>
            </p:extLst>
          </p:nvPr>
        </p:nvGraphicFramePr>
        <p:xfrm>
          <a:off x="0" y="116627"/>
          <a:ext cx="9144000" cy="6741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699"/>
                <a:gridCol w="1510890"/>
                <a:gridCol w="1611496"/>
                <a:gridCol w="1536500"/>
                <a:gridCol w="1640762"/>
                <a:gridCol w="1395653"/>
              </a:tblGrid>
              <a:tr h="1030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Stát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Očekávaná délka dožití v 65 letech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 (2010)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Věk odchodu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 důchodu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</a:t>
                      </a:r>
                      <a:r>
                        <a:rPr lang="cs-CZ" sz="700">
                          <a:effectLst/>
                        </a:rPr>
                        <a:t>2009 nebo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poslední známý</a:t>
                      </a:r>
                      <a:r>
                        <a:rPr lang="cs-CZ" sz="800">
                          <a:effectLst/>
                        </a:rPr>
                        <a:t>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Důchodový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věk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(2009)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Důchodový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věk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(2020)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Zvýšení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důchodového věku po roce 2020 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Belgie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17.5 / 21.1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61.2 / 61.9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Bulharsko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13.6 / 17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64.1 / 64.1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Česká rep.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15.5 / 19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61.5 / 59.6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63r10m/63r8m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 + / 65 +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Dánsko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 / 19.7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63.2 / 61.4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(66/66)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67+/ 67+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Estonsko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14.2 / 19.4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64/64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Finsko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17.5 / 21.5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62.3 / 61.1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65/65,63-68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65/65, 63-68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Francie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18.7 / 23.2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60.3 / 59.8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60-65/60-65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62-67/62-67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18.1 / 21.1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63.5 / 64.7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66/66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68/68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Itálie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18.2 / 22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60.8 / 59.4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66/66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67/67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Kypr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18.1 / 20.9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Litva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13.5 / 18.4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62r6m/60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Lotyšsko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13.3 / 18.2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(64.5/64.5)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(65/65)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Lucembursko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17.3 / 21.6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58.1 / 57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Maďarsko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14.1 / 18.2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60.1 / 58.7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64/64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Malta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18.4 / 21.1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Německo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17.8 / 20.9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62.6 / 61.9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65r9m/65r9m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67/67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Nizozemí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17.7 / 21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63.9 / 63.1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 (66/66)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 (67/67)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Polsko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15.1 / 19.5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61.4 / 57.5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 (67/??)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(67/67)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Portugalsko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17.1 / 20.5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62.9 / 62.3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Rakousko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17.9 / 21.4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62.6 / 59.4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Rumunsko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 / 17.2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65.5 / 63.2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63r4m/58r4m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Řecko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18.7 / 20.6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61.3 / 61.6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40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Slovensko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 / 18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60.4 / 57.5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62/57.5 - 61.5  (závisí na počtu dětí)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Slovinsko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16.8 / 21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Španělsko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18.5 / 22.7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61.2 / 63.4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 66r4m/66r4m)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67/67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Švédsko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18.3 / 21.2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64.7 /64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61-67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61-67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Velká Británie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18.1 / 20.8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64.1 / 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66/66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68/6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9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latin typeface="Arial Narrow" panose="020B0606020202030204" pitchFamily="34" charset="0"/>
              </a:rPr>
              <a:t>Bílá kniha o důchodech, Evropská komise, Brusel </a:t>
            </a:r>
            <a:r>
              <a:rPr lang="cs-CZ" b="1" dirty="0" smtClean="0">
                <a:latin typeface="Arial Narrow" panose="020B0606020202030204" pitchFamily="34" charset="0"/>
              </a:rPr>
              <a:t>2011</a:t>
            </a:r>
          </a:p>
          <a:p>
            <a:pPr marL="0" indent="0" algn="ctr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 </a:t>
            </a:r>
            <a:r>
              <a:rPr lang="cs-CZ" sz="2100" b="1" u="sng" dirty="0" smtClean="0">
                <a:latin typeface="Arial Narrow" panose="020B0606020202030204" pitchFamily="34" charset="0"/>
                <a:hlinkClick r:id="rId2"/>
              </a:rPr>
              <a:t>http</a:t>
            </a:r>
            <a:r>
              <a:rPr lang="cs-CZ" sz="2100" b="1" u="sng" dirty="0">
                <a:latin typeface="Arial Narrow" panose="020B0606020202030204" pitchFamily="34" charset="0"/>
                <a:hlinkClick r:id="rId2"/>
              </a:rPr>
              <a:t>://</a:t>
            </a:r>
            <a:r>
              <a:rPr lang="cs-CZ" sz="2100" b="1" u="sng" dirty="0" smtClean="0">
                <a:latin typeface="Arial Narrow" panose="020B0606020202030204" pitchFamily="34" charset="0"/>
                <a:hlinkClick r:id="rId2"/>
              </a:rPr>
              <a:t>eur-lex.europa.eu/LexUriServ/LexUriServ.do?uri=COM:2012:0055:FIN:CS:PDF</a:t>
            </a:r>
            <a:endParaRPr lang="cs-CZ" sz="21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8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1052"/>
            <a:ext cx="9144000" cy="79658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latin typeface="Arial Narrow" panose="020B0606020202030204" pitchFamily="34" charset="0"/>
              </a:rPr>
              <a:t>Důchodový systém, jeho změny a dopady</a:t>
            </a:r>
            <a:r>
              <a:rPr lang="cs-CZ" dirty="0">
                <a:latin typeface="Arial Narrow" panose="020B0606020202030204" pitchFamily="34" charset="0"/>
              </a:rPr>
              <a:t/>
            </a:r>
            <a:br>
              <a:rPr lang="cs-CZ" dirty="0">
                <a:latin typeface="Arial Narrow" panose="020B0606020202030204" pitchFamily="34" charset="0"/>
              </a:rPr>
            </a:b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>
            <a:normAutofit fontScale="92500" lnSpcReduction="10000"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Významné </a:t>
            </a:r>
            <a:r>
              <a:rPr lang="cs-CZ" b="1" dirty="0">
                <a:latin typeface="Arial Narrow" panose="020B0606020202030204" pitchFamily="34" charset="0"/>
              </a:rPr>
              <a:t>prodloužení věku pro nárok na odchod do důchodu </a:t>
            </a:r>
            <a:r>
              <a:rPr lang="cs-CZ" b="1" dirty="0" smtClean="0">
                <a:latin typeface="Arial Narrow" panose="020B0606020202030204" pitchFamily="34" charset="0"/>
              </a:rPr>
              <a:t>= </a:t>
            </a:r>
            <a:r>
              <a:rPr lang="cs-CZ" dirty="0" smtClean="0">
                <a:latin typeface="Arial Narrow" panose="020B0606020202030204" pitchFamily="34" charset="0"/>
              </a:rPr>
              <a:t>výzva pro zaměstnavatele </a:t>
            </a:r>
            <a:r>
              <a:rPr lang="cs-CZ" dirty="0">
                <a:latin typeface="Arial Narrow" panose="020B0606020202030204" pitchFamily="34" charset="0"/>
              </a:rPr>
              <a:t>i pro </a:t>
            </a:r>
            <a:r>
              <a:rPr lang="cs-CZ" dirty="0" smtClean="0">
                <a:latin typeface="Arial Narrow" panose="020B0606020202030204" pitchFamily="34" charset="0"/>
              </a:rPr>
              <a:t>zaměstnance;  </a:t>
            </a:r>
            <a:r>
              <a:rPr lang="cs-CZ" b="1" dirty="0" smtClean="0">
                <a:latin typeface="Arial Narrow" panose="020B0606020202030204" pitchFamily="34" charset="0"/>
              </a:rPr>
              <a:t>nutná příprava v předstihu </a:t>
            </a:r>
            <a:endParaRPr lang="cs-CZ" b="1" dirty="0">
              <a:latin typeface="Arial Narrow" panose="020B0606020202030204" pitchFamily="34" charset="0"/>
            </a:endParaRPr>
          </a:p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Arial Narrow" panose="020B0606020202030204" pitchFamily="34" charset="0"/>
              </a:rPr>
              <a:t>Tento trend pravděpodobně </a:t>
            </a:r>
            <a:r>
              <a:rPr lang="cs-CZ" dirty="0">
                <a:latin typeface="Arial Narrow" panose="020B0606020202030204" pitchFamily="34" charset="0"/>
              </a:rPr>
              <a:t>vytvoří </a:t>
            </a:r>
            <a:r>
              <a:rPr lang="cs-CZ" b="1" dirty="0" smtClean="0">
                <a:latin typeface="Arial Narrow" panose="020B0606020202030204" pitchFamily="34" charset="0"/>
              </a:rPr>
              <a:t>novou </a:t>
            </a:r>
            <a:r>
              <a:rPr lang="cs-CZ" b="1" dirty="0">
                <a:latin typeface="Arial Narrow" panose="020B0606020202030204" pitchFamily="34" charset="0"/>
              </a:rPr>
              <a:t>věkovou skupinu pracujících, která bude vyžadovat úpravu </a:t>
            </a:r>
            <a:r>
              <a:rPr lang="cs-CZ" b="1" dirty="0" smtClean="0">
                <a:latin typeface="Arial Narrow" panose="020B0606020202030204" pitchFamily="34" charset="0"/>
              </a:rPr>
              <a:t>pracovně-právních </a:t>
            </a:r>
            <a:r>
              <a:rPr lang="cs-CZ" b="1" dirty="0">
                <a:latin typeface="Arial Narrow" panose="020B0606020202030204" pitchFamily="34" charset="0"/>
              </a:rPr>
              <a:t>podmínek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Arial Narrow" panose="020B0606020202030204" pitchFamily="34" charset="0"/>
              </a:rPr>
              <a:t>Vytvoření </a:t>
            </a:r>
            <a:r>
              <a:rPr lang="cs-CZ" dirty="0">
                <a:latin typeface="Arial Narrow" panose="020B0606020202030204" pitchFamily="34" charset="0"/>
              </a:rPr>
              <a:t>těchto podmínek je </a:t>
            </a:r>
            <a:r>
              <a:rPr lang="cs-CZ" b="1" dirty="0">
                <a:latin typeface="Arial Narrow" panose="020B0606020202030204" pitchFamily="34" charset="0"/>
              </a:rPr>
              <a:t>v zájmu zaměstnavatelů i zaměstnanců, </a:t>
            </a:r>
            <a:r>
              <a:rPr lang="cs-CZ" dirty="0" smtClean="0">
                <a:latin typeface="Arial Narrow" panose="020B0606020202030204" pitchFamily="34" charset="0"/>
              </a:rPr>
              <a:t>proto </a:t>
            </a:r>
            <a:r>
              <a:rPr lang="cs-CZ" dirty="0">
                <a:latin typeface="Arial Narrow" panose="020B0606020202030204" pitchFamily="34" charset="0"/>
              </a:rPr>
              <a:t>je vhodné </a:t>
            </a:r>
            <a:r>
              <a:rPr lang="cs-CZ" b="1" dirty="0">
                <a:latin typeface="Arial Narrow" panose="020B0606020202030204" pitchFamily="34" charset="0"/>
              </a:rPr>
              <a:t>hledání optimálních řešení </a:t>
            </a:r>
            <a:r>
              <a:rPr lang="cs-CZ" dirty="0">
                <a:latin typeface="Arial Narrow" panose="020B0606020202030204" pitchFamily="34" charset="0"/>
              </a:rPr>
              <a:t>na půdorysu </a:t>
            </a:r>
            <a:r>
              <a:rPr lang="cs-CZ" b="1" dirty="0">
                <a:latin typeface="Arial Narrow" panose="020B0606020202030204" pitchFamily="34" charset="0"/>
              </a:rPr>
              <a:t>sociálního dialogu na odvětvové úrovni.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7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19675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Rychlý rozvoj ICT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2004864"/>
            <a:ext cx="8507288" cy="4853136"/>
          </a:xfrm>
        </p:spPr>
        <p:txBody>
          <a:bodyPr>
            <a:normAutofit fontScale="92500" lnSpcReduction="20000"/>
          </a:bodyPr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Přináší </a:t>
            </a:r>
            <a:r>
              <a:rPr lang="cs-CZ" b="1" dirty="0">
                <a:latin typeface="Arial Narrow" panose="020B0606020202030204" pitchFamily="34" charset="0"/>
              </a:rPr>
              <a:t>změny v </a:t>
            </a:r>
            <a:r>
              <a:rPr lang="cs-CZ" b="1" dirty="0" smtClean="0">
                <a:latin typeface="Arial Narrow" panose="020B0606020202030204" pitchFamily="34" charset="0"/>
              </a:rPr>
              <a:t>produktivitě a </a:t>
            </a:r>
            <a:r>
              <a:rPr lang="cs-CZ" b="1" dirty="0">
                <a:latin typeface="Arial Narrow" panose="020B0606020202030204" pitchFamily="34" charset="0"/>
              </a:rPr>
              <a:t>charakteru </a:t>
            </a:r>
            <a:r>
              <a:rPr lang="cs-CZ" b="1" dirty="0" smtClean="0">
                <a:latin typeface="Arial Narrow" panose="020B0606020202030204" pitchFamily="34" charset="0"/>
              </a:rPr>
              <a:t>práce, </a:t>
            </a:r>
            <a:r>
              <a:rPr lang="cs-CZ" b="1" dirty="0">
                <a:latin typeface="Arial Narrow" panose="020B0606020202030204" pitchFamily="34" charset="0"/>
              </a:rPr>
              <a:t>pracovních </a:t>
            </a:r>
            <a:r>
              <a:rPr lang="cs-CZ" b="1" dirty="0" smtClean="0">
                <a:latin typeface="Arial Narrow" panose="020B0606020202030204" pitchFamily="34" charset="0"/>
              </a:rPr>
              <a:t>pozicích </a:t>
            </a:r>
            <a:r>
              <a:rPr lang="cs-CZ" b="1" dirty="0">
                <a:latin typeface="Arial Narrow" panose="020B0606020202030204" pitchFamily="34" charset="0"/>
              </a:rPr>
              <a:t>a jejich četnosti </a:t>
            </a:r>
            <a:r>
              <a:rPr lang="cs-CZ" b="1" dirty="0" smtClean="0">
                <a:latin typeface="Arial Narrow" panose="020B0606020202030204" pitchFamily="34" charset="0"/>
              </a:rPr>
              <a:t>v organizaci/firmě</a:t>
            </a:r>
            <a:r>
              <a:rPr lang="cs-CZ" b="1" dirty="0">
                <a:latin typeface="Arial Narrow" panose="020B0606020202030204" pitchFamily="34" charset="0"/>
              </a:rPr>
              <a:t> </a:t>
            </a: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Přináší </a:t>
            </a:r>
            <a:r>
              <a:rPr lang="cs-CZ" b="1" dirty="0">
                <a:latin typeface="Arial Narrow" panose="020B0606020202030204" pitchFamily="34" charset="0"/>
              </a:rPr>
              <a:t>nové produkty </a:t>
            </a:r>
            <a:r>
              <a:rPr lang="cs-CZ" b="1" dirty="0" smtClean="0">
                <a:latin typeface="Arial Narrow" panose="020B0606020202030204" pitchFamily="34" charset="0"/>
              </a:rPr>
              <a:t>a </a:t>
            </a:r>
            <a:r>
              <a:rPr lang="cs-CZ" b="1" dirty="0">
                <a:latin typeface="Arial Narrow" panose="020B0606020202030204" pitchFamily="34" charset="0"/>
              </a:rPr>
              <a:t>změny spotřebních zvyklostí, které </a:t>
            </a:r>
            <a:r>
              <a:rPr lang="cs-CZ" b="1" dirty="0" smtClean="0">
                <a:latin typeface="Arial Narrow" panose="020B0606020202030204" pitchFamily="34" charset="0"/>
              </a:rPr>
              <a:t>ovlivňují </a:t>
            </a:r>
            <a:r>
              <a:rPr lang="cs-CZ" b="1" dirty="0">
                <a:latin typeface="Arial Narrow" panose="020B0606020202030204" pitchFamily="34" charset="0"/>
              </a:rPr>
              <a:t>poptávku po produkci či poskytovaných službách </a:t>
            </a:r>
            <a:r>
              <a:rPr lang="cs-CZ" dirty="0">
                <a:latin typeface="Arial Narrow" panose="020B0606020202030204" pitchFamily="34" charset="0"/>
              </a:rPr>
              <a:t>v daném </a:t>
            </a:r>
            <a:r>
              <a:rPr lang="cs-CZ" dirty="0" smtClean="0">
                <a:latin typeface="Arial Narrow" panose="020B0606020202030204" pitchFamily="34" charset="0"/>
              </a:rPr>
              <a:t>odvětví</a:t>
            </a:r>
            <a:endParaRPr lang="cs-CZ" dirty="0">
              <a:latin typeface="Arial Narrow" panose="020B0606020202030204" pitchFamily="34" charset="0"/>
            </a:endParaRP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Organizace se musí </a:t>
            </a:r>
            <a:r>
              <a:rPr lang="cs-CZ" dirty="0" smtClean="0">
                <a:latin typeface="Arial Narrow" panose="020B0606020202030204" pitchFamily="34" charset="0"/>
              </a:rPr>
              <a:t>chovat společensky </a:t>
            </a:r>
            <a:r>
              <a:rPr lang="cs-CZ" dirty="0">
                <a:latin typeface="Arial Narrow" panose="020B0606020202030204" pitchFamily="34" charset="0"/>
              </a:rPr>
              <a:t>zodpovědně, </a:t>
            </a:r>
            <a:r>
              <a:rPr lang="cs-CZ" dirty="0" smtClean="0">
                <a:latin typeface="Arial Narrow" panose="020B0606020202030204" pitchFamily="34" charset="0"/>
              </a:rPr>
              <a:t>ale mohou také </a:t>
            </a:r>
            <a:r>
              <a:rPr lang="cs-CZ" b="1" dirty="0">
                <a:latin typeface="Arial Narrow" panose="020B0606020202030204" pitchFamily="34" charset="0"/>
              </a:rPr>
              <a:t>nabízet pomocnou ruku stávajícím zaměstnancům k přizpůsobení </a:t>
            </a:r>
            <a:r>
              <a:rPr lang="cs-CZ" b="1" dirty="0" smtClean="0">
                <a:latin typeface="Arial Narrow" panose="020B0606020202030204" pitchFamily="34" charset="0"/>
              </a:rPr>
              <a:t>se; </a:t>
            </a:r>
            <a:r>
              <a:rPr lang="cs-CZ" dirty="0">
                <a:latin typeface="Arial Narrow" panose="020B0606020202030204" pitchFamily="34" charset="0"/>
              </a:rPr>
              <a:t>významným faktorem je </a:t>
            </a:r>
            <a:r>
              <a:rPr lang="cs-CZ" b="1" dirty="0">
                <a:latin typeface="Arial Narrow" panose="020B0606020202030204" pitchFamily="34" charset="0"/>
              </a:rPr>
              <a:t>ochota a schopnost zaměstnance </a:t>
            </a:r>
            <a:r>
              <a:rPr lang="cs-CZ" b="1" dirty="0" smtClean="0">
                <a:latin typeface="Arial Narrow" panose="020B0606020202030204" pitchFamily="34" charset="0"/>
              </a:rPr>
              <a:t>aktivně se do </a:t>
            </a:r>
            <a:r>
              <a:rPr lang="cs-CZ" b="1" dirty="0">
                <a:latin typeface="Arial Narrow" panose="020B0606020202030204" pitchFamily="34" charset="0"/>
              </a:rPr>
              <a:t>realizace potřebných změn zapojit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764703"/>
            <a:ext cx="8229600" cy="9993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Nositelé projektu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364" y="1988840"/>
            <a:ext cx="8435280" cy="4525963"/>
          </a:xfrm>
        </p:spPr>
        <p:txBody>
          <a:bodyPr>
            <a:normAutofit/>
          </a:bodyPr>
          <a:lstStyle/>
          <a:p>
            <a:pPr marL="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Konfederace zaměstnavatelských a podnikatelských svazů ČR </a:t>
            </a:r>
            <a:r>
              <a:rPr lang="cs-CZ" sz="3000" dirty="0" smtClean="0">
                <a:latin typeface="Arial Narrow" panose="020B0606020202030204" pitchFamily="34" charset="0"/>
              </a:rPr>
              <a:t>a</a:t>
            </a:r>
          </a:p>
          <a:p>
            <a:pPr marL="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Českomoravská konfederace </a:t>
            </a:r>
            <a:r>
              <a:rPr lang="cs-CZ" sz="3000" b="1" dirty="0">
                <a:latin typeface="Arial Narrow" panose="020B0606020202030204" pitchFamily="34" charset="0"/>
              </a:rPr>
              <a:t>odborových </a:t>
            </a:r>
            <a:r>
              <a:rPr lang="cs-CZ" sz="3000" b="1" dirty="0" smtClean="0">
                <a:latin typeface="Arial Narrow" panose="020B0606020202030204" pitchFamily="34" charset="0"/>
              </a:rPr>
              <a:t>svazů (odborový partner) </a:t>
            </a:r>
            <a:r>
              <a:rPr lang="cs-CZ" sz="3000" b="1" dirty="0" smtClean="0">
                <a:latin typeface="Arial Narrow" panose="020B0606020202030204" pitchFamily="34" charset="0"/>
                <a:sym typeface="Wingdings"/>
              </a:rPr>
              <a:t> </a:t>
            </a:r>
            <a:r>
              <a:rPr lang="cs-CZ" sz="3000" b="1" dirty="0" err="1" smtClean="0">
                <a:latin typeface="Arial Narrow" panose="020B0606020202030204" pitchFamily="34" charset="0"/>
                <a:sym typeface="Wingdings"/>
              </a:rPr>
              <a:t>bipartitní</a:t>
            </a:r>
            <a:r>
              <a:rPr lang="cs-CZ" sz="3000" b="1" dirty="0" smtClean="0">
                <a:latin typeface="Arial Narrow" panose="020B0606020202030204" pitchFamily="34" charset="0"/>
                <a:sym typeface="Wingdings"/>
              </a:rPr>
              <a:t> dialog</a:t>
            </a:r>
            <a:endParaRPr lang="cs-CZ" sz="3000" b="1" dirty="0">
              <a:latin typeface="Arial Narrow" panose="020B0606020202030204" pitchFamily="34" charset="0"/>
            </a:endParaRPr>
          </a:p>
          <a:p>
            <a:pPr marL="288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000" b="1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2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79208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cíle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1844824"/>
            <a:ext cx="8507288" cy="4853136"/>
          </a:xfrm>
        </p:spPr>
        <p:txBody>
          <a:bodyPr>
            <a:normAutofit/>
          </a:bodyPr>
          <a:lstStyle/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analyzovat dopady důchodové reformy v odvětvích a oborech zapojených do projektu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seznámit se s přístupem v obdobných firmách v zahraničí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hledat vhodná řešení na úrovni organizace/firmy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p</a:t>
            </a:r>
            <a:r>
              <a:rPr lang="cs-CZ" sz="3000" b="1" dirty="0" smtClean="0">
                <a:latin typeface="Arial Narrow" panose="020B0606020202030204" pitchFamily="34" charset="0"/>
              </a:rPr>
              <a:t>ojmenovat případná specifika v oboru a vyjednávat s vládou  o jejich zohlednění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p</a:t>
            </a:r>
            <a:r>
              <a:rPr lang="cs-CZ" sz="3000" b="1" dirty="0" smtClean="0">
                <a:latin typeface="Arial Narrow" panose="020B0606020202030204" pitchFamily="34" charset="0"/>
              </a:rPr>
              <a:t>omoci zaměstnancům v jejich aktivitě směřující k udržení v pracovním procesu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79658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 etapy projektu</a:t>
            </a:r>
            <a:endParaRPr lang="cs-CZ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25963"/>
          </a:xfrm>
        </p:spPr>
        <p:txBody>
          <a:bodyPr>
            <a:normAutofit/>
          </a:bodyPr>
          <a:lstStyle/>
          <a:p>
            <a:pPr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Analytická a přípravná etapa (1. 7. 2013 – 30. 6. 2015)</a:t>
            </a:r>
          </a:p>
          <a:p>
            <a:pPr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Realizační etapa (1. 7. 2015 – 30. 6. 2018)</a:t>
            </a:r>
            <a:endParaRPr lang="cs-CZ" sz="30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4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863732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 smtClean="0">
                <a:latin typeface="Arial Narrow" panose="020B0606020202030204" pitchFamily="34" charset="0"/>
              </a:rPr>
              <a:t>Analytická a přípravná etapa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Získání relevantních informací o oboru</a:t>
            </a: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Nalezení vhodných postupů a kroků</a:t>
            </a: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Příprava </a:t>
            </a:r>
            <a:r>
              <a:rPr lang="cs-CZ" sz="3000" b="1" dirty="0">
                <a:latin typeface="Arial Narrow" panose="020B0606020202030204" pitchFamily="34" charset="0"/>
              </a:rPr>
              <a:t>realizační </a:t>
            </a:r>
            <a:r>
              <a:rPr lang="cs-CZ" sz="3000" b="1" dirty="0" smtClean="0">
                <a:latin typeface="Arial Narrow" panose="020B0606020202030204" pitchFamily="34" charset="0"/>
              </a:rPr>
              <a:t>etapy</a:t>
            </a:r>
            <a:endParaRPr lang="cs-CZ" sz="3000" b="1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196752"/>
            <a:ext cx="8229600" cy="79658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Realizační etapa</a:t>
            </a:r>
            <a:r>
              <a:rPr lang="cs-CZ" dirty="0">
                <a:latin typeface="Arial Narrow" panose="020B0606020202030204" pitchFamily="34" charset="0"/>
              </a:rPr>
              <a:t/>
            </a:r>
            <a:br>
              <a:rPr lang="cs-CZ" dirty="0">
                <a:latin typeface="Arial Narrow" panose="020B0606020202030204" pitchFamily="34" charset="0"/>
              </a:rPr>
            </a:b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S podporou evropských prostředků začít realizovat potřebné kroky „</a:t>
            </a:r>
            <a:r>
              <a:rPr lang="cs-CZ" sz="3000" b="1" dirty="0" err="1">
                <a:latin typeface="Arial Narrow" panose="020B0606020202030204" pitchFamily="34" charset="0"/>
              </a:rPr>
              <a:t>age</a:t>
            </a:r>
            <a:r>
              <a:rPr lang="cs-CZ" sz="3000" b="1" dirty="0">
                <a:latin typeface="Arial Narrow" panose="020B0606020202030204" pitchFamily="34" charset="0"/>
              </a:rPr>
              <a:t> managementu“ odpovídající potřebám daného oboru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5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26876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Hlavní aktivity první etapy</a:t>
            </a:r>
            <a:r>
              <a:rPr lang="cs-CZ" dirty="0">
                <a:latin typeface="Arial Narrow" panose="020B0606020202030204" pitchFamily="34" charset="0"/>
              </a:rPr>
              <a:t/>
            </a:r>
            <a:br>
              <a:rPr lang="cs-CZ" dirty="0">
                <a:latin typeface="Arial Narrow" panose="020B0606020202030204" pitchFamily="34" charset="0"/>
              </a:rPr>
            </a:b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1988840"/>
            <a:ext cx="8229600" cy="4525963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Informační </a:t>
            </a:r>
            <a:r>
              <a:rPr lang="cs-CZ" sz="3000" b="1" dirty="0" smtClean="0">
                <a:latin typeface="Arial Narrow" panose="020B0606020202030204" pitchFamily="34" charset="0"/>
              </a:rPr>
              <a:t>semináře</a:t>
            </a:r>
            <a:r>
              <a:rPr lang="cs-CZ" sz="3000" dirty="0" smtClean="0">
                <a:latin typeface="Arial Narrow" panose="020B0606020202030204" pitchFamily="34" charset="0"/>
              </a:rPr>
              <a:t> </a:t>
            </a:r>
            <a:r>
              <a:rPr lang="cs-CZ" sz="3000" dirty="0">
                <a:latin typeface="Arial Narrow" panose="020B0606020202030204" pitchFamily="34" charset="0"/>
              </a:rPr>
              <a:t>k vysvětlení cílů projektu, řešených problémů, </a:t>
            </a:r>
            <a:r>
              <a:rPr lang="cs-CZ" sz="3000" dirty="0" smtClean="0">
                <a:latin typeface="Arial Narrow" panose="020B0606020202030204" pitchFamily="34" charset="0"/>
              </a:rPr>
              <a:t>k získání motivace</a:t>
            </a:r>
            <a:r>
              <a:rPr lang="cs-CZ" sz="3000" dirty="0">
                <a:latin typeface="Arial Narrow" panose="020B0606020202030204" pitchFamily="34" charset="0"/>
              </a:rPr>
              <a:t> vedení </a:t>
            </a:r>
            <a:r>
              <a:rPr lang="cs-CZ" sz="3000" dirty="0" smtClean="0">
                <a:latin typeface="Arial Narrow" panose="020B0606020202030204" pitchFamily="34" charset="0"/>
              </a:rPr>
              <a:t>organizací </a:t>
            </a:r>
            <a:r>
              <a:rPr lang="cs-CZ" sz="3000" dirty="0">
                <a:latin typeface="Arial Narrow" panose="020B0606020202030204" pitchFamily="34" charset="0"/>
              </a:rPr>
              <a:t>i zaměstnanců k aktivnímu zapojení do projektu a ochotě </a:t>
            </a:r>
            <a:r>
              <a:rPr lang="cs-CZ" sz="3000" dirty="0" smtClean="0">
                <a:latin typeface="Arial Narrow" panose="020B0606020202030204" pitchFamily="34" charset="0"/>
              </a:rPr>
              <a:t>poskytnout relevantní data</a:t>
            </a:r>
            <a:endParaRPr lang="cs-CZ" sz="3000" dirty="0">
              <a:latin typeface="Arial Narrow" panose="020B0606020202030204" pitchFamily="34" charset="0"/>
            </a:endParaRP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Strukturované rozhovory </a:t>
            </a:r>
            <a:r>
              <a:rPr lang="cs-CZ" sz="3000" dirty="0" smtClean="0">
                <a:latin typeface="Arial Narrow" panose="020B0606020202030204" pitchFamily="34" charset="0"/>
              </a:rPr>
              <a:t>s</a:t>
            </a:r>
            <a:r>
              <a:rPr lang="cs-CZ" sz="3000" dirty="0">
                <a:latin typeface="Arial Narrow" panose="020B0606020202030204" pitchFamily="34" charset="0"/>
              </a:rPr>
              <a:t> </a:t>
            </a:r>
            <a:r>
              <a:rPr lang="cs-CZ" sz="3000" dirty="0" smtClean="0">
                <a:latin typeface="Arial Narrow" panose="020B0606020202030204" pitchFamily="34" charset="0"/>
              </a:rPr>
              <a:t>leadery </a:t>
            </a:r>
            <a:r>
              <a:rPr lang="cs-CZ" sz="3000" dirty="0">
                <a:latin typeface="Arial Narrow" panose="020B0606020202030204" pitchFamily="34" charset="0"/>
              </a:rPr>
              <a:t>oboru ke zjištění základních trendů a souvislostí očekávaného </a:t>
            </a:r>
            <a:r>
              <a:rPr lang="cs-CZ" sz="3000" dirty="0" smtClean="0">
                <a:latin typeface="Arial Narrow" panose="020B0606020202030204" pitchFamily="34" charset="0"/>
              </a:rPr>
              <a:t>vývoje v budoucnu</a:t>
            </a:r>
            <a:endParaRPr lang="cs-CZ" sz="3000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084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615</Words>
  <Application>Microsoft Office PowerPoint</Application>
  <PresentationFormat>Předvádění na obrazovce (4:3)</PresentationFormat>
  <Paragraphs>231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Společným postupem sociálních partnerů k přípravě na změny důchodového systému  (BiDi) </vt:lpstr>
      <vt:lpstr>  Důchodový systém, jeho změny a dopady </vt:lpstr>
      <vt:lpstr>Rychlý rozvoj ICT </vt:lpstr>
      <vt:lpstr>Nositelé projektu</vt:lpstr>
      <vt:lpstr>Hlavní cíle</vt:lpstr>
      <vt:lpstr>2 etapy projektu</vt:lpstr>
      <vt:lpstr>  Analytická a přípravná etapa </vt:lpstr>
      <vt:lpstr>Realizační etapa </vt:lpstr>
      <vt:lpstr>Hlavní aktivity první etapy </vt:lpstr>
      <vt:lpstr>Hlavní aktivity první etapy</vt:lpstr>
      <vt:lpstr>Hlavní aktivity první etapy</vt:lpstr>
      <vt:lpstr>Hlavní aktivity první etapy</vt:lpstr>
      <vt:lpstr>Hlavní aktivity první etapy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Společným postupem sociálních partnerů k přípravě na změny důchodového systému (BiDi)</dc:title>
  <dc:creator>Zlata</dc:creator>
  <cp:lastModifiedBy>Zlata</cp:lastModifiedBy>
  <cp:revision>17</cp:revision>
  <dcterms:created xsi:type="dcterms:W3CDTF">2014-02-02T18:34:08Z</dcterms:created>
  <dcterms:modified xsi:type="dcterms:W3CDTF">2014-10-31T16:32:48Z</dcterms:modified>
</cp:coreProperties>
</file>