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  <p:sldId id="258" r:id="rId19"/>
    <p:sldId id="259" r:id="rId20"/>
    <p:sldId id="280" r:id="rId21"/>
    <p:sldId id="276" r:id="rId22"/>
    <p:sldId id="277" r:id="rId23"/>
    <p:sldId id="281" r:id="rId24"/>
    <p:sldId id="278" r:id="rId25"/>
    <p:sldId id="27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88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63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63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5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33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66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6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91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57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16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21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B049E-4C33-4E1B-A66E-CC3CBCA04C85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79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nsp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narodni-kvalifikace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556793"/>
            <a:ext cx="8784976" cy="288032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Společným postupem sociálních partnerů k přípravě odvětví na změny důchodového </a:t>
            </a:r>
            <a:r>
              <a:rPr lang="cs-CZ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systému</a:t>
            </a:r>
            <a:br>
              <a:rPr lang="cs-CZ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cs-CZ" sz="4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cs-CZ" sz="4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Knihovnické profese v NSP </a:t>
            </a:r>
            <a:endParaRPr lang="cs-CZ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2088232"/>
          </a:xfrm>
        </p:spPr>
        <p:txBody>
          <a:bodyPr>
            <a:normAutofit/>
          </a:bodyPr>
          <a:lstStyle/>
          <a:p>
            <a:endParaRPr lang="cs-CZ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cs-CZ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České Budějovice, 3. 11. </a:t>
            </a:r>
            <a:r>
              <a:rPr lang="cs-CZ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2014</a:t>
            </a:r>
          </a:p>
          <a:p>
            <a:r>
              <a:rPr lang="cs-CZ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Zlata Houšková</a:t>
            </a:r>
            <a:endParaRPr lang="cs-CZ" sz="3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21304"/>
            <a:ext cx="8208912" cy="78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255125" cy="597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2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090025" cy="59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908720"/>
            <a:ext cx="9136062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90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1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52286"/>
            <a:ext cx="9036050" cy="598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73590"/>
            <a:ext cx="8229600" cy="1359266"/>
          </a:xfrm>
        </p:spPr>
        <p:txBody>
          <a:bodyPr>
            <a:normAutofit fontScale="90000"/>
          </a:bodyPr>
          <a:lstStyle/>
          <a:p>
            <a:r>
              <a:rPr lang="cs-CZ" sz="4900" dirty="0" smtClean="0">
                <a:latin typeface="Arial Narrow" panose="020B0606020202030204" pitchFamily="34" charset="0"/>
              </a:rPr>
              <a:t>Typové pozice profese </a:t>
            </a:r>
            <a:r>
              <a:rPr lang="cs-CZ" sz="4900" b="1" dirty="0" smtClean="0">
                <a:latin typeface="Arial Narrow" panose="020B0606020202030204" pitchFamily="34" charset="0"/>
              </a:rPr>
              <a:t>Knihovník</a:t>
            </a:r>
            <a:r>
              <a:rPr lang="cs-CZ" b="1" dirty="0" smtClean="0">
                <a:latin typeface="Arial Narrow" panose="020B0606020202030204" pitchFamily="34" charset="0"/>
              </a:rPr>
              <a:t/>
            </a:r>
            <a:br>
              <a:rPr lang="cs-CZ" b="1" dirty="0" smtClean="0">
                <a:latin typeface="Arial Narrow" panose="020B0606020202030204" pitchFamily="34" charset="0"/>
              </a:rPr>
            </a:br>
            <a:r>
              <a:rPr lang="cs-CZ" sz="4000" dirty="0" smtClean="0">
                <a:latin typeface="Arial Narrow" panose="020B0606020202030204" pitchFamily="34" charset="0"/>
              </a:rPr>
              <a:t>(středoškolské vzdělání)</a:t>
            </a:r>
            <a:endParaRPr lang="cs-CZ" sz="4000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564904"/>
            <a:ext cx="8229600" cy="399330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Knihovník akvizitér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Knihovník katalogizátor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Knihovník pracovník správy fondů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Knihovník v přímých službách*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Referenční knihovník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Knihovník správce digitální knihovny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Knihovník v knihovně pro děti</a:t>
            </a: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73590"/>
            <a:ext cx="9144000" cy="1143242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 Narrow" panose="020B0606020202030204" pitchFamily="34" charset="0"/>
              </a:rPr>
              <a:t>Typové pozice profese </a:t>
            </a:r>
            <a:r>
              <a:rPr lang="cs-CZ" b="1" dirty="0" smtClean="0">
                <a:latin typeface="Arial Narrow" panose="020B0606020202030204" pitchFamily="34" charset="0"/>
              </a:rPr>
              <a:t/>
            </a:r>
            <a:br>
              <a:rPr lang="cs-CZ" b="1" dirty="0" smtClean="0">
                <a:latin typeface="Arial Narrow" panose="020B0606020202030204" pitchFamily="34" charset="0"/>
              </a:rPr>
            </a:br>
            <a:r>
              <a:rPr lang="cs-CZ" b="1" dirty="0" smtClean="0">
                <a:latin typeface="Arial Narrow" panose="020B0606020202030204" pitchFamily="34" charset="0"/>
              </a:rPr>
              <a:t>Samostatný knihovník </a:t>
            </a:r>
            <a:r>
              <a:rPr lang="cs-CZ" sz="4000" dirty="0" smtClean="0">
                <a:latin typeface="Arial Narrow" panose="020B0606020202030204" pitchFamily="34" charset="0"/>
              </a:rPr>
              <a:t>(VOŠ, Bc.)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Samostatný knihovník akvizitér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Samostatný knihovník katalogizátor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Samostatný knihovník pracovník správy fondů </a:t>
            </a:r>
            <a:endParaRPr lang="cs-CZ" altLang="cs-CZ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Samostatný referenční knihovník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Samostatný knihovník správce digitální knihovny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Samostatný knihovník v knihovně pro děti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Samostatný systémový knihovník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Samostatný knihovník metodik </a:t>
            </a:r>
          </a:p>
          <a:p>
            <a:endParaRPr lang="cs-CZ" dirty="0"/>
          </a:p>
        </p:txBody>
      </p:sp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252" y="759776"/>
            <a:ext cx="8229600" cy="1157056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 Narrow" panose="020B0606020202030204" pitchFamily="34" charset="0"/>
              </a:rPr>
              <a:t>Typové pozice profese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b="1" dirty="0" smtClean="0">
                <a:latin typeface="Arial Narrow" panose="020B0606020202030204" pitchFamily="34" charset="0"/>
              </a:rPr>
              <a:t>Knihovník specialista </a:t>
            </a:r>
            <a:r>
              <a:rPr lang="cs-CZ" sz="4000" dirty="0" smtClean="0">
                <a:latin typeface="Arial Narrow" panose="020B0606020202030204" pitchFamily="34" charset="0"/>
              </a:rPr>
              <a:t>(Mgr.)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Knihovník specialista akvizitér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Knihovník specialista katalogizátor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Knihovník specialista pracovník správy fondů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Referenční knihovník specialista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Knihovník specialista správce digitální knihovny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Systémový knihovník specialista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Knihovník specialista metodik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Knihovník specialista v knihovně pro děti </a:t>
            </a:r>
          </a:p>
          <a:p>
            <a:endParaRPr lang="cs-CZ" dirty="0"/>
          </a:p>
        </p:txBody>
      </p:sp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468" y="1052736"/>
            <a:ext cx="8229600" cy="1143000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b="1" dirty="0" smtClean="0">
                <a:latin typeface="Arial Narrow" panose="020B0606020202030204" pitchFamily="34" charset="0"/>
              </a:rPr>
              <a:t>Národní soustava povolání (NSP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30000"/>
              </a:spcBef>
              <a:buNone/>
            </a:pPr>
            <a:r>
              <a:rPr lang="cs-CZ" altLang="cs-CZ" b="1" dirty="0" smtClean="0">
                <a:latin typeface="Arial Narrow" pitchFamily="34" charset="0"/>
              </a:rPr>
              <a:t>Národní soustava povolání – více na </a:t>
            </a:r>
            <a:r>
              <a:rPr lang="cs-CZ" altLang="cs-CZ" b="1" dirty="0" smtClean="0">
                <a:latin typeface="Arial Narrow" pitchFamily="34" charset="0"/>
                <a:hlinkClick r:id="rId2"/>
              </a:rPr>
              <a:t>www.nsp.cz</a:t>
            </a:r>
            <a:endParaRPr lang="cs-CZ" altLang="cs-CZ" b="1" dirty="0" smtClean="0">
              <a:latin typeface="Arial Narrow" pitchFamily="34" charset="0"/>
            </a:endParaRP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7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cs-CZ" b="1" dirty="0" smtClean="0">
                <a:latin typeface="Arial Narrow" panose="020B0606020202030204" pitchFamily="34" charset="0"/>
              </a:rPr>
              <a:t>Národní soustava kvalifikací (NSK)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>
                <a:latin typeface="Arial Narrow" pitchFamily="34" charset="0"/>
              </a:rPr>
              <a:t>Národní soustava </a:t>
            </a:r>
            <a:r>
              <a:rPr lang="cs-CZ" altLang="cs-CZ" b="1" dirty="0" smtClean="0">
                <a:latin typeface="Arial Narrow" pitchFamily="34" charset="0"/>
              </a:rPr>
              <a:t>kvalifikací – více na </a:t>
            </a:r>
            <a:r>
              <a:rPr lang="cs-CZ" altLang="cs-CZ" b="1" dirty="0" smtClean="0">
                <a:latin typeface="Arial Narrow" pitchFamily="34" charset="0"/>
                <a:hlinkClick r:id="rId2"/>
              </a:rPr>
              <a:t>www.narodni-kvalifikace.cz</a:t>
            </a:r>
            <a:r>
              <a:rPr lang="cs-CZ" altLang="cs-CZ" b="1" dirty="0" smtClean="0">
                <a:latin typeface="Arial Narrow" pitchFamily="34" charset="0"/>
              </a:rPr>
              <a:t> </a:t>
            </a:r>
            <a:endParaRPr lang="cs-CZ" altLang="cs-CZ" b="1" dirty="0">
              <a:latin typeface="Arial Narrow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5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Arial Narrow" panose="020B0606020202030204" pitchFamily="34" charset="0"/>
              </a:rPr>
              <a:t>NSK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dirty="0" smtClean="0">
                <a:latin typeface="Arial Narrow" pitchFamily="34" charset="0"/>
              </a:rPr>
              <a:t>Informační základna o soustavě celostátně uznávaných </a:t>
            </a:r>
            <a:r>
              <a:rPr lang="cs-CZ" altLang="cs-CZ" b="1" dirty="0" smtClean="0">
                <a:latin typeface="Arial Narrow" pitchFamily="34" charset="0"/>
              </a:rPr>
              <a:t>profesních kvalifikacích (PK) v ČR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Legislativně zakotveno zákonem 179/2006 o </a:t>
            </a:r>
            <a:r>
              <a:rPr lang="cs-CZ" altLang="cs-CZ" dirty="0" smtClean="0">
                <a:latin typeface="Arial Narrow" pitchFamily="34" charset="0"/>
              </a:rPr>
              <a:t>ověřování a uznávání výsledků dalšího vzdělávání a o změně některých zákonů </a:t>
            </a:r>
            <a:r>
              <a:rPr lang="cs-CZ" altLang="cs-CZ" b="1" dirty="0" smtClean="0">
                <a:latin typeface="Arial Narrow" pitchFamily="34" charset="0"/>
              </a:rPr>
              <a:t>(zákon o uznávání výsledků dalšího vzdělávání)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Systémový rámec pro počáteční i další vzdělávání a uznávání výsledků učení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solidFill>
                  <a:srgbClr val="FF0000"/>
                </a:solidFill>
                <a:latin typeface="Arial Narrow" pitchFamily="34" charset="0"/>
              </a:rPr>
              <a:t>Most mezi vzděláváním a sférou výkonu práce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1143000"/>
          </a:xfrm>
        </p:spPr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NSK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dirty="0" smtClean="0">
                <a:latin typeface="Arial Narrow" pitchFamily="34" charset="0"/>
              </a:rPr>
              <a:t>Obsahuje </a:t>
            </a:r>
            <a:r>
              <a:rPr lang="cs-CZ" altLang="cs-CZ" b="1" dirty="0" smtClean="0">
                <a:latin typeface="Arial Narrow" pitchFamily="34" charset="0"/>
              </a:rPr>
              <a:t>kvalifikační standardy seskupené do jednotlivých úrovní </a:t>
            </a:r>
            <a:r>
              <a:rPr lang="cs-CZ" altLang="cs-CZ" dirty="0" smtClean="0">
                <a:latin typeface="Arial Narrow" pitchFamily="34" charset="0"/>
              </a:rPr>
              <a:t>(SŠ, VOŠ, VŠ)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dirty="0" smtClean="0">
                <a:latin typeface="Arial Narrow" pitchFamily="34" charset="0"/>
              </a:rPr>
              <a:t>Obsahuje </a:t>
            </a:r>
            <a:r>
              <a:rPr lang="cs-CZ" altLang="cs-CZ" b="1" dirty="0" smtClean="0">
                <a:latin typeface="Arial Narrow" pitchFamily="34" charset="0"/>
              </a:rPr>
              <a:t>hodnotící standardy kompetencí každé PK a podmínky pro autorizované osoby (zkoušející)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Umožňuje srovnávání kvalifikací uznávaných v České republice s kvalifikacemi uznávaných v jiných evropských státech</a:t>
            </a:r>
            <a:endParaRPr lang="cs-CZ" altLang="cs-CZ" b="1" dirty="0" smtClean="0">
              <a:solidFill>
                <a:srgbClr val="660066"/>
              </a:solidFill>
              <a:latin typeface="Arial Narrow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1143000"/>
          </a:xfrm>
        </p:spPr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NSK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dirty="0" smtClean="0">
                <a:latin typeface="Arial Narrow" pitchFamily="34" charset="0"/>
              </a:rPr>
              <a:t>Schváleno 6 PK pro</a:t>
            </a:r>
            <a:r>
              <a:rPr lang="cs-CZ" altLang="cs-CZ" b="1" dirty="0" smtClean="0">
                <a:latin typeface="Arial Narrow" pitchFamily="34" charset="0"/>
              </a:rPr>
              <a:t> úroveň 4 </a:t>
            </a:r>
            <a:r>
              <a:rPr lang="cs-CZ" altLang="cs-CZ" dirty="0" smtClean="0">
                <a:latin typeface="Arial Narrow" pitchFamily="34" charset="0"/>
              </a:rPr>
              <a:t>(SŠ)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 akvizitér, Knihovník katalogizátor, Knihovník pracovník správy fondů, Knihovník v přímých službách, Referenční knihovník, Knihovník v knihovně pro děti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MK ČR může spustit proces autorizace</a:t>
            </a:r>
            <a:endParaRPr lang="cs-CZ" altLang="cs-CZ" b="1" dirty="0" smtClean="0">
              <a:solidFill>
                <a:srgbClr val="660066"/>
              </a:solidFill>
              <a:latin typeface="Arial Narrow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4000" cy="521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1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1187450" y="1103313"/>
            <a:ext cx="7129463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eaLnBrk="1" hangingPunct="1">
              <a:spcBef>
                <a:spcPct val="20000"/>
              </a:spcBef>
            </a:pPr>
            <a:r>
              <a:rPr lang="cs-CZ" altLang="cs-CZ" b="1" dirty="0" smtClean="0">
                <a:latin typeface="Arial Narrow" panose="020B0606020202030204" pitchFamily="34" charset="0"/>
                <a:cs typeface="Arial" charset="0"/>
              </a:rPr>
              <a:t>Model vazeb NSP a NSK </a:t>
            </a:r>
          </a:p>
        </p:txBody>
      </p:sp>
      <p:grpSp>
        <p:nvGrpSpPr>
          <p:cNvPr id="43011" name="Skupina 5"/>
          <p:cNvGrpSpPr>
            <a:grpSpLocks/>
          </p:cNvGrpSpPr>
          <p:nvPr/>
        </p:nvGrpSpPr>
        <p:grpSpPr bwMode="auto">
          <a:xfrm>
            <a:off x="539750" y="2228850"/>
            <a:ext cx="8064500" cy="3733800"/>
            <a:chOff x="0" y="0"/>
            <a:chExt cx="8997674" cy="5876925"/>
          </a:xfrm>
        </p:grpSpPr>
        <p:sp>
          <p:nvSpPr>
            <p:cNvPr id="7" name="Obdélník 6"/>
            <p:cNvSpPr/>
            <p:nvPr/>
          </p:nvSpPr>
          <p:spPr>
            <a:xfrm>
              <a:off x="3619500" y="0"/>
              <a:ext cx="2228850" cy="5876925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000" b="1" kern="0" dirty="0">
                  <a:solidFill>
                    <a:srgbClr val="92D050"/>
                  </a:solidFill>
                </a:rPr>
                <a:t>NSK</a:t>
              </a:r>
            </a:p>
          </p:txBody>
        </p:sp>
        <p:sp>
          <p:nvSpPr>
            <p:cNvPr id="8" name="Obdélník 7"/>
            <p:cNvSpPr/>
            <p:nvPr/>
          </p:nvSpPr>
          <p:spPr>
            <a:xfrm>
              <a:off x="0" y="0"/>
              <a:ext cx="2228850" cy="587692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000" b="1" kern="0" dirty="0">
                  <a:solidFill>
                    <a:srgbClr val="0070C0"/>
                  </a:solidFill>
                </a:rPr>
                <a:t>NSP</a:t>
              </a:r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66699" y="733425"/>
              <a:ext cx="1692000" cy="88820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Povolání</a:t>
              </a:r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257174" y="3076575"/>
              <a:ext cx="1692000" cy="88820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Typová pozice</a:t>
              </a:r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266699" y="4514850"/>
              <a:ext cx="1692000" cy="88820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Menší jednotka práce</a:t>
              </a:r>
            </a:p>
          </p:txBody>
        </p:sp>
        <p:sp>
          <p:nvSpPr>
            <p:cNvPr id="12" name="Zaoblený obdélník 11"/>
            <p:cNvSpPr/>
            <p:nvPr/>
          </p:nvSpPr>
          <p:spPr>
            <a:xfrm>
              <a:off x="3848099" y="752475"/>
              <a:ext cx="1692000" cy="88820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Úplné kvalifikace</a:t>
              </a:r>
            </a:p>
          </p:txBody>
        </p:sp>
        <p:sp>
          <p:nvSpPr>
            <p:cNvPr id="13" name="Zaoblený obdélník 12"/>
            <p:cNvSpPr/>
            <p:nvPr/>
          </p:nvSpPr>
          <p:spPr>
            <a:xfrm>
              <a:off x="3876674" y="3124199"/>
              <a:ext cx="1692000" cy="939068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Dílčí kvalifikace</a:t>
              </a:r>
            </a:p>
          </p:txBody>
        </p:sp>
        <p:sp>
          <p:nvSpPr>
            <p:cNvPr id="14" name="Zaoblený obdélník 13"/>
            <p:cNvSpPr/>
            <p:nvPr/>
          </p:nvSpPr>
          <p:spPr>
            <a:xfrm>
              <a:off x="7286624" y="3114675"/>
              <a:ext cx="1692000" cy="88820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Další vzdělávání</a:t>
              </a:r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7305674" y="4486275"/>
              <a:ext cx="1692000" cy="88820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Jiné formy učení</a:t>
              </a:r>
            </a:p>
          </p:txBody>
        </p:sp>
        <p:sp>
          <p:nvSpPr>
            <p:cNvPr id="16" name="Zaoblený obdélník 15"/>
            <p:cNvSpPr/>
            <p:nvPr/>
          </p:nvSpPr>
          <p:spPr>
            <a:xfrm>
              <a:off x="7296149" y="19048"/>
              <a:ext cx="1692000" cy="2268000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Obory počátečního vzdělávání</a:t>
              </a:r>
            </a:p>
          </p:txBody>
        </p:sp>
        <p:sp>
          <p:nvSpPr>
            <p:cNvPr id="17" name="Šipka dolů 16"/>
            <p:cNvSpPr/>
            <p:nvPr/>
          </p:nvSpPr>
          <p:spPr>
            <a:xfrm>
              <a:off x="923699" y="1809750"/>
              <a:ext cx="4281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8" name="Šipka dolů 17"/>
            <p:cNvSpPr/>
            <p:nvPr/>
          </p:nvSpPr>
          <p:spPr>
            <a:xfrm>
              <a:off x="923699" y="4029075"/>
              <a:ext cx="428132" cy="454531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9" name="Šipka dolů 18"/>
            <p:cNvSpPr/>
            <p:nvPr/>
          </p:nvSpPr>
          <p:spPr>
            <a:xfrm rot="16200000">
              <a:off x="2695575" y="2962275"/>
              <a:ext cx="4846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0" name="Šipka dolů 19"/>
            <p:cNvSpPr/>
            <p:nvPr/>
          </p:nvSpPr>
          <p:spPr>
            <a:xfrm rot="16200000">
              <a:off x="2686050" y="4438650"/>
              <a:ext cx="4846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1" name="Obousměrná svislá šipka 20"/>
            <p:cNvSpPr/>
            <p:nvPr/>
          </p:nvSpPr>
          <p:spPr>
            <a:xfrm>
              <a:off x="4552723" y="1866900"/>
              <a:ext cx="428132" cy="1149858"/>
            </a:xfrm>
            <a:prstGeom prst="up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2" name="Šipka dolů 21"/>
            <p:cNvSpPr/>
            <p:nvPr/>
          </p:nvSpPr>
          <p:spPr>
            <a:xfrm rot="16200000">
              <a:off x="6324600" y="590550"/>
              <a:ext cx="4846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3" name="Šipka dolů 22"/>
            <p:cNvSpPr/>
            <p:nvPr/>
          </p:nvSpPr>
          <p:spPr>
            <a:xfrm rot="16200000">
              <a:off x="6334125" y="2952750"/>
              <a:ext cx="4846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4" name="Šipka dolů 23"/>
            <p:cNvSpPr/>
            <p:nvPr/>
          </p:nvSpPr>
          <p:spPr>
            <a:xfrm rot="16200000">
              <a:off x="6334125" y="4371975"/>
              <a:ext cx="4846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5" name="Šipka dolů 24"/>
            <p:cNvSpPr/>
            <p:nvPr/>
          </p:nvSpPr>
          <p:spPr>
            <a:xfrm rot="16200000">
              <a:off x="2717555" y="574215"/>
              <a:ext cx="4846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6" name="Zaoblený obdélník 25"/>
            <p:cNvSpPr/>
            <p:nvPr/>
          </p:nvSpPr>
          <p:spPr>
            <a:xfrm>
              <a:off x="3856146" y="4516682"/>
              <a:ext cx="1692000" cy="99751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Dílčí kvalifikace</a:t>
              </a:r>
            </a:p>
          </p:txBody>
        </p:sp>
      </p:grpSp>
      <p:sp>
        <p:nvSpPr>
          <p:cNvPr id="43012" name="TextovéPole 25"/>
          <p:cNvSpPr txBox="1">
            <a:spLocks noChangeArrowheads="1"/>
          </p:cNvSpPr>
          <p:nvPr/>
        </p:nvSpPr>
        <p:spPr bwMode="auto">
          <a:xfrm>
            <a:off x="2895600" y="3657600"/>
            <a:ext cx="40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E5004B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5004B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5004B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5004B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cs-CZ" altLang="cs-CZ" sz="1000">
                <a:solidFill>
                  <a:srgbClr val="17365D"/>
                </a:solidFill>
                <a:latin typeface="Verdana" pitchFamily="34" charset="0"/>
              </a:rPr>
              <a:t>1:1</a:t>
            </a:r>
          </a:p>
        </p:txBody>
      </p:sp>
      <p:sp>
        <p:nvSpPr>
          <p:cNvPr id="43013" name="TextovéPole 25"/>
          <p:cNvSpPr txBox="1">
            <a:spLocks noChangeArrowheads="1"/>
          </p:cNvSpPr>
          <p:nvPr/>
        </p:nvSpPr>
        <p:spPr bwMode="auto">
          <a:xfrm>
            <a:off x="2895600" y="1752600"/>
            <a:ext cx="40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5004B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5004B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5004B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5004B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cs-CZ" altLang="cs-CZ" sz="1000">
                <a:solidFill>
                  <a:srgbClr val="17365D"/>
                </a:solidFill>
                <a:latin typeface="Verdana" pitchFamily="34" charset="0"/>
              </a:rPr>
              <a:t>1:1</a:t>
            </a:r>
          </a:p>
        </p:txBody>
      </p:sp>
      <p:sp>
        <p:nvSpPr>
          <p:cNvPr id="43014" name="TextovéPole 25"/>
          <p:cNvSpPr txBox="1">
            <a:spLocks noChangeArrowheads="1"/>
          </p:cNvSpPr>
          <p:nvPr/>
        </p:nvSpPr>
        <p:spPr bwMode="auto">
          <a:xfrm>
            <a:off x="2895600" y="4953000"/>
            <a:ext cx="40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E5004B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5004B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5004B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5004B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cs-CZ" altLang="cs-CZ" sz="1000">
                <a:solidFill>
                  <a:srgbClr val="17365D"/>
                </a:solidFill>
                <a:latin typeface="Verdana" pitchFamily="34" charset="0"/>
              </a:rPr>
              <a:t>1:1</a:t>
            </a:r>
          </a:p>
        </p:txBody>
      </p:sp>
      <p:pic>
        <p:nvPicPr>
          <p:cNvPr id="28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9888"/>
            <a:ext cx="8229600" cy="103775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900" b="1" dirty="0" smtClean="0">
                <a:latin typeface="Arial Narrow" panose="020B0606020202030204" pitchFamily="34" charset="0"/>
              </a:rPr>
              <a:t>NSP</a:t>
            </a:r>
            <a:endParaRPr lang="cs-CZ" sz="4900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468" y="198884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dirty="0" smtClean="0">
                <a:latin typeface="Arial Narrow" pitchFamily="34" charset="0"/>
              </a:rPr>
              <a:t>Prostřednictvím</a:t>
            </a:r>
            <a:r>
              <a:rPr lang="cs-CZ" altLang="cs-CZ" b="1" dirty="0" smtClean="0">
                <a:latin typeface="Arial Narrow" pitchFamily="34" charset="0"/>
              </a:rPr>
              <a:t> Sektorových rad </a:t>
            </a:r>
            <a:r>
              <a:rPr lang="cs-CZ" altLang="cs-CZ" dirty="0" smtClean="0">
                <a:latin typeface="Arial Narrow" pitchFamily="34" charset="0"/>
              </a:rPr>
              <a:t>monitoruje a eviduje požadavky na výkon jednotlivých povolání na trhu práce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Sektorové rady </a:t>
            </a:r>
            <a:r>
              <a:rPr lang="cs-CZ" altLang="cs-CZ" dirty="0" smtClean="0">
                <a:latin typeface="Arial Narrow" pitchFamily="34" charset="0"/>
              </a:rPr>
              <a:t>pro všechny sektory národního hospodářství </a:t>
            </a:r>
            <a:r>
              <a:rPr lang="cs-CZ" altLang="cs-CZ" b="1" dirty="0" smtClean="0">
                <a:latin typeface="Arial Narrow" pitchFamily="34" charset="0"/>
              </a:rPr>
              <a:t>a jejich pracovní skupiny tvoří popisy požadavků pro jednotlivá povolání, typové pozice apod.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dirty="0" smtClean="0">
                <a:latin typeface="Arial Narrow" pitchFamily="34" charset="0"/>
              </a:rPr>
              <a:t>Vzniká</a:t>
            </a:r>
            <a:r>
              <a:rPr lang="cs-CZ" altLang="cs-CZ" b="1" dirty="0" smtClean="0">
                <a:latin typeface="Arial Narrow" pitchFamily="34" charset="0"/>
              </a:rPr>
              <a:t> otevřená, všeobecně dostupná databáze povolání, která odráží situaci na trhu práce</a:t>
            </a: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Autofit/>
          </a:bodyPr>
          <a:lstStyle/>
          <a:p>
            <a:r>
              <a:rPr lang="cs-CZ" b="1" dirty="0" smtClean="0">
                <a:latin typeface="Arial Narrow" panose="020B0606020202030204" pitchFamily="34" charset="0"/>
              </a:rPr>
              <a:t>NSP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Společně s Národní soustavou kvalifikací přináší důležité informace o kvalifikačních požadavcích ve všech úrovních vzdělávání</a:t>
            </a: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9776"/>
            <a:ext cx="8229600" cy="797016"/>
          </a:xfrm>
        </p:spPr>
        <p:txBody>
          <a:bodyPr/>
          <a:lstStyle/>
          <a:p>
            <a:r>
              <a:rPr lang="cs-CZ" b="1" dirty="0" smtClean="0">
                <a:latin typeface="Arial Narrow" panose="020B0606020202030204" pitchFamily="34" charset="0"/>
              </a:rPr>
              <a:t>Základní prvky Katalogu prací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Skupina 39"/>
          <p:cNvGrpSpPr>
            <a:grpSpLocks/>
          </p:cNvGrpSpPr>
          <p:nvPr/>
        </p:nvGrpSpPr>
        <p:grpSpPr bwMode="auto">
          <a:xfrm>
            <a:off x="672706" y="2726182"/>
            <a:ext cx="7416800" cy="3851275"/>
            <a:chOff x="899592" y="2564904"/>
            <a:chExt cx="7416824" cy="2808312"/>
          </a:xfrm>
        </p:grpSpPr>
        <p:sp>
          <p:nvSpPr>
            <p:cNvPr id="5" name="Obdélník 4"/>
            <p:cNvSpPr/>
            <p:nvPr/>
          </p:nvSpPr>
          <p:spPr>
            <a:xfrm>
              <a:off x="899592" y="2564904"/>
              <a:ext cx="7416824" cy="280831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2000" b="1" kern="0" dirty="0">
                <a:solidFill>
                  <a:srgbClr val="0070C0"/>
                </a:solidFill>
              </a:endParaRPr>
            </a:p>
          </p:txBody>
        </p:sp>
        <p:sp>
          <p:nvSpPr>
            <p:cNvPr id="6" name="Zaoblený obdélník 5"/>
            <p:cNvSpPr/>
            <p:nvPr/>
          </p:nvSpPr>
          <p:spPr>
            <a:xfrm>
              <a:off x="1115616" y="2852936"/>
              <a:ext cx="1516592" cy="70529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Povolání</a:t>
              </a:r>
            </a:p>
          </p:txBody>
        </p:sp>
        <p:sp>
          <p:nvSpPr>
            <p:cNvPr id="7" name="Zaoblený obdélník 6"/>
            <p:cNvSpPr/>
            <p:nvPr/>
          </p:nvSpPr>
          <p:spPr>
            <a:xfrm>
              <a:off x="3851920" y="2852936"/>
              <a:ext cx="1516592" cy="705292"/>
            </a:xfrm>
            <a:prstGeom prst="roundRect">
              <a:avLst>
                <a:gd name="adj" fmla="val 10000"/>
              </a:avLst>
            </a:prstGeom>
            <a:solidFill>
              <a:srgbClr val="55A8E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Typová pozice</a:t>
              </a:r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6516216" y="2852936"/>
              <a:ext cx="1516592" cy="705292"/>
            </a:xfrm>
            <a:prstGeom prst="roundRect">
              <a:avLst>
                <a:gd name="adj" fmla="val 10000"/>
              </a:avLst>
            </a:prstGeom>
            <a:solidFill>
              <a:srgbClr val="9DDFFD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Menší jednotka práce</a:t>
              </a:r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1169690" y="4408934"/>
              <a:ext cx="1516592" cy="70529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Povolání</a:t>
              </a:r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3878585" y="4448175"/>
              <a:ext cx="1516592" cy="705292"/>
            </a:xfrm>
            <a:prstGeom prst="roundRect">
              <a:avLst>
                <a:gd name="adj" fmla="val 10000"/>
              </a:avLst>
            </a:prstGeom>
            <a:solidFill>
              <a:srgbClr val="55A8E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Typová pozice</a:t>
              </a:r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6588224" y="4437112"/>
              <a:ext cx="1516592" cy="705292"/>
            </a:xfrm>
            <a:prstGeom prst="roundRect">
              <a:avLst>
                <a:gd name="adj" fmla="val 10000"/>
              </a:avLst>
            </a:prstGeom>
            <a:solidFill>
              <a:srgbClr val="9DDFFD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Menší jednotka práce</a:t>
              </a:r>
            </a:p>
          </p:txBody>
        </p:sp>
        <p:grpSp>
          <p:nvGrpSpPr>
            <p:cNvPr id="12" name="Šipka dolů 18"/>
            <p:cNvGrpSpPr>
              <a:grpSpLocks/>
            </p:cNvGrpSpPr>
            <p:nvPr/>
          </p:nvGrpSpPr>
          <p:grpSpPr bwMode="auto">
            <a:xfrm>
              <a:off x="5407599" y="4556328"/>
              <a:ext cx="1127764" cy="404508"/>
              <a:chOff x="5346192" y="4407408"/>
              <a:chExt cx="1127760" cy="554736"/>
            </a:xfrm>
          </p:grpSpPr>
          <p:pic>
            <p:nvPicPr>
              <p:cNvPr id="28" name="Šipka dolů 1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6192" y="4407408"/>
                <a:ext cx="1127760" cy="554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 Box 30"/>
              <p:cNvSpPr txBox="1">
                <a:spLocks noChangeArrowheads="1"/>
              </p:cNvSpPr>
              <p:nvPr/>
            </p:nvSpPr>
            <p:spPr bwMode="auto">
              <a:xfrm rot="5400000">
                <a:off x="5886948" y="4169811"/>
                <a:ext cx="98745" cy="1036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>
                <a:lvl1pPr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3" name="Šipka dolů 19"/>
            <p:cNvGrpSpPr>
              <a:grpSpLocks/>
            </p:cNvGrpSpPr>
            <p:nvPr/>
          </p:nvGrpSpPr>
          <p:grpSpPr bwMode="auto">
            <a:xfrm>
              <a:off x="2688774" y="2978302"/>
              <a:ext cx="1127764" cy="408953"/>
              <a:chOff x="2627376" y="2243328"/>
              <a:chExt cx="1127760" cy="560832"/>
            </a:xfrm>
          </p:grpSpPr>
          <p:pic>
            <p:nvPicPr>
              <p:cNvPr id="26" name="Šipka dolů 19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76" y="2243328"/>
                <a:ext cx="1127760" cy="56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33"/>
              <p:cNvSpPr txBox="1">
                <a:spLocks noChangeArrowheads="1"/>
              </p:cNvSpPr>
              <p:nvPr/>
            </p:nvSpPr>
            <p:spPr bwMode="auto">
              <a:xfrm rot="-5400000">
                <a:off x="3120790" y="2009173"/>
                <a:ext cx="98745" cy="1036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>
                <a:lvl1pPr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4" name="Šipka dolů 20"/>
            <p:cNvGrpSpPr>
              <a:grpSpLocks/>
            </p:cNvGrpSpPr>
            <p:nvPr/>
          </p:nvGrpSpPr>
          <p:grpSpPr bwMode="auto">
            <a:xfrm>
              <a:off x="5377118" y="3618403"/>
              <a:ext cx="1225300" cy="671217"/>
              <a:chOff x="5315712" y="3121152"/>
              <a:chExt cx="1225296" cy="920496"/>
            </a:xfrm>
          </p:grpSpPr>
          <p:pic>
            <p:nvPicPr>
              <p:cNvPr id="24" name="Šipka dolů 20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5712" y="3121152"/>
                <a:ext cx="1225296" cy="920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 Box 36"/>
              <p:cNvSpPr txBox="1">
                <a:spLocks noChangeArrowheads="1"/>
              </p:cNvSpPr>
              <p:nvPr/>
            </p:nvSpPr>
            <p:spPr bwMode="auto">
              <a:xfrm rot="7356409">
                <a:off x="5886291" y="2960396"/>
                <a:ext cx="98745" cy="132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>
                <a:lvl1pPr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5" name="Šipka dolů 21"/>
            <p:cNvGrpSpPr>
              <a:grpSpLocks/>
            </p:cNvGrpSpPr>
            <p:nvPr/>
          </p:nvGrpSpPr>
          <p:grpSpPr bwMode="auto">
            <a:xfrm>
              <a:off x="5371022" y="2973857"/>
              <a:ext cx="1127764" cy="408953"/>
              <a:chOff x="5309616" y="2237232"/>
              <a:chExt cx="1127760" cy="560832"/>
            </a:xfrm>
          </p:grpSpPr>
          <p:pic>
            <p:nvPicPr>
              <p:cNvPr id="22" name="Šipka dolů 2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9616" y="2237232"/>
                <a:ext cx="1127760" cy="56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 Box 39"/>
              <p:cNvSpPr txBox="1">
                <a:spLocks noChangeArrowheads="1"/>
              </p:cNvSpPr>
              <p:nvPr/>
            </p:nvSpPr>
            <p:spPr bwMode="auto">
              <a:xfrm rot="5400000">
                <a:off x="5850014" y="2003045"/>
                <a:ext cx="98745" cy="1036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>
                <a:lvl1pPr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6" name="Šipka dolů 22"/>
            <p:cNvGrpSpPr>
              <a:grpSpLocks/>
            </p:cNvGrpSpPr>
            <p:nvPr/>
          </p:nvGrpSpPr>
          <p:grpSpPr bwMode="auto">
            <a:xfrm>
              <a:off x="2713158" y="4569664"/>
              <a:ext cx="1121668" cy="404508"/>
              <a:chOff x="2651760" y="4425696"/>
              <a:chExt cx="1121664" cy="554736"/>
            </a:xfrm>
          </p:grpSpPr>
          <p:pic>
            <p:nvPicPr>
              <p:cNvPr id="20" name="Šipka dolů 22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1760" y="4425696"/>
                <a:ext cx="1121664" cy="554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42"/>
              <p:cNvSpPr txBox="1">
                <a:spLocks noChangeArrowheads="1"/>
              </p:cNvSpPr>
              <p:nvPr/>
            </p:nvSpPr>
            <p:spPr bwMode="auto">
              <a:xfrm rot="-5400000">
                <a:off x="3144776" y="4186415"/>
                <a:ext cx="98745" cy="1036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>
                <a:lvl1pPr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7" name="Šipka dolů 23"/>
            <p:cNvGrpSpPr>
              <a:grpSpLocks/>
            </p:cNvGrpSpPr>
            <p:nvPr/>
          </p:nvGrpSpPr>
          <p:grpSpPr bwMode="auto">
            <a:xfrm>
              <a:off x="2676582" y="3636184"/>
              <a:ext cx="1182628" cy="702333"/>
              <a:chOff x="2615184" y="3145536"/>
              <a:chExt cx="1182624" cy="963168"/>
            </a:xfrm>
          </p:grpSpPr>
          <p:pic>
            <p:nvPicPr>
              <p:cNvPr id="18" name="Šipka dolů 23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5184" y="3145536"/>
                <a:ext cx="1182624" cy="963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Box 45"/>
              <p:cNvSpPr txBox="1">
                <a:spLocks noChangeArrowheads="1"/>
              </p:cNvSpPr>
              <p:nvPr/>
            </p:nvSpPr>
            <p:spPr bwMode="auto">
              <a:xfrm rot="-3252244">
                <a:off x="3159823" y="2935208"/>
                <a:ext cx="98745" cy="132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>
                <a:lvl1pPr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</p:grpSp>
      <p:pic>
        <p:nvPicPr>
          <p:cNvPr id="31" name="Picture 2" descr="C:\DISK z NK\lista_CMYK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5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9776"/>
            <a:ext cx="8229600" cy="869024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 Narrow" panose="020B0606020202030204" pitchFamily="34" charset="0"/>
              </a:rPr>
              <a:t>Základní prvky Katalogu prací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468" y="213285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696913">
              <a:lnSpc>
                <a:spcPct val="80000"/>
              </a:lnSpc>
              <a:spcBef>
                <a:spcPct val="30000"/>
              </a:spcBef>
              <a:tabLst>
                <a:tab pos="811213" algn="l"/>
              </a:tabLst>
              <a:defRPr/>
            </a:pPr>
            <a:r>
              <a:rPr lang="cs-CZ" altLang="cs-CZ" b="1" dirty="0">
                <a:latin typeface="Arial Narrow" pitchFamily="34" charset="0"/>
                <a:cs typeface="Arial" charset="0"/>
              </a:rPr>
              <a:t>Povolání (P): </a:t>
            </a:r>
            <a:r>
              <a:rPr lang="cs-CZ" altLang="cs-CZ" dirty="0">
                <a:latin typeface="Arial Narrow" pitchFamily="34" charset="0"/>
                <a:cs typeface="Arial" charset="0"/>
              </a:rPr>
              <a:t>soubor souvisejících pracovních činností, vyžadujících soubor kompetencí, vyjadřuje společný kvalifikační základ souvisejících typových pozic a menších jednotek práce – </a:t>
            </a:r>
            <a:r>
              <a:rPr lang="cs-CZ" altLang="cs-CZ" b="1" dirty="0">
                <a:latin typeface="Arial Narrow" pitchFamily="34" charset="0"/>
                <a:cs typeface="Arial" charset="0"/>
              </a:rPr>
              <a:t>př. KNIHOVNÍK</a:t>
            </a:r>
          </a:p>
          <a:p>
            <a:pPr marL="696913">
              <a:lnSpc>
                <a:spcPct val="80000"/>
              </a:lnSpc>
              <a:spcBef>
                <a:spcPct val="30000"/>
              </a:spcBef>
              <a:tabLst>
                <a:tab pos="811213" algn="l"/>
              </a:tabLst>
              <a:defRPr/>
            </a:pPr>
            <a:r>
              <a:rPr lang="cs-CZ" altLang="cs-CZ" b="1" dirty="0">
                <a:latin typeface="Arial Narrow" pitchFamily="34" charset="0"/>
                <a:cs typeface="Arial" charset="0"/>
              </a:rPr>
              <a:t>Typová pozice (TP): </a:t>
            </a:r>
            <a:r>
              <a:rPr lang="cs-CZ" altLang="cs-CZ" dirty="0">
                <a:latin typeface="Arial Narrow" pitchFamily="34" charset="0"/>
                <a:cs typeface="Arial" charset="0"/>
              </a:rPr>
              <a:t>soubor pracovních činností, vycházejících z obvyklé dělby práce, vyžadujících soubor kompetencí, obsahuje  např. pracovní činnosti, průměrné výdělky, kompetence, zastřešující povolání a podřízené MJP – </a:t>
            </a:r>
            <a:r>
              <a:rPr lang="cs-CZ" altLang="cs-CZ" b="1" dirty="0">
                <a:latin typeface="Arial Narrow" pitchFamily="34" charset="0"/>
                <a:cs typeface="Arial" charset="0"/>
              </a:rPr>
              <a:t>př. KNIHOVNÍK - KATALOGIZÁTOR</a:t>
            </a:r>
          </a:p>
          <a:p>
            <a:pPr marL="696913">
              <a:lnSpc>
                <a:spcPct val="80000"/>
              </a:lnSpc>
              <a:spcBef>
                <a:spcPct val="30000"/>
              </a:spcBef>
              <a:tabLst>
                <a:tab pos="811213" algn="l"/>
              </a:tabLst>
              <a:defRPr/>
            </a:pPr>
            <a:r>
              <a:rPr lang="cs-CZ" altLang="cs-CZ" b="1" dirty="0">
                <a:latin typeface="Arial Narrow" pitchFamily="34" charset="0"/>
                <a:cs typeface="Arial" charset="0"/>
              </a:rPr>
              <a:t>Menší jednotka práce (MJP): </a:t>
            </a:r>
            <a:r>
              <a:rPr lang="cs-CZ" altLang="cs-CZ" dirty="0">
                <a:latin typeface="Arial Narrow" pitchFamily="34" charset="0"/>
                <a:cs typeface="Arial" charset="0"/>
              </a:rPr>
              <a:t>část, specializace nebo průřezová součást typových pozic, popisuje specifická úzká zaměření prací existujících na trhu práce – </a:t>
            </a:r>
            <a:r>
              <a:rPr lang="cs-CZ" altLang="cs-CZ" b="1" dirty="0">
                <a:latin typeface="Arial Narrow" pitchFamily="34" charset="0"/>
                <a:cs typeface="Arial" charset="0"/>
              </a:rPr>
              <a:t>př</a:t>
            </a:r>
            <a:r>
              <a:rPr lang="cs-CZ" altLang="cs-CZ" dirty="0">
                <a:latin typeface="Arial Narrow" pitchFamily="34" charset="0"/>
                <a:cs typeface="Arial" charset="0"/>
              </a:rPr>
              <a:t>. </a:t>
            </a:r>
            <a:r>
              <a:rPr lang="cs-CZ" altLang="cs-CZ" b="1" dirty="0">
                <a:latin typeface="Arial Narrow" pitchFamily="34" charset="0"/>
                <a:cs typeface="Arial" charset="0"/>
              </a:rPr>
              <a:t>JMENNÁ KATALOGIZACE MONOGRAFIÍ</a:t>
            </a: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937"/>
            <a:ext cx="9144000" cy="59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836712"/>
            <a:ext cx="9074150" cy="600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4703"/>
            <a:ext cx="9094788" cy="59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498</Words>
  <Application>Microsoft Office PowerPoint</Application>
  <PresentationFormat>Předvádění na obrazovce (4:3)</PresentationFormat>
  <Paragraphs>79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Společným postupem sociálních partnerů k přípravě odvětví na změny důchodového systému  Knihovnické profese v NSP </vt:lpstr>
      <vt:lpstr> Národní soustava povolání (NSP)</vt:lpstr>
      <vt:lpstr> NSP</vt:lpstr>
      <vt:lpstr>NSP</vt:lpstr>
      <vt:lpstr>Základní prvky Katalogu prací</vt:lpstr>
      <vt:lpstr>Základní prvky Katalogu prací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Typové pozice profese Knihovník (středoškolské vzdělání)</vt:lpstr>
      <vt:lpstr>Typové pozice profese  Samostatný knihovník (VOŠ, Bc.)</vt:lpstr>
      <vt:lpstr>Typové pozice profese  Knihovník specialista (Mgr.)</vt:lpstr>
      <vt:lpstr>Národní soustava kvalifikací (NSK)</vt:lpstr>
      <vt:lpstr>NSK</vt:lpstr>
      <vt:lpstr>NSK</vt:lpstr>
      <vt:lpstr>NSK</vt:lpstr>
      <vt:lpstr>Prezentace aplikace PowerPoint</vt:lpstr>
      <vt:lpstr>Model vazeb NSP a NSK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Zlata</dc:creator>
  <cp:lastModifiedBy>Zlata</cp:lastModifiedBy>
  <cp:revision>22</cp:revision>
  <dcterms:created xsi:type="dcterms:W3CDTF">2014-01-21T20:27:17Z</dcterms:created>
  <dcterms:modified xsi:type="dcterms:W3CDTF">2014-10-31T16:37:26Z</dcterms:modified>
</cp:coreProperties>
</file>