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sldIdLst>
    <p:sldId id="256" r:id="rId2"/>
    <p:sldId id="257" r:id="rId3"/>
    <p:sldId id="287" r:id="rId4"/>
    <p:sldId id="258" r:id="rId5"/>
    <p:sldId id="302" r:id="rId6"/>
    <p:sldId id="303" r:id="rId7"/>
    <p:sldId id="273" r:id="rId8"/>
    <p:sldId id="272" r:id="rId9"/>
    <p:sldId id="263" r:id="rId10"/>
    <p:sldId id="293" r:id="rId11"/>
    <p:sldId id="294" r:id="rId12"/>
    <p:sldId id="277" r:id="rId13"/>
    <p:sldId id="259" r:id="rId14"/>
    <p:sldId id="278" r:id="rId15"/>
    <p:sldId id="279" r:id="rId16"/>
    <p:sldId id="280" r:id="rId17"/>
    <p:sldId id="266" r:id="rId18"/>
    <p:sldId id="267" r:id="rId19"/>
    <p:sldId id="265" r:id="rId20"/>
    <p:sldId id="268" r:id="rId21"/>
    <p:sldId id="269" r:id="rId22"/>
    <p:sldId id="270" r:id="rId23"/>
    <p:sldId id="271" r:id="rId24"/>
    <p:sldId id="286" r:id="rId25"/>
    <p:sldId id="260" r:id="rId26"/>
    <p:sldId id="288" r:id="rId27"/>
    <p:sldId id="301" r:id="rId28"/>
    <p:sldId id="276" r:id="rId29"/>
    <p:sldId id="289" r:id="rId30"/>
    <p:sldId id="298" r:id="rId31"/>
    <p:sldId id="300" r:id="rId32"/>
    <p:sldId id="282" r:id="rId33"/>
    <p:sldId id="274" r:id="rId34"/>
    <p:sldId id="261" r:id="rId35"/>
    <p:sldId id="262" r:id="rId36"/>
    <p:sldId id="275" r:id="rId37"/>
    <p:sldId id="283" r:id="rId38"/>
    <p:sldId id="284" r:id="rId39"/>
    <p:sldId id="281" r:id="rId40"/>
    <p:sldId id="295" r:id="rId41"/>
    <p:sldId id="264" r:id="rId42"/>
    <p:sldId id="290" r:id="rId43"/>
    <p:sldId id="291" r:id="rId44"/>
    <p:sldId id="292" r:id="rId45"/>
    <p:sldId id="296" r:id="rId46"/>
    <p:sldId id="297" r:id="rId4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2" d="100"/>
          <a:sy n="52" d="100"/>
        </p:scale>
        <p:origin x="-133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cs-CZ" smtClean="0"/>
              <a:t>Kliknutím lze upravit styl.</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
        <p:nvSpPr>
          <p:cNvPr id="30" name="Date Placeholder 29"/>
          <p:cNvSpPr>
            <a:spLocks noGrp="1"/>
          </p:cNvSpPr>
          <p:nvPr>
            <p:ph type="dt" sz="half" idx="10"/>
          </p:nvPr>
        </p:nvSpPr>
        <p:spPr/>
        <p:txBody>
          <a:bodyPr/>
          <a:lstStyle/>
          <a:p>
            <a:fld id="{D7F0B417-8970-468C-AF30-0F1DF94A4CCB}" type="datetimeFigureOut">
              <a:rPr lang="cs-CZ" smtClean="0"/>
              <a:t>4.3.2019</a:t>
            </a:fld>
            <a:endParaRPr lang="cs-CZ"/>
          </a:p>
        </p:txBody>
      </p:sp>
      <p:sp>
        <p:nvSpPr>
          <p:cNvPr id="19" name="Footer Placeholder 18"/>
          <p:cNvSpPr>
            <a:spLocks noGrp="1"/>
          </p:cNvSpPr>
          <p:nvPr>
            <p:ph type="ftr" sz="quarter" idx="11"/>
          </p:nvPr>
        </p:nvSpPr>
        <p:spPr/>
        <p:txBody>
          <a:bodyPr/>
          <a:lstStyle/>
          <a:p>
            <a:endParaRPr lang="cs-CZ"/>
          </a:p>
        </p:txBody>
      </p:sp>
      <p:sp>
        <p:nvSpPr>
          <p:cNvPr id="27" name="Slide Number Placeholder 26"/>
          <p:cNvSpPr>
            <a:spLocks noGrp="1"/>
          </p:cNvSpPr>
          <p:nvPr>
            <p:ph type="sldNum" sz="quarter" idx="12"/>
          </p:nvPr>
        </p:nvSpPr>
        <p:spPr/>
        <p:txBody>
          <a:bodyPr/>
          <a:lstStyle/>
          <a:p>
            <a:fld id="{05F05C23-31D7-4E50-A94D-FF4E300BE282}" type="slidenum">
              <a:rPr lang="cs-CZ" smtClean="0"/>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cs-CZ" smtClean="0"/>
              <a:t>Kliknutím lze upravit styl.</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Date Placeholder 3"/>
          <p:cNvSpPr>
            <a:spLocks noGrp="1"/>
          </p:cNvSpPr>
          <p:nvPr>
            <p:ph type="dt" sz="half" idx="10"/>
          </p:nvPr>
        </p:nvSpPr>
        <p:spPr/>
        <p:txBody>
          <a:bodyPr/>
          <a:lstStyle/>
          <a:p>
            <a:fld id="{D7F0B417-8970-468C-AF30-0F1DF94A4CCB}" type="datetimeFigureOut">
              <a:rPr lang="cs-CZ" smtClean="0"/>
              <a:t>4.3.2019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5F05C23-31D7-4E50-A94D-FF4E300BE282}"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cs-CZ" smtClean="0"/>
              <a:t>Kliknutím lze upravit styl.</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Date Placeholder 3"/>
          <p:cNvSpPr>
            <a:spLocks noGrp="1"/>
          </p:cNvSpPr>
          <p:nvPr>
            <p:ph type="dt" sz="half" idx="10"/>
          </p:nvPr>
        </p:nvSpPr>
        <p:spPr/>
        <p:txBody>
          <a:bodyPr/>
          <a:lstStyle/>
          <a:p>
            <a:fld id="{D7F0B417-8970-468C-AF30-0F1DF94A4CCB}" type="datetimeFigureOut">
              <a:rPr lang="cs-CZ" smtClean="0"/>
              <a:t>4.3.2019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5F05C23-31D7-4E50-A94D-FF4E300BE282}"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cs-CZ" smtClean="0"/>
              <a:t>Kliknutím lze upravit styl.</a:t>
            </a:r>
            <a:endParaRPr kumimoji="0" lang="en-US"/>
          </a:p>
        </p:txBody>
      </p:sp>
      <p:sp>
        <p:nvSpPr>
          <p:cNvPr id="3" name="Content Placeholder 2"/>
          <p:cNvSpPr>
            <a:spLocks noGrp="1"/>
          </p:cNvSpPr>
          <p:nvPr>
            <p:ph idx="1"/>
          </p:nvPr>
        </p:nvSpPr>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Date Placeholder 3"/>
          <p:cNvSpPr>
            <a:spLocks noGrp="1"/>
          </p:cNvSpPr>
          <p:nvPr>
            <p:ph type="dt" sz="half" idx="10"/>
          </p:nvPr>
        </p:nvSpPr>
        <p:spPr/>
        <p:txBody>
          <a:bodyPr/>
          <a:lstStyle/>
          <a:p>
            <a:fld id="{D7F0B417-8970-468C-AF30-0F1DF94A4CCB}" type="datetimeFigureOut">
              <a:rPr lang="cs-CZ" smtClean="0"/>
              <a:t>4.3.2019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5F05C23-31D7-4E50-A94D-FF4E300BE282}"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cs-CZ" smtClean="0"/>
              <a:t>Kliknutím lze upravit styl.</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
        <p:nvSpPr>
          <p:cNvPr id="4" name="Date Placeholder 3"/>
          <p:cNvSpPr>
            <a:spLocks noGrp="1"/>
          </p:cNvSpPr>
          <p:nvPr>
            <p:ph type="dt" sz="half" idx="10"/>
          </p:nvPr>
        </p:nvSpPr>
        <p:spPr/>
        <p:txBody>
          <a:bodyPr/>
          <a:lstStyle/>
          <a:p>
            <a:fld id="{D7F0B417-8970-468C-AF30-0F1DF94A4CCB}" type="datetimeFigureOut">
              <a:rPr lang="cs-CZ" smtClean="0"/>
              <a:t>4.3.2019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5F05C23-31D7-4E50-A94D-FF4E300BE282}" type="slidenum">
              <a:rPr lang="cs-CZ" smtClean="0"/>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cs-CZ" smtClean="0"/>
              <a:t>Kliknutím lze upravit styl.</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Date Placeholder 4"/>
          <p:cNvSpPr>
            <a:spLocks noGrp="1"/>
          </p:cNvSpPr>
          <p:nvPr>
            <p:ph type="dt" sz="half" idx="10"/>
          </p:nvPr>
        </p:nvSpPr>
        <p:spPr/>
        <p:txBody>
          <a:bodyPr/>
          <a:lstStyle/>
          <a:p>
            <a:fld id="{D7F0B417-8970-468C-AF30-0F1DF94A4CCB}" type="datetimeFigureOut">
              <a:rPr lang="cs-CZ" smtClean="0"/>
              <a:t>4.3.2019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5F05C23-31D7-4E50-A94D-FF4E300BE282}"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cs-CZ" smtClean="0"/>
              <a:t>Kliknutím lze upravit styl.</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Date Placeholder 6"/>
          <p:cNvSpPr>
            <a:spLocks noGrp="1"/>
          </p:cNvSpPr>
          <p:nvPr>
            <p:ph type="dt" sz="half" idx="10"/>
          </p:nvPr>
        </p:nvSpPr>
        <p:spPr/>
        <p:txBody>
          <a:bodyPr/>
          <a:lstStyle/>
          <a:p>
            <a:fld id="{D7F0B417-8970-468C-AF30-0F1DF94A4CCB}" type="datetimeFigureOut">
              <a:rPr lang="cs-CZ" smtClean="0"/>
              <a:t>4.3.2019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05F05C23-31D7-4E50-A94D-FF4E300BE282}"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cs-CZ" smtClean="0"/>
              <a:t>Kliknutím lze upravit styl.</a:t>
            </a:r>
            <a:endParaRPr kumimoji="0" lang="en-US"/>
          </a:p>
        </p:txBody>
      </p:sp>
      <p:sp>
        <p:nvSpPr>
          <p:cNvPr id="3" name="Date Placeholder 2"/>
          <p:cNvSpPr>
            <a:spLocks noGrp="1"/>
          </p:cNvSpPr>
          <p:nvPr>
            <p:ph type="dt" sz="half" idx="10"/>
          </p:nvPr>
        </p:nvSpPr>
        <p:spPr/>
        <p:txBody>
          <a:bodyPr/>
          <a:lstStyle/>
          <a:p>
            <a:fld id="{D7F0B417-8970-468C-AF30-0F1DF94A4CCB}" type="datetimeFigureOut">
              <a:rPr lang="cs-CZ" smtClean="0"/>
              <a:t>4.3.2019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05F05C23-31D7-4E50-A94D-FF4E300BE282}"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F0B417-8970-468C-AF30-0F1DF94A4CCB}" type="datetimeFigureOut">
              <a:rPr lang="cs-CZ" smtClean="0"/>
              <a:t>4.3.2019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05F05C23-31D7-4E50-A94D-FF4E300BE282}"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cs-CZ" smtClean="0"/>
              <a:t>Kliknutím lze upravit styl.</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cs-CZ" smtClean="0"/>
              <a:t>Kliknutím lze upravit styly předlohy textu.</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Date Placeholder 4"/>
          <p:cNvSpPr>
            <a:spLocks noGrp="1"/>
          </p:cNvSpPr>
          <p:nvPr>
            <p:ph type="dt" sz="half" idx="10"/>
          </p:nvPr>
        </p:nvSpPr>
        <p:spPr/>
        <p:txBody>
          <a:bodyPr/>
          <a:lstStyle/>
          <a:p>
            <a:fld id="{D7F0B417-8970-468C-AF30-0F1DF94A4CCB}" type="datetimeFigureOut">
              <a:rPr lang="cs-CZ" smtClean="0"/>
              <a:t>4.3.2019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5F05C23-31D7-4E50-A94D-FF4E300BE282}"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cs-CZ" smtClean="0"/>
              <a:t>Kliknutím lze upravit styl.</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cs-CZ" smtClean="0"/>
              <a:t>Kliknutím lze upravit styly předlohy textu.</a:t>
            </a:r>
          </a:p>
        </p:txBody>
      </p:sp>
      <p:sp>
        <p:nvSpPr>
          <p:cNvPr id="5" name="Date Placeholder 4"/>
          <p:cNvSpPr>
            <a:spLocks noGrp="1"/>
          </p:cNvSpPr>
          <p:nvPr>
            <p:ph type="dt" sz="half" idx="10"/>
          </p:nvPr>
        </p:nvSpPr>
        <p:spPr/>
        <p:txBody>
          <a:bodyPr/>
          <a:lstStyle/>
          <a:p>
            <a:fld id="{D7F0B417-8970-468C-AF30-0F1DF94A4CCB}" type="datetimeFigureOut">
              <a:rPr lang="cs-CZ" smtClean="0"/>
              <a:t>4.3.2019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a:xfrm>
            <a:off x="8077200" y="6356350"/>
            <a:ext cx="609600" cy="365125"/>
          </a:xfrm>
        </p:spPr>
        <p:txBody>
          <a:bodyPr/>
          <a:lstStyle/>
          <a:p>
            <a:fld id="{05F05C23-31D7-4E50-A94D-FF4E300BE282}" type="slidenum">
              <a:rPr lang="cs-CZ" smtClean="0"/>
              <a:t>‹#›</a:t>
            </a:fld>
            <a:endParaRPr lang="cs-CZ"/>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cs-CZ" smtClean="0"/>
              <a:t>Kliknutím na ikonu přidáte obrázek.</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cs-CZ" smtClean="0"/>
              <a:t>Kliknutím lze upravit styl.</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7F0B417-8970-468C-AF30-0F1DF94A4CCB}" type="datetimeFigureOut">
              <a:rPr lang="cs-CZ" smtClean="0"/>
              <a:t>4.3.2019</a:t>
            </a:fld>
            <a:endParaRPr lang="cs-CZ"/>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cs-CZ"/>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5F05C23-31D7-4E50-A94D-FF4E300BE282}" type="slidenum">
              <a:rPr lang="cs-CZ" smtClean="0"/>
              <a:t>‹#›</a:t>
            </a:fld>
            <a:endParaRPr lang="cs-CZ"/>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www.ucl.cas.cz/images/Vyzkum_2018_prezentace.pdfu_284260.html" TargetMode="External"/><Relationship Id="rId2" Type="http://schemas.openxmlformats.org/officeDocument/2006/relationships/hyperlink" Target="https://www.tyden.cz/rubriky/kultura/literatura/cesko-ma-zdaleka-nejhustsi-sit-verejnych-knihoven-v-e" TargetMode="External"/><Relationship Id="rId1" Type="http://schemas.openxmlformats.org/officeDocument/2006/relationships/slideLayout" Target="../slideLayouts/slideLayout2.xml"/><Relationship Id="rId5" Type="http://schemas.openxmlformats.org/officeDocument/2006/relationships/hyperlink" Target="https://www.mediaguru.cz/media/6519/zprava-o-ceskem-kniznim-trhu-2017_18.pdf" TargetMode="External"/><Relationship Id="rId4" Type="http://schemas.openxmlformats.org/officeDocument/2006/relationships/hyperlink" Target="http://www.ucl.cas.cz/cs/projekty/ctenari-a-cteni"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duha.mzk.cz/clanky/budoucnost-krajskych-knihove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duha.mzk.cz/clanky/akademicke-pohledy-na-tema-budoucnost-knihove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pPr algn="ctr"/>
            <a:r>
              <a:rPr lang="cs-CZ" dirty="0">
                <a:effectLst/>
              </a:rPr>
              <a:t>Knihovny a jejich rozvoj </a:t>
            </a:r>
            <a:r>
              <a:rPr lang="cs-CZ" dirty="0" smtClean="0">
                <a:effectLst/>
              </a:rPr>
              <a:t/>
            </a:r>
            <a:br>
              <a:rPr lang="cs-CZ" dirty="0" smtClean="0">
                <a:effectLst/>
              </a:rPr>
            </a:br>
            <a:r>
              <a:rPr lang="cs-CZ" dirty="0" smtClean="0">
                <a:effectLst/>
              </a:rPr>
              <a:t>po </a:t>
            </a:r>
            <a:r>
              <a:rPr lang="cs-CZ" dirty="0">
                <a:effectLst/>
              </a:rPr>
              <a:t>nástupu informačních sítí</a:t>
            </a:r>
            <a:endParaRPr lang="cs-CZ" dirty="0"/>
          </a:p>
        </p:txBody>
      </p:sp>
      <p:sp>
        <p:nvSpPr>
          <p:cNvPr id="3" name="Podnadpis 2"/>
          <p:cNvSpPr>
            <a:spLocks noGrp="1"/>
          </p:cNvSpPr>
          <p:nvPr>
            <p:ph type="subTitle" idx="1"/>
          </p:nvPr>
        </p:nvSpPr>
        <p:spPr>
          <a:xfrm>
            <a:off x="533400" y="4005064"/>
            <a:ext cx="7854696" cy="976072"/>
          </a:xfrm>
        </p:spPr>
        <p:txBody>
          <a:bodyPr/>
          <a:lstStyle/>
          <a:p>
            <a:r>
              <a:rPr lang="cs-CZ" dirty="0" smtClean="0"/>
              <a:t>Lída </a:t>
            </a:r>
            <a:r>
              <a:rPr lang="cs-CZ" dirty="0" err="1" smtClean="0"/>
              <a:t>Švíková</a:t>
            </a:r>
            <a:endParaRPr lang="cs-CZ" dirty="0"/>
          </a:p>
        </p:txBody>
      </p:sp>
    </p:spTree>
    <p:extLst>
      <p:ext uri="{BB962C8B-B14F-4D97-AF65-F5344CB8AC3E}">
        <p14:creationId xmlns:p14="http://schemas.microsoft.com/office/powerpoint/2010/main" val="32878879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75" y="406400"/>
            <a:ext cx="8121650" cy="60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893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26" y="1413451"/>
            <a:ext cx="8978274" cy="4746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60835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916832"/>
            <a:ext cx="6339985" cy="435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a:xfrm>
            <a:off x="457200" y="980728"/>
            <a:ext cx="8305800" cy="866360"/>
          </a:xfrm>
        </p:spPr>
        <p:txBody>
          <a:bodyPr>
            <a:normAutofit fontScale="90000"/>
          </a:bodyPr>
          <a:lstStyle/>
          <a:p>
            <a:r>
              <a:rPr lang="cs-CZ" dirty="0" smtClean="0"/>
              <a:t/>
            </a:r>
            <a:br>
              <a:rPr lang="cs-CZ" dirty="0" smtClean="0"/>
            </a:br>
            <a:r>
              <a:rPr lang="cs-CZ" dirty="0"/>
              <a:t>Moderní knihovny už máme</a:t>
            </a:r>
          </a:p>
        </p:txBody>
      </p:sp>
    </p:spTree>
    <p:extLst>
      <p:ext uri="{BB962C8B-B14F-4D97-AF65-F5344CB8AC3E}">
        <p14:creationId xmlns:p14="http://schemas.microsoft.com/office/powerpoint/2010/main" val="171268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980728"/>
            <a:ext cx="7272808" cy="5455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76560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980728"/>
            <a:ext cx="7820224" cy="5177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12852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36" y="908720"/>
            <a:ext cx="8409384" cy="5611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516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476672"/>
            <a:ext cx="4056451" cy="608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86246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700808"/>
            <a:ext cx="3572815" cy="4763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smtClean="0"/>
              <a:t>Ale jak kde</a:t>
            </a:r>
            <a:endParaRPr lang="cs-CZ" dirty="0"/>
          </a:p>
        </p:txBody>
      </p:sp>
    </p:spTree>
    <p:extLst>
      <p:ext uri="{BB962C8B-B14F-4D97-AF65-F5344CB8AC3E}">
        <p14:creationId xmlns:p14="http://schemas.microsoft.com/office/powerpoint/2010/main" val="30847103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017212"/>
            <a:ext cx="7302773" cy="5478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82597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980728"/>
            <a:ext cx="7172612" cy="5379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41938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Změny ve společnosti</a:t>
            </a:r>
            <a:endParaRPr lang="cs-CZ" dirty="0"/>
          </a:p>
        </p:txBody>
      </p:sp>
      <p:sp>
        <p:nvSpPr>
          <p:cNvPr id="3" name="Zástupný symbol pro obsah 2"/>
          <p:cNvSpPr>
            <a:spLocks noGrp="1"/>
          </p:cNvSpPr>
          <p:nvPr>
            <p:ph idx="1"/>
          </p:nvPr>
        </p:nvSpPr>
        <p:spPr>
          <a:xfrm>
            <a:off x="457200" y="2636912"/>
            <a:ext cx="8229600" cy="3687688"/>
          </a:xfrm>
        </p:spPr>
        <p:txBody>
          <a:bodyPr>
            <a:normAutofit/>
          </a:bodyPr>
          <a:lstStyle/>
          <a:p>
            <a:r>
              <a:rPr lang="cs-CZ" dirty="0" smtClean="0"/>
              <a:t>Rozvoj internetu</a:t>
            </a:r>
          </a:p>
          <a:p>
            <a:r>
              <a:rPr lang="cs-CZ" dirty="0" smtClean="0"/>
              <a:t>Nástup IT techniky</a:t>
            </a:r>
          </a:p>
          <a:p>
            <a:r>
              <a:rPr lang="cs-CZ" dirty="0" smtClean="0"/>
              <a:t>Knihovna v každé obci – první knihovní zákon</a:t>
            </a:r>
          </a:p>
          <a:p>
            <a:r>
              <a:rPr lang="cs-CZ" dirty="0" smtClean="0"/>
              <a:t>Jednotná síť knihoven – druhý knihovní zákon</a:t>
            </a:r>
          </a:p>
          <a:p>
            <a:r>
              <a:rPr lang="cs-CZ" dirty="0" err="1" smtClean="0"/>
              <a:t>Internetizace</a:t>
            </a:r>
            <a:r>
              <a:rPr lang="cs-CZ" dirty="0" smtClean="0"/>
              <a:t> – třetí knihovní zákon</a:t>
            </a:r>
          </a:p>
          <a:p>
            <a:r>
              <a:rPr lang="cs-CZ" dirty="0" smtClean="0"/>
              <a:t>Wi-Fi a internet v telefonech</a:t>
            </a:r>
          </a:p>
          <a:p>
            <a:r>
              <a:rPr lang="cs-CZ" dirty="0" smtClean="0"/>
              <a:t>E-knihy</a:t>
            </a:r>
          </a:p>
          <a:p>
            <a:endParaRPr lang="cs-CZ" dirty="0"/>
          </a:p>
          <a:p>
            <a:endParaRPr lang="cs-CZ" dirty="0" smtClean="0"/>
          </a:p>
          <a:p>
            <a:endParaRPr lang="cs-CZ" dirty="0"/>
          </a:p>
          <a:p>
            <a:endParaRPr lang="cs-CZ" dirty="0" smtClean="0"/>
          </a:p>
          <a:p>
            <a:endParaRPr lang="cs-CZ" dirty="0"/>
          </a:p>
        </p:txBody>
      </p:sp>
    </p:spTree>
    <p:extLst>
      <p:ext uri="{BB962C8B-B14F-4D97-AF65-F5344CB8AC3E}">
        <p14:creationId xmlns:p14="http://schemas.microsoft.com/office/powerpoint/2010/main" val="1934379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6413"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96747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916832"/>
            <a:ext cx="5964237" cy="447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smtClean="0"/>
              <a:t>Změna k lepšímu</a:t>
            </a:r>
            <a:endParaRPr lang="cs-CZ" dirty="0"/>
          </a:p>
        </p:txBody>
      </p:sp>
    </p:spTree>
    <p:extLst>
      <p:ext uri="{BB962C8B-B14F-4D97-AF65-F5344CB8AC3E}">
        <p14:creationId xmlns:p14="http://schemas.microsoft.com/office/powerpoint/2010/main" val="597222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9088" y="1192213"/>
            <a:ext cx="5964237" cy="447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74716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844824"/>
            <a:ext cx="6128544" cy="4596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smtClean="0"/>
              <a:t>Více knih, lepší knihovna?</a:t>
            </a:r>
            <a:endParaRPr lang="cs-CZ" dirty="0"/>
          </a:p>
        </p:txBody>
      </p:sp>
    </p:spTree>
    <p:extLst>
      <p:ext uri="{BB962C8B-B14F-4D97-AF65-F5344CB8AC3E}">
        <p14:creationId xmlns:p14="http://schemas.microsoft.com/office/powerpoint/2010/main" val="379884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556792"/>
            <a:ext cx="7975080" cy="4485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03517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1729902"/>
            <a:ext cx="3676948" cy="490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smtClean="0"/>
              <a:t>Stačí tištěné knihy?</a:t>
            </a:r>
            <a:endParaRPr lang="cs-CZ" dirty="0"/>
          </a:p>
        </p:txBody>
      </p:sp>
    </p:spTree>
    <p:extLst>
      <p:ext uri="{BB962C8B-B14F-4D97-AF65-F5344CB8AC3E}">
        <p14:creationId xmlns:p14="http://schemas.microsoft.com/office/powerpoint/2010/main" val="23677819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E-knihy</a:t>
            </a:r>
            <a:endParaRPr lang="cs-CZ"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588122"/>
            <a:ext cx="8599884" cy="2452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7182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knihovna</a:t>
            </a:r>
            <a:endParaRPr lang="cs-CZ" dirty="0"/>
          </a:p>
        </p:txBody>
      </p:sp>
      <p:sp>
        <p:nvSpPr>
          <p:cNvPr id="3" name="Zástupný symbol pro obsah 2"/>
          <p:cNvSpPr>
            <a:spLocks noGrp="1"/>
          </p:cNvSpPr>
          <p:nvPr>
            <p:ph idx="1"/>
          </p:nvPr>
        </p:nvSpPr>
        <p:spPr/>
        <p:txBody>
          <a:bodyPr/>
          <a:lstStyle/>
          <a:p>
            <a:r>
              <a:rPr lang="cs-CZ" dirty="0" smtClean="0"/>
              <a:t>Kolik knihovníků nabízí přístup?</a:t>
            </a:r>
          </a:p>
          <a:p>
            <a:r>
              <a:rPr lang="cs-CZ" dirty="0" smtClean="0"/>
              <a:t>Počítač a internet mají všichni</a:t>
            </a:r>
          </a:p>
          <a:p>
            <a:endParaRPr lang="cs-CZ"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852936"/>
            <a:ext cx="5969298" cy="378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34642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1809739"/>
            <a:ext cx="6109940" cy="458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normAutofit/>
          </a:bodyPr>
          <a:lstStyle/>
          <a:p>
            <a:r>
              <a:rPr lang="cs-CZ" dirty="0" smtClean="0"/>
              <a:t>Audio knihy</a:t>
            </a:r>
            <a:endParaRPr lang="cs-CZ" dirty="0"/>
          </a:p>
        </p:txBody>
      </p:sp>
    </p:spTree>
    <p:extLst>
      <p:ext uri="{BB962C8B-B14F-4D97-AF65-F5344CB8AC3E}">
        <p14:creationId xmlns:p14="http://schemas.microsoft.com/office/powerpoint/2010/main" val="1470437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106742"/>
            <a:ext cx="6823794" cy="5117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63335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Čtenářské Česko</a:t>
            </a:r>
            <a:endParaRPr lang="cs-CZ" dirty="0"/>
          </a:p>
        </p:txBody>
      </p:sp>
      <p:sp>
        <p:nvSpPr>
          <p:cNvPr id="3" name="Zástupný symbol pro obsah 2"/>
          <p:cNvSpPr>
            <a:spLocks noGrp="1"/>
          </p:cNvSpPr>
          <p:nvPr>
            <p:ph idx="1"/>
          </p:nvPr>
        </p:nvSpPr>
        <p:spPr>
          <a:xfrm>
            <a:off x="457200" y="2348880"/>
            <a:ext cx="8229600" cy="3975720"/>
          </a:xfrm>
        </p:spPr>
        <p:txBody>
          <a:bodyPr/>
          <a:lstStyle/>
          <a:p>
            <a:r>
              <a:rPr lang="cs-CZ" dirty="0"/>
              <a:t>Česko – země čtenářů – 80% obyvatel přečte ročně aspoň jednu knihu</a:t>
            </a:r>
          </a:p>
          <a:p>
            <a:r>
              <a:rPr lang="cs-CZ" dirty="0"/>
              <a:t>Knižní trh jen kvete, vydává se spousta </a:t>
            </a:r>
            <a:r>
              <a:rPr lang="cs-CZ" dirty="0" smtClean="0"/>
              <a:t>knih</a:t>
            </a:r>
            <a:r>
              <a:rPr lang="cs-CZ" dirty="0"/>
              <a:t> (víc než 15 tisíc </a:t>
            </a:r>
            <a:r>
              <a:rPr lang="cs-CZ" dirty="0" smtClean="0"/>
              <a:t>ročně), </a:t>
            </a:r>
            <a:r>
              <a:rPr lang="cs-CZ" dirty="0"/>
              <a:t>prodává se spousta </a:t>
            </a:r>
            <a:r>
              <a:rPr lang="cs-CZ" dirty="0" smtClean="0"/>
              <a:t>knih (obrat cca 8 miliard ročně)</a:t>
            </a:r>
            <a:endParaRPr lang="cs-CZ" dirty="0"/>
          </a:p>
          <a:p>
            <a:r>
              <a:rPr lang="cs-CZ" dirty="0" smtClean="0"/>
              <a:t>Do knihoven chodí jako čtenáři 15</a:t>
            </a:r>
            <a:r>
              <a:rPr lang="cs-CZ" dirty="0"/>
              <a:t>% obyvatel</a:t>
            </a:r>
          </a:p>
          <a:p>
            <a:r>
              <a:rPr lang="cs-CZ" dirty="0"/>
              <a:t>Kde berou knihy ostatní (65% těch, co čtou?)</a:t>
            </a:r>
            <a:br>
              <a:rPr lang="cs-CZ" dirty="0"/>
            </a:br>
            <a:endParaRPr lang="cs-CZ" dirty="0"/>
          </a:p>
          <a:p>
            <a:endParaRPr lang="cs-CZ" dirty="0"/>
          </a:p>
        </p:txBody>
      </p:sp>
    </p:spTree>
    <p:extLst>
      <p:ext uri="{BB962C8B-B14F-4D97-AF65-F5344CB8AC3E}">
        <p14:creationId xmlns:p14="http://schemas.microsoft.com/office/powerpoint/2010/main" val="40257189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Sociální sítě – znamenají kvalitu?</a:t>
            </a:r>
            <a:endParaRPr lang="cs-CZ" dirty="0"/>
          </a:p>
        </p:txBody>
      </p:sp>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95536" y="1844824"/>
            <a:ext cx="8201025"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1016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2776"/>
            <a:ext cx="8663608" cy="4873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60916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621" y="2204864"/>
            <a:ext cx="7801918" cy="393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smtClean="0"/>
              <a:t>Knihovna jako místo setkávání</a:t>
            </a:r>
            <a:endParaRPr lang="cs-CZ" dirty="0"/>
          </a:p>
        </p:txBody>
      </p:sp>
    </p:spTree>
    <p:extLst>
      <p:ext uri="{BB962C8B-B14F-4D97-AF65-F5344CB8AC3E}">
        <p14:creationId xmlns:p14="http://schemas.microsoft.com/office/powerpoint/2010/main" val="28601268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706983"/>
            <a:ext cx="8253935" cy="5463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66380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1466850"/>
            <a:ext cx="5238750" cy="392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77887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988840"/>
            <a:ext cx="6192688" cy="4644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2"/>
          <p:cNvSpPr>
            <a:spLocks noGrp="1"/>
          </p:cNvSpPr>
          <p:nvPr>
            <p:ph type="title"/>
          </p:nvPr>
        </p:nvSpPr>
        <p:spPr/>
        <p:txBody>
          <a:bodyPr/>
          <a:lstStyle/>
          <a:p>
            <a:r>
              <a:rPr lang="cs-CZ" dirty="0" smtClean="0"/>
              <a:t>Čtením se bavíme</a:t>
            </a:r>
            <a:endParaRPr lang="cs-CZ" dirty="0"/>
          </a:p>
        </p:txBody>
      </p:sp>
    </p:spTree>
    <p:extLst>
      <p:ext uri="{BB962C8B-B14F-4D97-AF65-F5344CB8AC3E}">
        <p14:creationId xmlns:p14="http://schemas.microsoft.com/office/powerpoint/2010/main" val="32171188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49792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916832"/>
            <a:ext cx="6072980" cy="4553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smtClean="0"/>
              <a:t>Při poslouchání malujeme</a:t>
            </a:r>
            <a:endParaRPr lang="cs-CZ" dirty="0"/>
          </a:p>
        </p:txBody>
      </p:sp>
    </p:spTree>
    <p:extLst>
      <p:ext uri="{BB962C8B-B14F-4D97-AF65-F5344CB8AC3E}">
        <p14:creationId xmlns:p14="http://schemas.microsoft.com/office/powerpoint/2010/main" val="4393245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916832"/>
            <a:ext cx="6361012" cy="476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smtClean="0"/>
              <a:t>V knihovně si hrajeme</a:t>
            </a:r>
            <a:endParaRPr lang="cs-CZ" dirty="0"/>
          </a:p>
        </p:txBody>
      </p:sp>
    </p:spTree>
    <p:extLst>
      <p:ext uri="{BB962C8B-B14F-4D97-AF65-F5344CB8AC3E}">
        <p14:creationId xmlns:p14="http://schemas.microsoft.com/office/powerpoint/2010/main" val="2628969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903644"/>
            <a:ext cx="7848872" cy="4023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normAutofit/>
          </a:bodyPr>
          <a:lstStyle/>
          <a:p>
            <a:r>
              <a:rPr lang="cs-CZ" dirty="0" smtClean="0"/>
              <a:t>V knihovně tvoříme</a:t>
            </a:r>
            <a:endParaRPr lang="cs-CZ" dirty="0"/>
          </a:p>
        </p:txBody>
      </p:sp>
    </p:spTree>
    <p:extLst>
      <p:ext uri="{BB962C8B-B14F-4D97-AF65-F5344CB8AC3E}">
        <p14:creationId xmlns:p14="http://schemas.microsoft.com/office/powerpoint/2010/main" val="1706148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Síť knihoven </a:t>
            </a:r>
            <a:r>
              <a:rPr lang="cs-CZ" dirty="0" smtClean="0">
                <a:hlinkClick r:id="rId2"/>
              </a:rPr>
              <a:t>https</a:t>
            </a:r>
            <a:r>
              <a:rPr lang="cs-CZ" dirty="0">
                <a:hlinkClick r:id="rId2"/>
              </a:rPr>
              <a:t>://</a:t>
            </a:r>
            <a:r>
              <a:rPr lang="cs-CZ" dirty="0" smtClean="0">
                <a:hlinkClick r:id="rId2"/>
              </a:rPr>
              <a:t>www.tyden.cz/rubriky/kultura/literatura/cesko-ma-zdaleka-nejhustsi-sit-verejnych-knihoven-v-e</a:t>
            </a:r>
            <a:endParaRPr lang="cs-CZ" dirty="0" smtClean="0"/>
          </a:p>
          <a:p>
            <a:r>
              <a:rPr lang="cs-CZ" dirty="0" smtClean="0"/>
              <a:t>Výzkum čtení</a:t>
            </a:r>
          </a:p>
          <a:p>
            <a:r>
              <a:rPr lang="cs-CZ" dirty="0" smtClean="0">
                <a:hlinkClick r:id="rId3"/>
              </a:rPr>
              <a:t>http</a:t>
            </a:r>
            <a:r>
              <a:rPr lang="cs-CZ" dirty="0">
                <a:hlinkClick r:id="rId3"/>
              </a:rPr>
              <a:t>://</a:t>
            </a:r>
            <a:r>
              <a:rPr lang="cs-CZ" dirty="0" smtClean="0">
                <a:hlinkClick r:id="rId3"/>
              </a:rPr>
              <a:t>www.ucl.cas.cz/images/Vyzkum_2018_prezentace.pdfu_284260.html</a:t>
            </a:r>
            <a:endParaRPr lang="cs-CZ" dirty="0" smtClean="0"/>
          </a:p>
          <a:p>
            <a:r>
              <a:rPr lang="cs-CZ" dirty="0">
                <a:hlinkClick r:id="rId4"/>
              </a:rPr>
              <a:t>http://</a:t>
            </a:r>
            <a:r>
              <a:rPr lang="cs-CZ" dirty="0" smtClean="0">
                <a:hlinkClick r:id="rId4"/>
              </a:rPr>
              <a:t>www.ucl.cas.cz/cs/projekty/ctenari-a-cteni</a:t>
            </a:r>
            <a:endParaRPr lang="cs-CZ" dirty="0" smtClean="0"/>
          </a:p>
          <a:p>
            <a:r>
              <a:rPr lang="cs-CZ" dirty="0" smtClean="0"/>
              <a:t>Knižní trh</a:t>
            </a:r>
          </a:p>
          <a:p>
            <a:r>
              <a:rPr lang="cs-CZ" dirty="0">
                <a:hlinkClick r:id="rId5"/>
              </a:rPr>
              <a:t>https://</a:t>
            </a:r>
            <a:r>
              <a:rPr lang="cs-CZ" dirty="0" smtClean="0">
                <a:hlinkClick r:id="rId5"/>
              </a:rPr>
              <a:t>www.mediaguru.cz/media/6519/zprava-o-ceskem-kniznim-trhu-2017_18.pdf</a:t>
            </a:r>
            <a:endParaRPr lang="cs-CZ" dirty="0" smtClean="0"/>
          </a:p>
          <a:p>
            <a:endParaRPr lang="cs-CZ" dirty="0"/>
          </a:p>
        </p:txBody>
      </p:sp>
    </p:spTree>
    <p:extLst>
      <p:ext uri="{BB962C8B-B14F-4D97-AF65-F5344CB8AC3E}">
        <p14:creationId xmlns:p14="http://schemas.microsoft.com/office/powerpoint/2010/main" val="18061531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836712"/>
            <a:ext cx="7128792" cy="5346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05191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je v knihovně nejdůležitější?</a:t>
            </a:r>
            <a:endParaRPr lang="cs-CZ" dirty="0"/>
          </a:p>
        </p:txBody>
      </p:sp>
      <p:sp>
        <p:nvSpPr>
          <p:cNvPr id="3" name="Zástupný symbol pro obsah 2"/>
          <p:cNvSpPr>
            <a:spLocks noGrp="1"/>
          </p:cNvSpPr>
          <p:nvPr>
            <p:ph idx="1"/>
          </p:nvPr>
        </p:nvSpPr>
        <p:spPr>
          <a:xfrm>
            <a:off x="457200" y="2348880"/>
            <a:ext cx="8229600" cy="3975720"/>
          </a:xfrm>
        </p:spPr>
        <p:txBody>
          <a:bodyPr/>
          <a:lstStyle/>
          <a:p>
            <a:r>
              <a:rPr lang="cs-CZ" dirty="0" smtClean="0"/>
              <a:t>Knihovník nebo knihovnice</a:t>
            </a:r>
          </a:p>
          <a:p>
            <a:r>
              <a:rPr lang="cs-CZ" dirty="0" smtClean="0"/>
              <a:t>Právě na jeho aktivitě, iniciativě a nápadech závisí kvalita knihovny.</a:t>
            </a:r>
          </a:p>
          <a:p>
            <a:r>
              <a:rPr lang="cs-CZ" dirty="0" smtClean="0"/>
              <a:t>Aktivní knihovnice nebo knihovník, který přiláká návštěvníky je výhra.</a:t>
            </a:r>
          </a:p>
          <a:p>
            <a:r>
              <a:rPr lang="cs-CZ" dirty="0" smtClean="0"/>
              <a:t>Pro koho? Pro obec? Pro knihovnu?</a:t>
            </a:r>
          </a:p>
          <a:p>
            <a:r>
              <a:rPr lang="cs-CZ" dirty="0" smtClean="0"/>
              <a:t>Pro obyvatele, návštěvníky</a:t>
            </a:r>
          </a:p>
          <a:p>
            <a:r>
              <a:rPr lang="cs-CZ" dirty="0" smtClean="0"/>
              <a:t>Ocenění aktivity</a:t>
            </a:r>
            <a:endParaRPr lang="cs-CZ" dirty="0"/>
          </a:p>
        </p:txBody>
      </p:sp>
    </p:spTree>
    <p:extLst>
      <p:ext uri="{BB962C8B-B14F-4D97-AF65-F5344CB8AC3E}">
        <p14:creationId xmlns:p14="http://schemas.microsoft.com/office/powerpoint/2010/main" val="38698770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 nás může vítat knihovna?</a:t>
            </a:r>
            <a:endParaRPr lang="cs-CZ"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273689"/>
            <a:ext cx="5820296" cy="4009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12597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Čím vším by měl být knihovník?</a:t>
            </a:r>
            <a:endParaRPr lang="cs-CZ"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72816"/>
            <a:ext cx="8778875" cy="493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64425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305800" cy="3661016"/>
          </a:xfrm>
        </p:spPr>
        <p:txBody>
          <a:bodyPr>
            <a:normAutofit/>
          </a:bodyPr>
          <a:lstStyle/>
          <a:p>
            <a:pPr algn="ctr"/>
            <a:r>
              <a:rPr lang="cs-CZ" sz="6600" dirty="0" smtClean="0"/>
              <a:t>Je to tak opravdu?</a:t>
            </a:r>
            <a:endParaRPr lang="cs-CZ" sz="6600" dirty="0"/>
          </a:p>
        </p:txBody>
      </p:sp>
    </p:spTree>
    <p:extLst>
      <p:ext uri="{BB962C8B-B14F-4D97-AF65-F5344CB8AC3E}">
        <p14:creationId xmlns:p14="http://schemas.microsoft.com/office/powerpoint/2010/main" val="34534690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Knihovna věc veřejná</a:t>
            </a:r>
            <a:endParaRPr lang="cs-CZ" dirty="0"/>
          </a:p>
        </p:txBody>
      </p:sp>
      <p:sp>
        <p:nvSpPr>
          <p:cNvPr id="4" name="Zástupný symbol pro obsah 3"/>
          <p:cNvSpPr>
            <a:spLocks noGrp="1"/>
          </p:cNvSpPr>
          <p:nvPr>
            <p:ph idx="1"/>
          </p:nvPr>
        </p:nvSpPr>
        <p:spPr>
          <a:xfrm>
            <a:off x="457200" y="2636912"/>
            <a:ext cx="8229600" cy="3687688"/>
          </a:xfrm>
        </p:spPr>
        <p:txBody>
          <a:bodyPr/>
          <a:lstStyle/>
          <a:p>
            <a:r>
              <a:rPr lang="cs-CZ" dirty="0" smtClean="0"/>
              <a:t>Aktivita musí přijít od knihoven.</a:t>
            </a:r>
          </a:p>
          <a:p>
            <a:r>
              <a:rPr lang="cs-CZ" dirty="0" smtClean="0"/>
              <a:t>Připravte smysluplný projekt, my jej podpoříme.</a:t>
            </a:r>
          </a:p>
          <a:p>
            <a:r>
              <a:rPr lang="cs-CZ" dirty="0" smtClean="0"/>
              <a:t>Kolik projektů jsme vymysleli?</a:t>
            </a:r>
            <a:endParaRPr lang="cs-CZ" dirty="0"/>
          </a:p>
        </p:txBody>
      </p:sp>
    </p:spTree>
    <p:extLst>
      <p:ext uri="{BB962C8B-B14F-4D97-AF65-F5344CB8AC3E}">
        <p14:creationId xmlns:p14="http://schemas.microsoft.com/office/powerpoint/2010/main" val="15266075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2076840"/>
          </a:xfrm>
        </p:spPr>
        <p:txBody>
          <a:bodyPr/>
          <a:lstStyle/>
          <a:p>
            <a:r>
              <a:rPr lang="cs-CZ" dirty="0" smtClean="0"/>
              <a:t>Děkuji za pozornost</a:t>
            </a:r>
            <a:endParaRPr lang="cs-CZ" dirty="0"/>
          </a:p>
        </p:txBody>
      </p:sp>
      <p:sp>
        <p:nvSpPr>
          <p:cNvPr id="3" name="Zástupný symbol pro obsah 2"/>
          <p:cNvSpPr>
            <a:spLocks noGrp="1"/>
          </p:cNvSpPr>
          <p:nvPr>
            <p:ph idx="1"/>
          </p:nvPr>
        </p:nvSpPr>
        <p:spPr>
          <a:xfrm>
            <a:off x="457200" y="4581128"/>
            <a:ext cx="8229600" cy="1743472"/>
          </a:xfrm>
        </p:spPr>
        <p:txBody>
          <a:bodyPr/>
          <a:lstStyle/>
          <a:p>
            <a:r>
              <a:rPr lang="cs-CZ" dirty="0" smtClean="0"/>
              <a:t>Lída </a:t>
            </a:r>
            <a:r>
              <a:rPr lang="cs-CZ" dirty="0" err="1" smtClean="0"/>
              <a:t>Švíková</a:t>
            </a:r>
            <a:endParaRPr lang="cs-CZ" dirty="0" smtClean="0"/>
          </a:p>
          <a:p>
            <a:r>
              <a:rPr lang="cs-CZ" dirty="0" smtClean="0"/>
              <a:t>Jihočeská vědecká knihovna v Českých Budějovicích</a:t>
            </a:r>
          </a:p>
          <a:p>
            <a:r>
              <a:rPr lang="cs-CZ" dirty="0" smtClean="0"/>
              <a:t>svikova@cbvk.cz</a:t>
            </a:r>
            <a:endParaRPr lang="cs-CZ" dirty="0"/>
          </a:p>
        </p:txBody>
      </p:sp>
    </p:spTree>
    <p:extLst>
      <p:ext uri="{BB962C8B-B14F-4D97-AF65-F5344CB8AC3E}">
        <p14:creationId xmlns:p14="http://schemas.microsoft.com/office/powerpoint/2010/main" val="10203769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Budoucnost knihoven</a:t>
            </a:r>
            <a:endParaRPr lang="cs-CZ" dirty="0"/>
          </a:p>
        </p:txBody>
      </p:sp>
      <p:sp>
        <p:nvSpPr>
          <p:cNvPr id="3" name="Zástupný symbol pro obsah 2"/>
          <p:cNvSpPr>
            <a:spLocks noGrp="1"/>
          </p:cNvSpPr>
          <p:nvPr>
            <p:ph idx="1"/>
          </p:nvPr>
        </p:nvSpPr>
        <p:spPr/>
        <p:txBody>
          <a:bodyPr/>
          <a:lstStyle/>
          <a:p>
            <a:r>
              <a:rPr lang="cs-CZ" dirty="0" smtClean="0"/>
              <a:t>Libuše </a:t>
            </a:r>
            <a:r>
              <a:rPr lang="cs-CZ" dirty="0" err="1" smtClean="0"/>
              <a:t>Foberová</a:t>
            </a:r>
            <a:endParaRPr lang="cs-CZ" dirty="0" smtClean="0"/>
          </a:p>
          <a:p>
            <a:r>
              <a:rPr lang="cs-CZ" dirty="0" smtClean="0">
                <a:hlinkClick r:id="rId2"/>
              </a:rPr>
              <a:t>https</a:t>
            </a:r>
            <a:r>
              <a:rPr lang="cs-CZ" dirty="0">
                <a:hlinkClick r:id="rId2"/>
              </a:rPr>
              <a:t>://</a:t>
            </a:r>
            <a:r>
              <a:rPr lang="cs-CZ" dirty="0" smtClean="0">
                <a:hlinkClick r:id="rId2"/>
              </a:rPr>
              <a:t>duha.mzk.cz/clanky/budoucnost-krajskych-knihoven</a:t>
            </a:r>
            <a:endParaRPr lang="cs-CZ" dirty="0" smtClean="0"/>
          </a:p>
          <a:p>
            <a:r>
              <a:rPr lang="cs-CZ" dirty="0"/>
              <a:t>Tři scénáře budoucího vývoje </a:t>
            </a:r>
            <a:r>
              <a:rPr lang="cs-CZ" dirty="0" smtClean="0"/>
              <a:t>knihoven </a:t>
            </a:r>
          </a:p>
          <a:p>
            <a:r>
              <a:rPr lang="sv-SE" dirty="0"/>
              <a:t>1) Knihovny se stanou jakýmsi elitním anglickým klubem </a:t>
            </a:r>
            <a:endParaRPr lang="cs-CZ" dirty="0" smtClean="0"/>
          </a:p>
          <a:p>
            <a:r>
              <a:rPr lang="cs-CZ" dirty="0"/>
              <a:t>2) Knihovny se stanou veřejným prostorem přátelským k člověku </a:t>
            </a:r>
            <a:endParaRPr lang="cs-CZ" dirty="0" smtClean="0"/>
          </a:p>
          <a:p>
            <a:r>
              <a:rPr lang="pl-PL" dirty="0"/>
              <a:t>3) Knihovny se stanou domy duchů</a:t>
            </a:r>
            <a:endParaRPr lang="cs-CZ" dirty="0" smtClean="0"/>
          </a:p>
          <a:p>
            <a:endParaRPr lang="cs-CZ" dirty="0"/>
          </a:p>
        </p:txBody>
      </p:sp>
    </p:spTree>
    <p:extLst>
      <p:ext uri="{BB962C8B-B14F-4D97-AF65-F5344CB8AC3E}">
        <p14:creationId xmlns:p14="http://schemas.microsoft.com/office/powerpoint/2010/main" val="3988812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1356760"/>
          </a:xfrm>
        </p:spPr>
        <p:txBody>
          <a:bodyPr>
            <a:normAutofit fontScale="90000"/>
          </a:bodyPr>
          <a:lstStyle/>
          <a:p>
            <a:pPr algn="ctr"/>
            <a:r>
              <a:rPr lang="cs-CZ" dirty="0" smtClean="0"/>
              <a:t>Perspektivy a trendy rozvoje knihoven – </a:t>
            </a:r>
            <a:r>
              <a:rPr lang="cs-CZ" dirty="0" smtClean="0">
                <a:hlinkClick r:id="rId2"/>
              </a:rPr>
              <a:t>Vít Richter</a:t>
            </a:r>
            <a:endParaRPr lang="cs-CZ" dirty="0"/>
          </a:p>
        </p:txBody>
      </p:sp>
      <p:sp>
        <p:nvSpPr>
          <p:cNvPr id="3" name="Zástupný symbol pro obsah 2"/>
          <p:cNvSpPr>
            <a:spLocks noGrp="1"/>
          </p:cNvSpPr>
          <p:nvPr>
            <p:ph idx="1"/>
          </p:nvPr>
        </p:nvSpPr>
        <p:spPr>
          <a:xfrm>
            <a:off x="457200" y="2420888"/>
            <a:ext cx="8229600" cy="3903712"/>
          </a:xfrm>
        </p:spPr>
        <p:txBody>
          <a:bodyPr>
            <a:normAutofit fontScale="62500" lnSpcReduction="20000"/>
          </a:bodyPr>
          <a:lstStyle/>
          <a:p>
            <a:r>
              <a:rPr lang="cs-CZ" dirty="0" smtClean="0"/>
              <a:t>Nové </a:t>
            </a:r>
            <a:r>
              <a:rPr lang="cs-CZ" dirty="0"/>
              <a:t>technologie rozšiřují i omezují přístup k informacím. Knihovny mají obrovský potenciál, aby účinně bojovaly s digitální propastí. Pomyslné nůžky mezi lidmi, kteří umějí či neumějí pracovat s informacemi, se otvírají čím dál šířeji. Patří sem i informační etika a vůbec výuka informační, digitální aj. gramotnosti, kterým se veřejné knihovny věnují a mnohdy tak suplují školní knihovny. </a:t>
            </a:r>
          </a:p>
          <a:p>
            <a:r>
              <a:rPr lang="cs-CZ" dirty="0"/>
              <a:t>Online vzdělávání umožňuje demokratizaci a globalizaci vzdělávání. Novým trendem je „otevřené vzdělávání“, což je pro knihovny (zvláště specializované) velká výzva. Existují online vzdělávací zdroje, Open Access, </a:t>
            </a:r>
            <a:r>
              <a:rPr lang="cs-CZ" dirty="0" err="1"/>
              <a:t>eLearningové</a:t>
            </a:r>
            <a:r>
              <a:rPr lang="cs-CZ" dirty="0"/>
              <a:t> kurzy aj. možnosti, kterými mohou knihovny obohatit své služby a prospět tak nejen neformálnímu vzdělávání, ale i formálnímu a informálnímu. </a:t>
            </a:r>
          </a:p>
          <a:p>
            <a:r>
              <a:rPr lang="cs-CZ" smtClean="0"/>
              <a:t>Hyperkonektivita</a:t>
            </a:r>
            <a:r>
              <a:rPr lang="cs-CZ" dirty="0" smtClean="0"/>
              <a:t> </a:t>
            </a:r>
            <a:r>
              <a:rPr lang="cs-CZ" dirty="0"/>
              <a:t>celé společnosti. Sem patří konvergence mobilních služeb, autorství, překlady, transparentnost, zranitelnost, dezinformace. </a:t>
            </a:r>
          </a:p>
          <a:p>
            <a:r>
              <a:rPr lang="cs-CZ" dirty="0"/>
              <a:t>Informační ekonomie se vlivem nových technologií rychle proměňuje. Knihovny musejí designovat své služby tak, aby obstály ve světě globalizace informací, reagovaly na bariéry dnešního světa, aby byly konkurenceschopné ve smyslu sdílené ekonomiky</a:t>
            </a:r>
            <a:r>
              <a:rPr lang="cs-CZ" dirty="0" smtClean="0"/>
              <a:t>.</a:t>
            </a:r>
            <a:endParaRPr lang="cs-CZ" dirty="0"/>
          </a:p>
        </p:txBody>
      </p:sp>
    </p:spTree>
    <p:extLst>
      <p:ext uri="{BB962C8B-B14F-4D97-AF65-F5344CB8AC3E}">
        <p14:creationId xmlns:p14="http://schemas.microsoft.com/office/powerpoint/2010/main" val="961657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Proč nechodím do knihovny</a:t>
            </a:r>
            <a:endParaRPr lang="cs-CZ"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2060848"/>
            <a:ext cx="5472608" cy="4405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17608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Proč nechodím do knihovny</a:t>
            </a:r>
            <a:endParaRPr lang="cs-CZ" dirty="0"/>
          </a:p>
        </p:txBody>
      </p:sp>
      <p:pic>
        <p:nvPicPr>
          <p:cNvPr id="1433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2132856"/>
            <a:ext cx="7190335"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8832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4848" y="692696"/>
            <a:ext cx="4554048" cy="6072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smtClean="0"/>
              <a:t>Kdo najde knihovnu?</a:t>
            </a:r>
            <a:endParaRPr lang="cs-CZ" dirty="0"/>
          </a:p>
        </p:txBody>
      </p:sp>
    </p:spTree>
    <p:extLst>
      <p:ext uri="{BB962C8B-B14F-4D97-AF65-F5344CB8AC3E}">
        <p14:creationId xmlns:p14="http://schemas.microsoft.com/office/powerpoint/2010/main" val="3820044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ok">
  <a:themeElements>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ok">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ok">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167</TotalTime>
  <Words>307</Words>
  <Application>Microsoft Office PowerPoint</Application>
  <PresentationFormat>Předvádění na obrazovce (4:3)</PresentationFormat>
  <Paragraphs>73</Paragraphs>
  <Slides>46</Slides>
  <Notes>0</Notes>
  <HiddenSlides>0</HiddenSlides>
  <MMClips>0</MMClips>
  <ScaleCrop>false</ScaleCrop>
  <HeadingPairs>
    <vt:vector size="4" baseType="variant">
      <vt:variant>
        <vt:lpstr>Motiv</vt:lpstr>
      </vt:variant>
      <vt:variant>
        <vt:i4>1</vt:i4>
      </vt:variant>
      <vt:variant>
        <vt:lpstr>Nadpisy snímků</vt:lpstr>
      </vt:variant>
      <vt:variant>
        <vt:i4>46</vt:i4>
      </vt:variant>
    </vt:vector>
  </HeadingPairs>
  <TitlesOfParts>
    <vt:vector size="47" baseType="lpstr">
      <vt:lpstr>Tok</vt:lpstr>
      <vt:lpstr>Knihovny a jejich rozvoj  po nástupu informačních sítí</vt:lpstr>
      <vt:lpstr>Změny ve společnosti</vt:lpstr>
      <vt:lpstr>Čtenářské Česko</vt:lpstr>
      <vt:lpstr>Prezentace aplikace PowerPoint</vt:lpstr>
      <vt:lpstr>Budoucnost knihoven</vt:lpstr>
      <vt:lpstr>Perspektivy a trendy rozvoje knihoven – Vít Richter</vt:lpstr>
      <vt:lpstr>Proč nechodím do knihovny</vt:lpstr>
      <vt:lpstr>Proč nechodím do knihovny</vt:lpstr>
      <vt:lpstr>Kdo najde knihovnu?</vt:lpstr>
      <vt:lpstr>Prezentace aplikace PowerPoint</vt:lpstr>
      <vt:lpstr>Prezentace aplikace PowerPoint</vt:lpstr>
      <vt:lpstr> Moderní knihovny už máme</vt:lpstr>
      <vt:lpstr>Prezentace aplikace PowerPoint</vt:lpstr>
      <vt:lpstr>Prezentace aplikace PowerPoint</vt:lpstr>
      <vt:lpstr>Prezentace aplikace PowerPoint</vt:lpstr>
      <vt:lpstr>Prezentace aplikace PowerPoint</vt:lpstr>
      <vt:lpstr>Ale jak kde</vt:lpstr>
      <vt:lpstr>Prezentace aplikace PowerPoint</vt:lpstr>
      <vt:lpstr>Prezentace aplikace PowerPoint</vt:lpstr>
      <vt:lpstr>Prezentace aplikace PowerPoint</vt:lpstr>
      <vt:lpstr>Změna k lepšímu</vt:lpstr>
      <vt:lpstr>Prezentace aplikace PowerPoint</vt:lpstr>
      <vt:lpstr>Více knih, lepší knihovna?</vt:lpstr>
      <vt:lpstr>Prezentace aplikace PowerPoint</vt:lpstr>
      <vt:lpstr>Stačí tištěné knihy?</vt:lpstr>
      <vt:lpstr>E-knihy</vt:lpstr>
      <vt:lpstr>Digitální knihovna</vt:lpstr>
      <vt:lpstr>Audio knihy</vt:lpstr>
      <vt:lpstr>Prezentace aplikace PowerPoint</vt:lpstr>
      <vt:lpstr>Sociální sítě – znamenají kvalitu?</vt:lpstr>
      <vt:lpstr>Prezentace aplikace PowerPoint</vt:lpstr>
      <vt:lpstr>Knihovna jako místo setkávání</vt:lpstr>
      <vt:lpstr>Prezentace aplikace PowerPoint</vt:lpstr>
      <vt:lpstr>Prezentace aplikace PowerPoint</vt:lpstr>
      <vt:lpstr>Čtením se bavíme</vt:lpstr>
      <vt:lpstr>Prezentace aplikace PowerPoint</vt:lpstr>
      <vt:lpstr>Při poslouchání malujeme</vt:lpstr>
      <vt:lpstr>V knihovně si hrajeme</vt:lpstr>
      <vt:lpstr>V knihovně tvoříme</vt:lpstr>
      <vt:lpstr>Prezentace aplikace PowerPoint</vt:lpstr>
      <vt:lpstr>Co je v knihovně nejdůležitější?</vt:lpstr>
      <vt:lpstr>Jak nás může vítat knihovna?</vt:lpstr>
      <vt:lpstr>Čím vším by měl být knihovník?</vt:lpstr>
      <vt:lpstr>Je to tak opravdu?</vt:lpstr>
      <vt:lpstr>Knihovna věc veřejná</vt:lpstr>
      <vt:lpstr>Děkuji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Knihovny v 21. století</dc:title>
  <dc:creator>svikova</dc:creator>
  <cp:lastModifiedBy>svikova</cp:lastModifiedBy>
  <cp:revision>21</cp:revision>
  <dcterms:created xsi:type="dcterms:W3CDTF">2019-02-26T08:28:36Z</dcterms:created>
  <dcterms:modified xsi:type="dcterms:W3CDTF">2019-03-04T12:19:27Z</dcterms:modified>
</cp:coreProperties>
</file>