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5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6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18. 11. 2014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683DA57-FBF6-4559-8336-57B7D4896214}" type="slidenum">
              <a:rPr lang="cs-CZ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>
                <a:solidFill>
                  <a:srgbClr val="000000"/>
                </a:solidFill>
                <a:latin typeface="Calibri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cs-CZ" sz="2800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cs-CZ" sz="2000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8B8B8B"/>
                </a:solidFill>
                <a:latin typeface="Calibri"/>
              </a:rPr>
              <a:t>18. 11. 2014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A65EAFC-7FB8-4F64-8CE4-A8F591C6AA8A}" type="slidenum">
              <a:rPr lang="cs-CZ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leph.nkp.cz/aleph-cgi/show_map?ll=48.90019,14.56786&amp;z=12" TargetMode="Externa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857240" y="0"/>
            <a:ext cx="6600600" cy="1785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Seminář pro knihovny Jihočeského kraje  19.11.2014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2286000"/>
            <a:ext cx="6400440" cy="33523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5400" b="1">
                <a:solidFill>
                  <a:srgbClr val="C00000"/>
                </a:solidFill>
                <a:latin typeface="Calibri"/>
              </a:rPr>
              <a:t>Věcné zpracování – novinky 2011-2014</a:t>
            </a:r>
            <a:endParaRPr/>
          </a:p>
        </p:txBody>
      </p:sp>
      <p:pic>
        <p:nvPicPr>
          <p:cNvPr id="80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360000" y="395640"/>
            <a:ext cx="1584000" cy="12603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2111400" y="0"/>
            <a:ext cx="6600600" cy="1642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chronologické termíny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785786" y="1571612"/>
            <a:ext cx="7358114" cy="506714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Každý potřebný chronologický termín se uvede jako vstupní prvek</a:t>
            </a:r>
            <a:endParaRPr sz="320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Konkrétní data  (roky nebo rozmezí let) se uvádějí ve vstupním prvku samostatně</a:t>
            </a:r>
            <a:endParaRPr sz="320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Obecnější chronologické termíny  (století, půlstoletí, desetiletí, historické periody) lze použít též jako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zpřesnění</a:t>
            </a:r>
            <a:endParaRPr sz="320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V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e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výjimečných případech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lze jako zpřesnění použít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konkrétní rok – např. pro volby, sčítání lidu</a:t>
            </a:r>
            <a:endParaRPr sz="3200"/>
          </a:p>
        </p:txBody>
      </p:sp>
      <p:pic>
        <p:nvPicPr>
          <p:cNvPr id="107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42960" y="360000"/>
            <a:ext cx="1661040" cy="1262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2143080" y="504000"/>
            <a:ext cx="6143400" cy="129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chronologické termíny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714240" y="2285992"/>
            <a:ext cx="7429320" cy="39286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Příklad: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Dějiny průmyslu v letech 1850-1918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648   $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a 1850-1918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648   $a 19.-20. stol.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650   $a dějiny průmyslu $y 19.-20. stol.</a:t>
            </a:r>
            <a:endParaRPr/>
          </a:p>
        </p:txBody>
      </p:sp>
      <p:pic>
        <p:nvPicPr>
          <p:cNvPr id="110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500040" y="360000"/>
            <a:ext cx="1515960" cy="1262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2448000" y="216000"/>
            <a:ext cx="5910214" cy="12834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b="1" dirty="0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 dirty="0">
                <a:solidFill>
                  <a:srgbClr val="C00000"/>
                </a:solidFill>
                <a:latin typeface="Calibri"/>
              </a:rPr>
              <a:t> chronologické termíny</a:t>
            </a:r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928662" y="1571612"/>
            <a:ext cx="7000924" cy="52863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Neuzavřená data 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pokud je období omezeno jen jedním datem  - druhé nelze jednoznačně určit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C00000"/>
                </a:solidFill>
                <a:latin typeface="Calibri"/>
              </a:rPr>
              <a:t>o</a:t>
            </a:r>
            <a:r>
              <a:rPr lang="cs-CZ" sz="3200" b="1" dirty="0" smtClean="0">
                <a:solidFill>
                  <a:srgbClr val="C00000"/>
                </a:solidFill>
                <a:latin typeface="Calibri"/>
              </a:rPr>
              <a:t>d 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1990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– děj stále trvá. V některých případech lze jako druhé mezní datum použít datum dokončení dokumentu (1990-2014)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b="1" dirty="0" smtClean="0">
                <a:solidFill>
                  <a:srgbClr val="C00000"/>
                </a:solidFill>
                <a:latin typeface="Calibri"/>
              </a:rPr>
              <a:t>do 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1989</a:t>
            </a:r>
            <a:r>
              <a:rPr lang="cs-CZ" sz="3200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– nahrazuje dříve používané       </a:t>
            </a:r>
            <a:r>
              <a:rPr lang="cs-CZ" sz="3200" dirty="0" err="1">
                <a:solidFill>
                  <a:srgbClr val="000000"/>
                </a:solidFill>
                <a:latin typeface="Calibri"/>
              </a:rPr>
              <a:t>poč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.-1989 – nelze určit počáteční datum</a:t>
            </a:r>
            <a:endParaRPr/>
          </a:p>
        </p:txBody>
      </p:sp>
      <p:pic>
        <p:nvPicPr>
          <p:cNvPr id="113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85880" y="288000"/>
            <a:ext cx="1518120" cy="1334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2376000" y="432000"/>
            <a:ext cx="5904000" cy="1080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chronologické termíny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785880" y="1785960"/>
            <a:ext cx="7500600" cy="46432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Periodizace dějin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*  Historie některých oborů (dějin české literatury) nebo států (dějiny Česka) jsou rozděleny na logické periody a pro tyto jsou v NK vytvářeny </a:t>
            </a:r>
            <a:r>
              <a:rPr lang="cs-CZ" sz="3200" dirty="0" err="1">
                <a:solidFill>
                  <a:srgbClr val="000000"/>
                </a:solidFill>
                <a:latin typeface="Calibri"/>
              </a:rPr>
              <a:t>autoritní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záznamy.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*  Tyto periody lze využít i pro další obory.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*  Lze je použít i jako chronologické zpřesnění</a:t>
            </a:r>
            <a:endParaRPr/>
          </a:p>
        </p:txBody>
      </p:sp>
      <p:pic>
        <p:nvPicPr>
          <p:cNvPr id="116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92000" y="360000"/>
            <a:ext cx="1589040" cy="1118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2520000" y="274680"/>
            <a:ext cx="5623900" cy="14533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 dirty="0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 dirty="0">
                <a:solidFill>
                  <a:srgbClr val="C00000"/>
                </a:solidFill>
                <a:latin typeface="Calibri"/>
              </a:rPr>
              <a:t> chronologické termíny</a:t>
            </a:r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285720" y="1600200"/>
            <a:ext cx="8643998" cy="497207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Autorita: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b="1" dirty="0">
                <a:solidFill>
                  <a:srgbClr val="000000"/>
                </a:solidFill>
                <a:latin typeface="Calibri"/>
              </a:rPr>
              <a:t>148     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$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a1918-1939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b="1" dirty="0">
                <a:solidFill>
                  <a:srgbClr val="000000"/>
                </a:solidFill>
                <a:latin typeface="Calibri"/>
              </a:rPr>
              <a:t>680 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   $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i Politické, hospodářské a vojenské dějiny Česka (Československa) v období 1. republiky, česká literatura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V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bibliografickém záznamu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– dokument o opevnění budovaném v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letech 1935-1938</a:t>
            </a:r>
            <a:endParaRPr/>
          </a:p>
          <a:p>
            <a:pPr marL="514350" indent="-514350">
              <a:lnSpc>
                <a:spcPct val="100000"/>
              </a:lnSpc>
              <a:buAutoNum type="arabicPlain" startAt="648"/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 $a1918-1939</a:t>
            </a:r>
          </a:p>
          <a:p>
            <a:pPr marL="342900" indent="-342900">
              <a:lnSpc>
                <a:spcPct val="100000"/>
              </a:lnSpc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648 $a1935-1938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00"/>
                </a:solidFill>
                <a:latin typeface="Calibri"/>
              </a:rPr>
              <a:t>650 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$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a opevnění $z Československo $y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1918-1939</a:t>
            </a:r>
            <a:endParaRPr/>
          </a:p>
        </p:txBody>
      </p:sp>
      <p:pic>
        <p:nvPicPr>
          <p:cNvPr id="119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92000" y="216000"/>
            <a:ext cx="1624680" cy="132552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2523240" y="274680"/>
            <a:ext cx="5763536" cy="12373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 dirty="0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 dirty="0">
                <a:solidFill>
                  <a:srgbClr val="C00000"/>
                </a:solidFill>
                <a:latin typeface="Calibri"/>
              </a:rPr>
              <a:t> chronologické termíny</a:t>
            </a:r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457200" y="1785926"/>
            <a:ext cx="8229240" cy="478634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Autority vytvořené v NK a dostupné ke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stažení</a:t>
            </a:r>
            <a:endParaRPr sz="3200"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* 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Periody dějin (českých a některých jiných států) a oborů</a:t>
            </a:r>
            <a:endParaRPr b="1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00"/>
                </a:solidFill>
                <a:latin typeface="Calibri"/>
              </a:rPr>
              <a:t>*  Půlstoletí od  1151-1200 po současnost</a:t>
            </a:r>
            <a:endParaRPr b="1"/>
          </a:p>
          <a:p>
            <a:pPr>
              <a:lnSpc>
                <a:spcPct val="100000"/>
              </a:lnSpc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*  Desetiletí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od  1801-1810 po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současnost</a:t>
            </a:r>
          </a:p>
          <a:p>
            <a:pPr>
              <a:lnSpc>
                <a:spcPct val="100000"/>
              </a:lnSpc>
            </a:pPr>
            <a:endParaRPr lang="cs-CZ" sz="32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!!! Ostatní chronologické termíny vytváříme sami jako jednoduchý </a:t>
            </a:r>
            <a:r>
              <a:rPr lang="cs-CZ" sz="3200" i="1" dirty="0" err="1" smtClean="0">
                <a:solidFill>
                  <a:srgbClr val="000000"/>
                </a:solidFill>
                <a:latin typeface="Calibri"/>
              </a:rPr>
              <a:t>autoritní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 záznam, kde je vyplněno pouze záhlaví (148)</a:t>
            </a:r>
            <a:endParaRPr i="1"/>
          </a:p>
        </p:txBody>
      </p:sp>
      <p:pic>
        <p:nvPicPr>
          <p:cNvPr id="122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864000" y="274680"/>
            <a:ext cx="1659240" cy="1262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2428860" y="274680"/>
            <a:ext cx="5143536" cy="15253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 dirty="0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 dirty="0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457200" y="2160000"/>
            <a:ext cx="8229240" cy="39657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Do </a:t>
            </a:r>
            <a:r>
              <a:rPr lang="cs-CZ" sz="3200" b="1" dirty="0" err="1">
                <a:solidFill>
                  <a:srgbClr val="000000"/>
                </a:solidFill>
                <a:latin typeface="Calibri"/>
              </a:rPr>
              <a:t>autoritních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 záznamů doplněny GPS kódy</a:t>
            </a:r>
            <a:endParaRPr b="1"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doplněno kvůli spolupráci paměťových institucí 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    </a:t>
            </a:r>
          </a:p>
          <a:p>
            <a:pPr>
              <a:lnSpc>
                <a:spcPct val="100000"/>
              </a:lnSpc>
            </a:pPr>
            <a:r>
              <a:rPr lang="cs-CZ" sz="3200" i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  (muzea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, archivy, galerie,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knihovny) -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pro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sz="3200" i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  jednoznačnou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identifikaci místa (lokality)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Součástí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autorit jsou systémová čísla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( v poli 155, 555 – 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důležité např. v případě opravy termínu – projeví se i v odkazech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25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48000" y="338040"/>
            <a:ext cx="1656000" cy="1262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5715040" cy="1285884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3200" b="1" dirty="0" smtClean="0">
                <a:solidFill>
                  <a:srgbClr val="C00000"/>
                </a:solidFill>
                <a:latin typeface="Calibri"/>
              </a:rPr>
              <a:t/>
            </a:r>
            <a:br>
              <a:rPr lang="cs-CZ" sz="3200" b="1" dirty="0" smtClean="0">
                <a:solidFill>
                  <a:srgbClr val="C00000"/>
                </a:solidFill>
                <a:latin typeface="Calibri"/>
              </a:rPr>
            </a:br>
            <a:r>
              <a:rPr lang="cs-CZ" sz="4400" b="1" dirty="0" smtClean="0">
                <a:solidFill>
                  <a:srgbClr val="C00000"/>
                </a:solidFill>
                <a:latin typeface="Calibri"/>
              </a:rPr>
              <a:t> geografické termíny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28596" y="1600200"/>
            <a:ext cx="8257844" cy="4525920"/>
          </a:xfrm>
        </p:spPr>
        <p:txBody>
          <a:bodyPr/>
          <a:lstStyle/>
          <a:p>
            <a:r>
              <a:rPr lang="pt-BR" dirty="0"/>
              <a:t>034   	</a:t>
            </a:r>
            <a:r>
              <a:rPr lang="pt-BR" b="1" dirty="0"/>
              <a:t>$d E014.5679 $e E014.5679 $f N048.9002 $g N048.9002 </a:t>
            </a:r>
          </a:p>
          <a:p>
            <a:r>
              <a:rPr lang="en-US" dirty="0"/>
              <a:t>040   	</a:t>
            </a:r>
            <a:r>
              <a:rPr lang="en-US" b="1" dirty="0"/>
              <a:t>$a ABA001 $b </a:t>
            </a:r>
            <a:r>
              <a:rPr lang="en-US" b="1" dirty="0" err="1"/>
              <a:t>cze</a:t>
            </a:r>
            <a:r>
              <a:rPr lang="en-US" b="1" dirty="0"/>
              <a:t> $d ABA001 </a:t>
            </a:r>
          </a:p>
          <a:p>
            <a:r>
              <a:rPr lang="pt-BR" dirty="0"/>
              <a:t>043   	</a:t>
            </a:r>
            <a:r>
              <a:rPr lang="pt-BR" b="1" dirty="0"/>
              <a:t>$a e-xr--- $b e-xr-jc $2 czenas </a:t>
            </a:r>
          </a:p>
          <a:p>
            <a:r>
              <a:rPr lang="pt-BR" dirty="0"/>
              <a:t>052 7 	</a:t>
            </a:r>
            <a:r>
              <a:rPr lang="pt-BR" b="1" dirty="0"/>
              <a:t>$a 15402 $2 cz_retro </a:t>
            </a:r>
          </a:p>
          <a:p>
            <a:r>
              <a:rPr lang="en-US" dirty="0"/>
              <a:t>080   	</a:t>
            </a:r>
            <a:r>
              <a:rPr lang="en-US" b="1" dirty="0"/>
              <a:t>$a (437.319) $2 MRF_2003 </a:t>
            </a:r>
          </a:p>
          <a:p>
            <a:r>
              <a:rPr lang="en-US" dirty="0">
                <a:solidFill>
                  <a:schemeClr val="tx1"/>
                </a:solidFill>
              </a:rPr>
              <a:t>151 </a:t>
            </a:r>
            <a:r>
              <a:rPr lang="en-US" dirty="0"/>
              <a:t>  	</a:t>
            </a:r>
            <a:r>
              <a:rPr lang="en-US" b="1" dirty="0"/>
              <a:t>$a </a:t>
            </a:r>
            <a:r>
              <a:rPr lang="en-US" b="1" dirty="0" err="1"/>
              <a:t>Strážkovice</a:t>
            </a:r>
            <a:r>
              <a:rPr lang="en-US" b="1" dirty="0"/>
              <a:t> (</a:t>
            </a:r>
            <a:r>
              <a:rPr lang="en-US" b="1" dirty="0" err="1"/>
              <a:t>České</a:t>
            </a:r>
            <a:r>
              <a:rPr lang="en-US" b="1" dirty="0"/>
              <a:t> </a:t>
            </a:r>
            <a:r>
              <a:rPr lang="en-US" b="1" dirty="0" err="1"/>
              <a:t>Budějovice</a:t>
            </a:r>
            <a:r>
              <a:rPr lang="en-US" b="1" dirty="0"/>
              <a:t>, </a:t>
            </a:r>
            <a:r>
              <a:rPr lang="en-US" b="1" dirty="0" err="1"/>
              <a:t>Česko</a:t>
            </a:r>
            <a:r>
              <a:rPr lang="en-US" b="1" dirty="0"/>
              <a:t>)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$7 ge339377 </a:t>
            </a:r>
          </a:p>
          <a:p>
            <a:pPr marL="342900" indent="-342900">
              <a:buAutoNum type="arabicPlain" startAt="551"/>
            </a:pPr>
            <a:r>
              <a:rPr lang="cs-CZ" b="1" dirty="0" smtClean="0"/>
              <a:t>         </a:t>
            </a:r>
            <a:r>
              <a:rPr lang="en-US" b="1" dirty="0" smtClean="0"/>
              <a:t>$</a:t>
            </a:r>
            <a:r>
              <a:rPr lang="en-US" b="1" dirty="0"/>
              <a:t>w h $a </a:t>
            </a:r>
            <a:r>
              <a:rPr lang="en-US" b="1" dirty="0" err="1"/>
              <a:t>Lomec</a:t>
            </a:r>
            <a:r>
              <a:rPr lang="en-US" b="1" dirty="0"/>
              <a:t> (</a:t>
            </a:r>
            <a:r>
              <a:rPr lang="en-US" b="1" dirty="0" err="1"/>
              <a:t>Strážkovice</a:t>
            </a:r>
            <a:r>
              <a:rPr lang="en-US" b="1" dirty="0"/>
              <a:t>, </a:t>
            </a:r>
            <a:r>
              <a:rPr lang="en-US" b="1" dirty="0" err="1"/>
              <a:t>České</a:t>
            </a:r>
            <a:r>
              <a:rPr lang="en-US" b="1" dirty="0"/>
              <a:t> </a:t>
            </a:r>
            <a:r>
              <a:rPr lang="en-US" b="1" dirty="0" err="1"/>
              <a:t>Budějovice</a:t>
            </a:r>
            <a:r>
              <a:rPr lang="en-US" b="1" dirty="0"/>
              <a:t>, </a:t>
            </a:r>
            <a:r>
              <a:rPr lang="en-US" b="1" dirty="0" err="1"/>
              <a:t>Česko</a:t>
            </a:r>
            <a:r>
              <a:rPr lang="en-US" b="1" dirty="0"/>
              <a:t>) </a:t>
            </a:r>
            <a:endParaRPr lang="cs-CZ" b="1" dirty="0" smtClean="0"/>
          </a:p>
          <a:p>
            <a:pPr marL="342900" indent="-342900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          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$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7 ge339303 </a:t>
            </a:r>
          </a:p>
          <a:p>
            <a:pPr marL="342900" indent="-342900">
              <a:buAutoNum type="arabicPlain" startAt="551"/>
            </a:pPr>
            <a:r>
              <a:rPr lang="cs-CZ" b="1" dirty="0" smtClean="0"/>
              <a:t>         </a:t>
            </a:r>
            <a:r>
              <a:rPr lang="en-US" b="1" dirty="0" smtClean="0"/>
              <a:t>$</a:t>
            </a:r>
            <a:r>
              <a:rPr lang="en-US" b="1" dirty="0"/>
              <a:t>w h $a </a:t>
            </a:r>
            <a:r>
              <a:rPr lang="en-US" b="1" dirty="0" err="1"/>
              <a:t>Řevňovice</a:t>
            </a:r>
            <a:r>
              <a:rPr lang="en-US" b="1" dirty="0"/>
              <a:t> (</a:t>
            </a:r>
            <a:r>
              <a:rPr lang="en-US" b="1" dirty="0" err="1"/>
              <a:t>Strážkovice</a:t>
            </a:r>
            <a:r>
              <a:rPr lang="en-US" b="1" dirty="0"/>
              <a:t>, </a:t>
            </a:r>
            <a:r>
              <a:rPr lang="en-US" b="1" dirty="0" err="1"/>
              <a:t>České</a:t>
            </a:r>
            <a:r>
              <a:rPr lang="en-US" b="1" dirty="0"/>
              <a:t> </a:t>
            </a:r>
            <a:r>
              <a:rPr lang="en-US" b="1" dirty="0" err="1"/>
              <a:t>Budějovice</a:t>
            </a:r>
            <a:r>
              <a:rPr lang="en-US" b="1" dirty="0"/>
              <a:t>, </a:t>
            </a:r>
            <a:r>
              <a:rPr lang="en-US" b="1" dirty="0" err="1"/>
              <a:t>Česko</a:t>
            </a:r>
            <a:r>
              <a:rPr lang="en-US" b="1" dirty="0"/>
              <a:t>) </a:t>
            </a:r>
            <a:endParaRPr lang="cs-CZ" b="1" dirty="0"/>
          </a:p>
          <a:p>
            <a:pPr marL="342900" indent="-342900"/>
            <a:r>
              <a:rPr lang="cs-CZ" b="1" dirty="0" smtClean="0"/>
              <a:t>           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$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7 ge841841 </a:t>
            </a:r>
          </a:p>
          <a:p>
            <a:r>
              <a:rPr lang="en-US" dirty="0"/>
              <a:t>670   	</a:t>
            </a:r>
            <a:r>
              <a:rPr lang="en-US" b="1" dirty="0"/>
              <a:t>$a www(</a:t>
            </a:r>
            <a:r>
              <a:rPr lang="en-US" b="1" dirty="0" err="1"/>
              <a:t>Adresy</a:t>
            </a:r>
            <a:r>
              <a:rPr lang="en-US" b="1" dirty="0"/>
              <a:t> ČR-MVČR) </a:t>
            </a:r>
          </a:p>
          <a:p>
            <a:r>
              <a:rPr lang="pl-PL" dirty="0"/>
              <a:t>680 00	</a:t>
            </a:r>
            <a:r>
              <a:rPr lang="pl-PL" b="1" dirty="0"/>
              <a:t>$i Obec v okrese České Budějovice. </a:t>
            </a:r>
          </a:p>
          <a:p>
            <a:r>
              <a:rPr lang="en-US" dirty="0"/>
              <a:t>751 07	</a:t>
            </a:r>
            <a:r>
              <a:rPr lang="en-US" b="1" dirty="0"/>
              <a:t>$a </a:t>
            </a:r>
            <a:r>
              <a:rPr lang="en-US" b="1" dirty="0" err="1"/>
              <a:t>Strážkovice</a:t>
            </a:r>
            <a:r>
              <a:rPr lang="en-US" b="1" dirty="0"/>
              <a:t> (</a:t>
            </a:r>
            <a:r>
              <a:rPr lang="en-US" b="1" dirty="0" err="1"/>
              <a:t>České</a:t>
            </a:r>
            <a:r>
              <a:rPr lang="en-US" b="1" dirty="0"/>
              <a:t> </a:t>
            </a:r>
            <a:r>
              <a:rPr lang="en-US" b="1" dirty="0" err="1"/>
              <a:t>Budějovice</a:t>
            </a:r>
            <a:r>
              <a:rPr lang="en-US" b="1" dirty="0"/>
              <a:t>, </a:t>
            </a:r>
            <a:r>
              <a:rPr lang="en-US" b="1" dirty="0" err="1"/>
              <a:t>Czechia</a:t>
            </a:r>
            <a:r>
              <a:rPr lang="en-US" b="1" dirty="0"/>
              <a:t>) $2 </a:t>
            </a:r>
            <a:r>
              <a:rPr lang="en-US" b="1" dirty="0" err="1"/>
              <a:t>eczenas</a:t>
            </a:r>
            <a:r>
              <a:rPr lang="en-US" b="1" dirty="0"/>
              <a:t> </a:t>
            </a:r>
          </a:p>
          <a:p>
            <a:r>
              <a:rPr lang="pl-PL" dirty="0"/>
              <a:t>856 4 	</a:t>
            </a:r>
            <a:r>
              <a:rPr lang="pl-PL" b="1" dirty="0"/>
              <a:t>$u http://</a:t>
            </a:r>
            <a:r>
              <a:rPr lang="pl-PL" b="1" dirty="0">
                <a:hlinkClick r:id="rId2"/>
              </a:rPr>
              <a:t>aleph.nkp.cz/aleph-cgi/show_map?ll=48.90019,14.56786&amp;z=12</a:t>
            </a:r>
            <a:r>
              <a:rPr lang="pl-PL" b="1" dirty="0"/>
              <a:t> $y Zobrazit na mapě $4 N </a:t>
            </a:r>
          </a:p>
          <a:p>
            <a:pPr algn="l"/>
            <a:endParaRPr lang="cs-CZ" dirty="0"/>
          </a:p>
        </p:txBody>
      </p:sp>
      <p:pic>
        <p:nvPicPr>
          <p:cNvPr id="4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714348" y="214290"/>
            <a:ext cx="1656000" cy="1262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2870640" y="360000"/>
            <a:ext cx="4905360" cy="114264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Vytvořeny autority pro různé historické státní útvary na území Česka </a:t>
            </a:r>
            <a:endParaRPr b="1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České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království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České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knížectví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Moravské markrabství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Slezské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vévodství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Protektorát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Čechy a Morava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 Země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Koruny české</a:t>
            </a:r>
            <a:endParaRPr/>
          </a:p>
        </p:txBody>
      </p:sp>
      <p:pic>
        <p:nvPicPr>
          <p:cNvPr id="128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92000" y="288000"/>
            <a:ext cx="1659240" cy="1334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2448000" y="360000"/>
            <a:ext cx="5112000" cy="144000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285720" y="1928802"/>
            <a:ext cx="8643998" cy="419695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V </a:t>
            </a:r>
            <a:r>
              <a:rPr lang="cs-CZ" sz="36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korporativním záhlaví 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3200" dirty="0">
                <a:solidFill>
                  <a:srgbClr val="000000"/>
                </a:solidFill>
                <a:latin typeface="Calibri"/>
              </a:rPr>
              <a:t>110 1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$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a České království. $b Zemský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sněm </a:t>
            </a:r>
          </a:p>
          <a:p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$7 kn20030428009</a:t>
            </a:r>
            <a:endParaRPr lang="en-US" b="1" dirty="0"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110 1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$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a Protektorát Čechy a Morava. $b Prezident (1939-1945 : </a:t>
            </a:r>
            <a:r>
              <a:rPr lang="cs-CZ" sz="3200" dirty="0" err="1">
                <a:solidFill>
                  <a:srgbClr val="000000"/>
                </a:solidFill>
                <a:latin typeface="Calibri"/>
              </a:rPr>
              <a:t>Hácha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) $7 xx0097987</a:t>
            </a:r>
            <a:endParaRPr sz="3200"/>
          </a:p>
        </p:txBody>
      </p:sp>
      <p:pic>
        <p:nvPicPr>
          <p:cNvPr id="13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44760" y="249840"/>
            <a:ext cx="1515240" cy="1262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2376000" y="216000"/>
            <a:ext cx="5472000" cy="2088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 dirty="0">
                <a:solidFill>
                  <a:srgbClr val="C00000"/>
                </a:solidFill>
                <a:latin typeface="Calibri"/>
              </a:rPr>
              <a:t>PHNK</a:t>
            </a:r>
            <a:r>
              <a:rPr lang="cs-CZ" sz="3600" b="1" dirty="0">
                <a:solidFill>
                  <a:srgbClr val="C00000"/>
                </a:solidFill>
                <a:latin typeface="Calibri"/>
              </a:rPr>
              <a:t>
Předmětové heslo Národní knihovny</a:t>
            </a:r>
            <a:endParaRPr sz="3600"/>
          </a:p>
        </p:txBody>
      </p:sp>
      <p:sp>
        <p:nvSpPr>
          <p:cNvPr id="82" name="TextShape 2"/>
          <p:cNvSpPr txBox="1"/>
          <p:nvPr/>
        </p:nvSpPr>
        <p:spPr>
          <a:xfrm>
            <a:off x="1371600" y="2736000"/>
            <a:ext cx="6400440" cy="3384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--  </a:t>
            </a:r>
            <a:r>
              <a:rPr lang="cs-CZ" sz="3600" b="1" dirty="0">
                <a:solidFill>
                  <a:srgbClr val="000000"/>
                </a:solidFill>
                <a:latin typeface="Calibri"/>
              </a:rPr>
              <a:t>vstupní prvek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600" b="1" dirty="0">
                <a:solidFill>
                  <a:srgbClr val="000000"/>
                </a:solidFill>
                <a:latin typeface="Calibri"/>
              </a:rPr>
              <a:t>-  tematické zpřesnění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600" b="1" dirty="0">
                <a:solidFill>
                  <a:srgbClr val="000000"/>
                </a:solidFill>
                <a:latin typeface="Calibri"/>
              </a:rPr>
              <a:t>- geografické zpřesnění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600" b="1" dirty="0">
                <a:solidFill>
                  <a:srgbClr val="000000"/>
                </a:solidFill>
                <a:latin typeface="Calibri"/>
              </a:rPr>
              <a:t>- chronologické zpřesnění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Každá část PHNK musí být v souladu s autoritami NK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id="83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506520" y="648000"/>
            <a:ext cx="1581480" cy="128232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2428920" y="274680"/>
            <a:ext cx="5500666" cy="13255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 dirty="0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 dirty="0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Ve věcném popisu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Př. Perzekuce obyvatelstva v době Protektorátu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648      $a1939-1945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650     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$a nacistická perzekuce $z Česko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          $y 1939-1945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651      $a Protektorát Čechy a Morava</a:t>
            </a:r>
            <a:endParaRPr/>
          </a:p>
        </p:txBody>
      </p:sp>
      <p:pic>
        <p:nvPicPr>
          <p:cNvPr id="134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16760" y="216000"/>
            <a:ext cx="1659240" cy="1334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2808000" y="274680"/>
            <a:ext cx="4781520" cy="13255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Stejně doplněny geografické autority i pro nižší správní celky na území Česka: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151  $a České Budějovice (Česko : okres : 1960-)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151 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$a České Budějovice (Česko : okres : 1868-1949)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151  $a Jihočeský kraj (Česko : 1960-1990)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151  $a Jihočeský kraj (Česko : 2000-)</a:t>
            </a:r>
            <a:endParaRPr/>
          </a:p>
        </p:txBody>
      </p:sp>
      <p:pic>
        <p:nvPicPr>
          <p:cNvPr id="137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571320" y="274680"/>
            <a:ext cx="1660680" cy="13474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2643120" y="216000"/>
            <a:ext cx="4928760" cy="138420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39" name="TextShape 2"/>
          <p:cNvSpPr txBox="1"/>
          <p:nvPr/>
        </p:nvSpPr>
        <p:spPr>
          <a:xfrm>
            <a:off x="457200" y="1600200"/>
            <a:ext cx="8229240" cy="504351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Sjednocena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úprava kvalifikátorů a doplňků geografických autorit</a:t>
            </a:r>
            <a:endParaRPr b="1"/>
          </a:p>
          <a:p>
            <a:pPr>
              <a:lnSpc>
                <a:spcPct val="100000"/>
              </a:lnSpc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*  Zvolena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jednotná podoba údaje v kulatých závorkách – jednotlivé prvky v kvalifikátoru odděleny  dvojtečkou s oboustrannou mezerou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*  Pokud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není typ geografické jednotky součástí názvu, pak je vždy součástí kvalifikátoru – výjimkou jsou názvy měst a obcí a jejich částí. </a:t>
            </a:r>
            <a:endParaRPr lang="cs-CZ" sz="32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*  U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států se kvalifikátor použije pouze, pokud je název totožný s názvem města - New York (stát)</a:t>
            </a:r>
            <a:endParaRPr/>
          </a:p>
        </p:txBody>
      </p:sp>
      <p:pic>
        <p:nvPicPr>
          <p:cNvPr id="140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85880" y="360000"/>
            <a:ext cx="1662120" cy="1262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2714760" y="274680"/>
            <a:ext cx="5133240" cy="13255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b="1" i="1" u="sng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Obecný kvalifikátor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 err="1">
                <a:solidFill>
                  <a:srgbClr val="C00000"/>
                </a:solidFill>
                <a:latin typeface="Calibri"/>
              </a:rPr>
              <a:t>Hvar</a:t>
            </a: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 (Chorvatsko : ostrov)</a:t>
            </a:r>
            <a:r>
              <a:rPr lang="cs-CZ" sz="32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ne </a:t>
            </a:r>
            <a:r>
              <a:rPr lang="cs-CZ" sz="3200" i="1" dirty="0" err="1">
                <a:solidFill>
                  <a:srgbClr val="000000"/>
                </a:solidFill>
                <a:latin typeface="Calibri"/>
              </a:rPr>
              <a:t>Hvar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, ostrov (Chorvatsko)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Morava (řeka)</a:t>
            </a:r>
            <a:r>
              <a:rPr lang="cs-CZ" sz="32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ne Morava, řeka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Dunaj (řeka : oblast)</a:t>
            </a:r>
            <a:r>
              <a:rPr lang="cs-CZ" sz="32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ne Dunaj-oblast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Dunaj (řeka : povodí)</a:t>
            </a:r>
            <a:r>
              <a:rPr lang="cs-CZ" sz="32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ne Dunaj-povodí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Macocha (Česko : propast)</a:t>
            </a:r>
            <a:r>
              <a:rPr lang="cs-CZ" sz="32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ne Macocha (Česko)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Kolečko (Česko : rybník)</a:t>
            </a:r>
            <a:r>
              <a:rPr lang="cs-CZ" sz="32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ne Kolečko (Česko)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43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864000" y="216000"/>
            <a:ext cx="1659960" cy="12960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786040" y="274680"/>
            <a:ext cx="5071680" cy="122544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 dirty="0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 dirty="0">
                <a:solidFill>
                  <a:srgbClr val="C00000"/>
                </a:solidFill>
                <a:latin typeface="Calibri"/>
              </a:rPr>
              <a:t> 
geografické termíny</a:t>
            </a: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214282" y="1500174"/>
            <a:ext cx="8929718" cy="51433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400" b="1" i="1" u="sng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Kombinované kvalifikátory – obecný a geografický: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400" i="1" u="sng" dirty="0">
                <a:solidFill>
                  <a:srgbClr val="C00000"/>
                </a:solidFill>
                <a:latin typeface="Calibri"/>
              </a:rPr>
              <a:t>Svitava (Česko : řeka)</a:t>
            </a:r>
            <a:r>
              <a:rPr lang="cs-CZ" sz="34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400" i="1" dirty="0">
                <a:solidFill>
                  <a:srgbClr val="000000"/>
                </a:solidFill>
                <a:latin typeface="Calibri"/>
              </a:rPr>
              <a:t>ne Svitava, řeka (Česko)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400" i="1" dirty="0">
                <a:solidFill>
                  <a:srgbClr val="C00000"/>
                </a:solidFill>
                <a:latin typeface="Calibri"/>
              </a:rPr>
              <a:t>Curyšské jezero (Švýcarsko : oblast</a:t>
            </a:r>
            <a:r>
              <a:rPr lang="cs-CZ" sz="3400" i="1" dirty="0">
                <a:solidFill>
                  <a:srgbClr val="000000"/>
                </a:solidFill>
                <a:latin typeface="Calibri"/>
              </a:rPr>
              <a:t>) ne Curyšské jezero-oblast (Švýcarsko)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400" i="1" u="sng" dirty="0">
                <a:solidFill>
                  <a:srgbClr val="C00000"/>
                </a:solidFill>
                <a:latin typeface="Calibri"/>
              </a:rPr>
              <a:t>Karlovy Vary (Česko : oblast)</a:t>
            </a:r>
            <a:r>
              <a:rPr lang="cs-CZ" sz="34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400" i="1" dirty="0">
                <a:solidFill>
                  <a:srgbClr val="000000"/>
                </a:solidFill>
                <a:latin typeface="Calibri"/>
              </a:rPr>
              <a:t>ne Karlovy Vary-oblast (Česko)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400" i="1" u="sng" dirty="0" err="1">
                <a:solidFill>
                  <a:srgbClr val="C00000"/>
                </a:solidFill>
                <a:latin typeface="Calibri"/>
              </a:rPr>
              <a:t>Black</a:t>
            </a:r>
            <a:r>
              <a:rPr lang="cs-CZ" sz="3400" i="1" u="sng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400" i="1" u="sng" dirty="0" err="1">
                <a:solidFill>
                  <a:srgbClr val="C00000"/>
                </a:solidFill>
                <a:latin typeface="Calibri"/>
              </a:rPr>
              <a:t>Mountain</a:t>
            </a:r>
            <a:r>
              <a:rPr lang="cs-CZ" sz="3400" i="1" u="sng" dirty="0">
                <a:solidFill>
                  <a:srgbClr val="C00000"/>
                </a:solidFill>
                <a:latin typeface="Calibri"/>
              </a:rPr>
              <a:t> (</a:t>
            </a:r>
            <a:r>
              <a:rPr lang="cs-CZ" sz="3400" i="1" u="sng" dirty="0" err="1">
                <a:solidFill>
                  <a:srgbClr val="C00000"/>
                </a:solidFill>
                <a:latin typeface="Calibri"/>
              </a:rPr>
              <a:t>Queensland</a:t>
            </a:r>
            <a:r>
              <a:rPr lang="cs-CZ" sz="3400" i="1" u="sng" dirty="0">
                <a:solidFill>
                  <a:srgbClr val="C00000"/>
                </a:solidFill>
                <a:latin typeface="Calibri"/>
              </a:rPr>
              <a:t> : hora)</a:t>
            </a:r>
            <a:r>
              <a:rPr lang="cs-CZ" sz="3400" i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400" i="1" dirty="0">
                <a:solidFill>
                  <a:srgbClr val="000000"/>
                </a:solidFill>
                <a:latin typeface="Calibri"/>
              </a:rPr>
              <a:t>ne </a:t>
            </a:r>
            <a:r>
              <a:rPr lang="cs-CZ" sz="3400" i="1" dirty="0" err="1">
                <a:solidFill>
                  <a:srgbClr val="000000"/>
                </a:solidFill>
                <a:latin typeface="Calibri"/>
              </a:rPr>
              <a:t>Black</a:t>
            </a:r>
            <a:r>
              <a:rPr lang="cs-CZ" sz="3400" i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400" i="1" dirty="0" err="1">
                <a:solidFill>
                  <a:srgbClr val="000000"/>
                </a:solidFill>
                <a:latin typeface="Calibri"/>
              </a:rPr>
              <a:t>Mountain</a:t>
            </a:r>
            <a:r>
              <a:rPr lang="cs-CZ" sz="3400" i="1" dirty="0">
                <a:solidFill>
                  <a:srgbClr val="000000"/>
                </a:solidFill>
                <a:latin typeface="Calibri"/>
              </a:rPr>
              <a:t>, hora (</a:t>
            </a:r>
            <a:r>
              <a:rPr lang="cs-CZ" sz="3400" i="1" dirty="0" err="1">
                <a:solidFill>
                  <a:srgbClr val="000000"/>
                </a:solidFill>
                <a:latin typeface="Calibri"/>
              </a:rPr>
              <a:t>Queensland</a:t>
            </a:r>
            <a:r>
              <a:rPr lang="cs-CZ" sz="3400" i="1" dirty="0">
                <a:solidFill>
                  <a:srgbClr val="00000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46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1008000" y="216000"/>
            <a:ext cx="1590120" cy="1334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500042"/>
            <a:ext cx="6757646" cy="100013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Calibri"/>
              </a:rPr>
              <a:t>
</a:t>
            </a:r>
            <a:r>
              <a:rPr lang="cs-CZ" sz="4400" b="1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600" b="1" dirty="0" smtClean="0">
                <a:solidFill>
                  <a:srgbClr val="C00000"/>
                </a:solidFill>
                <a:latin typeface="Calibri"/>
              </a:rPr>
              <a:t>Změny 2011-2014 </a:t>
            </a:r>
            <a:br>
              <a:rPr lang="cs-CZ" sz="3600" b="1" dirty="0" smtClean="0">
                <a:solidFill>
                  <a:srgbClr val="C00000"/>
                </a:solidFill>
                <a:latin typeface="Calibri"/>
              </a:rPr>
            </a:br>
            <a:r>
              <a:rPr lang="cs-CZ" sz="4400" b="1" dirty="0" smtClean="0">
                <a:solidFill>
                  <a:srgbClr val="C00000"/>
                </a:solidFill>
                <a:latin typeface="Calibri"/>
              </a:rPr>
              <a:t>geografické termíny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2000232" y="274680"/>
            <a:ext cx="6686208" cy="1143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1590120" cy="1334160"/>
          </a:xfrm>
          <a:prstGeom prst="rect">
            <a:avLst/>
          </a:prstGeom>
          <a:ln w="9360">
            <a:noFill/>
          </a:ln>
        </p:spPr>
      </p:pic>
      <p:sp>
        <p:nvSpPr>
          <p:cNvPr id="5" name="Obdélník 4"/>
          <p:cNvSpPr/>
          <p:nvPr/>
        </p:nvSpPr>
        <p:spPr>
          <a:xfrm>
            <a:off x="1000100" y="1785926"/>
            <a:ext cx="7715304" cy="5088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*Svitava </a:t>
            </a:r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(Česko : řeka : oblast)</a:t>
            </a:r>
            <a:r>
              <a:rPr lang="cs-CZ" sz="3200" i="1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ne Svitava, řeka-oblast (Česko)</a:t>
            </a:r>
            <a:endParaRPr lang="cs-CZ" sz="3200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Bílý </a:t>
            </a:r>
            <a:r>
              <a:rPr lang="cs-CZ" sz="3200" i="1" u="sng" dirty="0" err="1" smtClean="0">
                <a:solidFill>
                  <a:srgbClr val="C00000"/>
                </a:solidFill>
                <a:latin typeface="Calibri"/>
              </a:rPr>
              <a:t>Halštrov</a:t>
            </a:r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 (Česko a Německo : řeka : povodí)</a:t>
            </a:r>
            <a:r>
              <a:rPr lang="cs-CZ" sz="3200" i="1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ne Bílý </a:t>
            </a:r>
            <a:r>
              <a:rPr lang="cs-CZ" sz="3200" i="1" dirty="0" err="1" smtClean="0">
                <a:solidFill>
                  <a:srgbClr val="000000"/>
                </a:solidFill>
                <a:latin typeface="Calibri"/>
              </a:rPr>
              <a:t>Halštrov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-povodí (Česko a Německo)</a:t>
            </a:r>
            <a:endParaRPr lang="cs-CZ" sz="3200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Vltava (Česko : řeka : střední tok)</a:t>
            </a:r>
            <a:r>
              <a:rPr lang="cs-CZ" sz="3200" i="1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ne Vltava-tok střední (Česko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)</a:t>
            </a:r>
          </a:p>
          <a:p>
            <a:pPr>
              <a:buFont typeface="Arial"/>
              <a:buChar char="•"/>
            </a:pPr>
            <a:r>
              <a:rPr lang="cs-CZ" sz="3200" i="1" u="sng" dirty="0" err="1" smtClean="0">
                <a:solidFill>
                  <a:srgbClr val="C00000"/>
                </a:solidFill>
                <a:latin typeface="Calibri"/>
              </a:rPr>
              <a:t>Aventin</a:t>
            </a:r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 (Řím, Itálie : vrch)</a:t>
            </a:r>
            <a:r>
              <a:rPr lang="cs-CZ" sz="3200" i="1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ne </a:t>
            </a:r>
            <a:r>
              <a:rPr lang="cs-CZ" sz="3200" i="1" dirty="0" err="1" smtClean="0">
                <a:solidFill>
                  <a:srgbClr val="000000"/>
                </a:solidFill>
                <a:latin typeface="Calibri"/>
              </a:rPr>
              <a:t>Aventin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vrch</a:t>
            </a:r>
            <a:r>
              <a:rPr lang="cs-CZ" sz="3200" i="1" dirty="0" smtClean="0">
                <a:solidFill>
                  <a:srgbClr val="000000"/>
                </a:solidFill>
                <a:latin typeface="Calibri"/>
              </a:rPr>
              <a:t> (Řím, Itálie)</a:t>
            </a:r>
            <a:endParaRPr lang="cs-CZ" sz="3200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2786040" y="274680"/>
            <a:ext cx="5000670" cy="13255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 dirty="0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 dirty="0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Geografický kvalifikátor </a:t>
            </a:r>
            <a:r>
              <a:rPr lang="cs-CZ" sz="32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–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podoba se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nemění</a:t>
            </a:r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dirty="0" err="1">
                <a:solidFill>
                  <a:srgbClr val="C00000"/>
                </a:solidFill>
                <a:latin typeface="Calibri"/>
              </a:rPr>
              <a:t>Karlov</a:t>
            </a:r>
            <a:r>
              <a:rPr lang="cs-CZ" sz="3200" i="1" dirty="0">
                <a:solidFill>
                  <a:srgbClr val="C00000"/>
                </a:solidFill>
                <a:latin typeface="Calibri"/>
              </a:rPr>
              <a:t> (Praha, Česko)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městská část Prahy 2 - Nového Města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 err="1">
                <a:solidFill>
                  <a:srgbClr val="C00000"/>
                </a:solidFill>
                <a:latin typeface="Calibri"/>
              </a:rPr>
              <a:t>Karlov</a:t>
            </a: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 (Josefův Důl, Jablonec nad Nisou, Česko)</a:t>
            </a:r>
            <a:r>
              <a:rPr lang="cs-CZ" sz="3200" b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-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část obce Josefův Důl v okrese Jablonec nad Nisou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49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16760" y="216000"/>
            <a:ext cx="1659240" cy="1406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2664000" y="274680"/>
            <a:ext cx="4908240" cy="132552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</a:t>
            </a:r>
            <a:r>
              <a:rPr lang="cs-CZ" sz="3200" b="1">
                <a:solidFill>
                  <a:srgbClr val="C00000"/>
                </a:solidFill>
                <a:latin typeface="Calibri"/>
              </a:rPr>
              <a:t>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geografické termíny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457200" y="1872000"/>
            <a:ext cx="8229240" cy="42537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Chronologický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kvalifikátor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360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  Rýnské </a:t>
            </a: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Prusko (1822-1946</a:t>
            </a:r>
            <a:r>
              <a:rPr lang="cs-CZ" sz="3200" i="1" u="sng" dirty="0">
                <a:solidFill>
                  <a:srgbClr val="00000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i="1" u="sng" dirty="0" smtClean="0">
                <a:solidFill>
                  <a:srgbClr val="C00000"/>
                </a:solidFill>
                <a:latin typeface="Calibri"/>
              </a:rPr>
              <a:t>  Budějovický </a:t>
            </a:r>
            <a:r>
              <a:rPr lang="cs-CZ" sz="3200" i="1" u="sng" dirty="0">
                <a:solidFill>
                  <a:srgbClr val="C00000"/>
                </a:solidFill>
                <a:latin typeface="Calibri"/>
              </a:rPr>
              <a:t>kraj (Česko : 1850-1855)</a:t>
            </a:r>
            <a:endParaRPr/>
          </a:p>
        </p:txBody>
      </p:sp>
      <p:pic>
        <p:nvPicPr>
          <p:cNvPr id="152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92000" y="288000"/>
            <a:ext cx="1659240" cy="12488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2304000" y="144000"/>
            <a:ext cx="4176000" cy="145620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
konspekt</a:t>
            </a:r>
            <a:endParaRPr/>
          </a:p>
        </p:txBody>
      </p:sp>
      <p:sp>
        <p:nvSpPr>
          <p:cNvPr id="154" name="TextShape 2"/>
          <p:cNvSpPr txBox="1"/>
          <p:nvPr/>
        </p:nvSpPr>
        <p:spPr>
          <a:xfrm>
            <a:off x="457200" y="2143116"/>
            <a:ext cx="8229240" cy="398264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Nové kategorie konspektu</a:t>
            </a:r>
            <a:endParaRPr sz="3600" b="1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Schéma rozšířeno o 2 kategorie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*25 -  beletrie pro dospělé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*26 -  literatura pro děti a mládež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      -  0/9-053.2    naučná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      -  821-93        beletrie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55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414000" y="274680"/>
            <a:ext cx="1657800" cy="1334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2232000" y="360000"/>
            <a:ext cx="4824000" cy="1240200"/>
          </a:xfrm>
          <a:prstGeom prst="rect">
            <a:avLst/>
          </a:prstGeom>
        </p:spPr>
        <p:txBody>
          <a:bodyPr anchor="ctr"/>
          <a:lstStyle/>
          <a:p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
konspekt</a:t>
            </a:r>
            <a:endParaRPr/>
          </a:p>
        </p:txBody>
      </p:sp>
      <p:sp>
        <p:nvSpPr>
          <p:cNvPr id="15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  Nové 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skupiny konspektu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913(437)  Geografie Česka a Slovenska, reálie, cestování (kategorie 7)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614.8  Úrazy a jejich prevence (kat. 14)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640.4  Hotelový a stravovací průmysl (19)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 821.14’02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Řecká antická literatura 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(25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821.14’02.09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řecká ant. literatura – o ní (11)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</a:t>
            </a:r>
            <a:r>
              <a:rPr lang="cs-CZ" sz="3200" dirty="0" smtClean="0">
                <a:solidFill>
                  <a:srgbClr val="000000"/>
                </a:solidFill>
                <a:latin typeface="Calibri"/>
              </a:rPr>
              <a:t>821.14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– pro moderní řeckou literaturu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58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432000" y="360000"/>
            <a:ext cx="1496880" cy="13680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2160000" y="576000"/>
            <a:ext cx="6312600" cy="1008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>
                <a:solidFill>
                  <a:srgbClr val="C00000"/>
                </a:solidFill>
                <a:latin typeface="Calibri"/>
              </a:rPr>
              <a:t>Autority pro věcný popis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1371600" y="2286000"/>
            <a:ext cx="6400440" cy="385764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Jmenné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autority  (600)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Korporace   (610)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Akce   (611)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Unifikované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názvy  (630)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00"/>
                </a:solidFill>
                <a:latin typeface="Calibri"/>
              </a:rPr>
              <a:t>Nejsou součástí řetězců PHNK, používají jako vstupní prvek  bez zpřesnění </a:t>
            </a:r>
            <a:endParaRPr/>
          </a:p>
        </p:txBody>
      </p:sp>
      <p:pic>
        <p:nvPicPr>
          <p:cNvPr id="86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519120" y="792000"/>
            <a:ext cx="1640880" cy="1334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857240" y="274680"/>
            <a:ext cx="682920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>
                <a:solidFill>
                  <a:srgbClr val="C00000"/>
                </a:solidFill>
                <a:latin typeface="Calibri"/>
              </a:rPr>
              <a:t>Avizované změny do budoucna</a:t>
            </a:r>
            <a:endParaRPr/>
          </a:p>
        </p:txBody>
      </p:sp>
      <p:sp>
        <p:nvSpPr>
          <p:cNvPr id="160" name="TextShape 2"/>
          <p:cNvSpPr txBox="1"/>
          <p:nvPr/>
        </p:nvSpPr>
        <p:spPr>
          <a:xfrm>
            <a:off x="457200" y="1872000"/>
            <a:ext cx="8229240" cy="42537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Přesun autorit fiktivních osob z </a:t>
            </a:r>
            <a:r>
              <a:rPr lang="cs-CZ" sz="3200" b="1" dirty="0" err="1">
                <a:solidFill>
                  <a:srgbClr val="000000"/>
                </a:solidFill>
                <a:latin typeface="Calibri"/>
              </a:rPr>
              <a:t>tématických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 autorit do autorit personálních (bude je možno použít i ve jmenném popisu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)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b="1" dirty="0">
                <a:solidFill>
                  <a:srgbClr val="000000"/>
                </a:solidFill>
                <a:latin typeface="Calibri"/>
              </a:rPr>
              <a:t>Doplnění  „doporučeného záznamu“ o alespoň jednu tematickou autoritu </a:t>
            </a:r>
            <a:r>
              <a:rPr lang="cs-CZ" sz="3200" b="1" dirty="0" smtClean="0">
                <a:solidFill>
                  <a:srgbClr val="000000"/>
                </a:solidFill>
                <a:latin typeface="Calibri"/>
              </a:rPr>
              <a:t>a jednu </a:t>
            </a:r>
            <a:r>
              <a:rPr lang="cs-CZ" sz="3200" b="1" dirty="0">
                <a:solidFill>
                  <a:srgbClr val="000000"/>
                </a:solidFill>
                <a:latin typeface="Calibri"/>
              </a:rPr>
              <a:t>autoritu formální</a:t>
            </a:r>
            <a:endParaRPr/>
          </a:p>
        </p:txBody>
      </p:sp>
      <p:pic>
        <p:nvPicPr>
          <p:cNvPr id="16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288000" y="274680"/>
            <a:ext cx="1569240" cy="13474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2428920" y="274680"/>
            <a:ext cx="564336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 dirty="0">
                <a:solidFill>
                  <a:srgbClr val="C00000"/>
                </a:solidFill>
                <a:latin typeface="Calibri"/>
              </a:rPr>
              <a:t>Změny </a:t>
            </a:r>
            <a:r>
              <a:rPr lang="cs-CZ" sz="4400" b="1" dirty="0" smtClean="0">
                <a:solidFill>
                  <a:srgbClr val="C00000"/>
                </a:solidFill>
                <a:latin typeface="Calibri"/>
              </a:rPr>
              <a:t>věcného zpracování 2011-2014</a:t>
            </a:r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Kontakt: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u="sng">
                <a:solidFill>
                  <a:srgbClr val="0000FF"/>
                </a:solidFill>
                <a:latin typeface="Calibri"/>
              </a:rPr>
              <a:t>koldova@cbvk.cz</a:t>
            </a: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Telefon: 386 111 224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cs-CZ" sz="3200">
                <a:solidFill>
                  <a:srgbClr val="000000"/>
                </a:solidFill>
                <a:latin typeface="Calibri"/>
              </a:rPr>
              <a:t>Děkuji za pozornost                      </a:t>
            </a:r>
            <a:endParaRPr/>
          </a:p>
        </p:txBody>
      </p:sp>
      <p:pic>
        <p:nvPicPr>
          <p:cNvPr id="164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42960" y="274680"/>
            <a:ext cx="1785960" cy="1347480"/>
          </a:xfrm>
          <a:prstGeom prst="rect">
            <a:avLst/>
          </a:prstGeom>
          <a:ln w="9360">
            <a:noFill/>
          </a:ln>
        </p:spPr>
      </p:pic>
      <p:pic>
        <p:nvPicPr>
          <p:cNvPr id="165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4357800" y="4000680"/>
            <a:ext cx="1642680" cy="1714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1857240" y="0"/>
            <a:ext cx="6600600" cy="1785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>
                <a:solidFill>
                  <a:srgbClr val="C00000"/>
                </a:solidFill>
                <a:latin typeface="Calibri"/>
              </a:rPr>
              <a:t>Autority pro věcný popis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1371600" y="1857240"/>
            <a:ext cx="6400440" cy="3781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Chronologické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autority   (648)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*  </a:t>
            </a:r>
            <a:r>
              <a:rPr lang="cs-CZ" sz="3600" b="1" dirty="0">
                <a:solidFill>
                  <a:srgbClr val="000000"/>
                </a:solidFill>
                <a:latin typeface="Calibri"/>
              </a:rPr>
              <a:t>Užívají se jako vstupní prvek bez dalších zpřesnění (konkrétní roky nebo rozmezí let)</a:t>
            </a:r>
            <a:endParaRPr/>
          </a:p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rgbClr val="000000"/>
                </a:solidFill>
                <a:latin typeface="Calibri"/>
              </a:rPr>
              <a:t>*  Nebo jako chronologické zpřesnění (obecnější časová období (století, půlstoletí apod.)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89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360000" y="576000"/>
            <a:ext cx="1656000" cy="12812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1857240" y="0"/>
            <a:ext cx="6600600" cy="1785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>
                <a:solidFill>
                  <a:srgbClr val="C00000"/>
                </a:solidFill>
                <a:latin typeface="Calibri"/>
              </a:rPr>
              <a:t>Autority pro věcný popis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1371600" y="1928880"/>
            <a:ext cx="7057800" cy="3709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Tématické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autority    (650)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Geografické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autority   (651)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rgbClr val="000000"/>
                </a:solidFill>
                <a:latin typeface="Calibri"/>
              </a:rPr>
              <a:t>Jsou součástí PHNK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600" b="1" dirty="0">
                <a:solidFill>
                  <a:srgbClr val="000000"/>
                </a:solidFill>
                <a:latin typeface="Calibri"/>
              </a:rPr>
              <a:t>  jako vstupní prvek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600" b="1" dirty="0">
                <a:solidFill>
                  <a:srgbClr val="000000"/>
                </a:solidFill>
                <a:latin typeface="Calibri"/>
              </a:rPr>
              <a:t>  jako zpřesnění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92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360000" y="504000"/>
            <a:ext cx="1656000" cy="13323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2428920" y="576000"/>
            <a:ext cx="5995080" cy="1080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800" b="1">
                <a:solidFill>
                  <a:srgbClr val="C00000"/>
                </a:solidFill>
                <a:latin typeface="Calibri"/>
              </a:rPr>
              <a:t>Tématické autority NK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1214280" y="2143080"/>
            <a:ext cx="6929280" cy="40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 smtClean="0">
                <a:latin typeface="Calibri"/>
              </a:rPr>
              <a:t>* </a:t>
            </a:r>
            <a:r>
              <a:rPr lang="cs-CZ" sz="3200" dirty="0" smtClean="0">
                <a:solidFill>
                  <a:srgbClr val="8B8B8B"/>
                </a:solidFill>
                <a:latin typeface="Calibri"/>
              </a:rPr>
              <a:t> </a:t>
            </a:r>
            <a:r>
              <a:rPr lang="cs-CZ" sz="3600" dirty="0" smtClean="0">
                <a:solidFill>
                  <a:srgbClr val="000000"/>
                </a:solidFill>
                <a:latin typeface="Calibri"/>
              </a:rPr>
              <a:t>Systém </a:t>
            </a:r>
            <a:r>
              <a:rPr lang="cs-CZ" sz="3600" dirty="0">
                <a:solidFill>
                  <a:srgbClr val="000000"/>
                </a:solidFill>
                <a:latin typeface="Calibri"/>
              </a:rPr>
              <a:t>tvořený zdola – v návaznosti na konkrétní dokument</a:t>
            </a:r>
            <a:endParaRPr sz="3600"/>
          </a:p>
          <a:p>
            <a:pPr>
              <a:lnSpc>
                <a:spcPct val="100000"/>
              </a:lnSpc>
            </a:pPr>
            <a:r>
              <a:rPr lang="cs-CZ" sz="3600" dirty="0" smtClean="0">
                <a:solidFill>
                  <a:srgbClr val="000000"/>
                </a:solidFill>
                <a:latin typeface="Calibri"/>
              </a:rPr>
              <a:t>*  Každé </a:t>
            </a:r>
            <a:r>
              <a:rPr lang="cs-CZ" sz="3600" dirty="0">
                <a:solidFill>
                  <a:srgbClr val="000000"/>
                </a:solidFill>
                <a:latin typeface="Calibri"/>
              </a:rPr>
              <a:t>nové téma doplněno komisí po několikerém ověření  </a:t>
            </a:r>
            <a:endParaRPr sz="3600"/>
          </a:p>
          <a:p>
            <a:pPr>
              <a:lnSpc>
                <a:spcPct val="100000"/>
              </a:lnSpc>
            </a:pPr>
            <a:r>
              <a:rPr lang="cs-CZ" sz="3600" dirty="0" smtClean="0">
                <a:solidFill>
                  <a:srgbClr val="000000"/>
                </a:solidFill>
                <a:latin typeface="Calibri"/>
              </a:rPr>
              <a:t>*  Promyšlené </a:t>
            </a:r>
            <a:r>
              <a:rPr lang="cs-CZ" sz="3600" dirty="0">
                <a:solidFill>
                  <a:srgbClr val="000000"/>
                </a:solidFill>
                <a:latin typeface="Calibri"/>
              </a:rPr>
              <a:t>sémantické vazby</a:t>
            </a:r>
            <a:endParaRPr sz="3600"/>
          </a:p>
          <a:p>
            <a:pPr>
              <a:lnSpc>
                <a:spcPct val="100000"/>
              </a:lnSpc>
            </a:pPr>
            <a:r>
              <a:rPr lang="cs-CZ" sz="3600" dirty="0" smtClean="0">
                <a:solidFill>
                  <a:srgbClr val="000000"/>
                </a:solidFill>
                <a:latin typeface="Calibri"/>
              </a:rPr>
              <a:t>*  Jasně </a:t>
            </a:r>
            <a:r>
              <a:rPr lang="cs-CZ" sz="3600" dirty="0">
                <a:solidFill>
                  <a:srgbClr val="000000"/>
                </a:solidFill>
                <a:latin typeface="Calibri"/>
              </a:rPr>
              <a:t>stanovená syntaktická pravidla</a:t>
            </a:r>
            <a:endParaRPr sz="3600"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95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48000" y="609840"/>
            <a:ext cx="1708920" cy="1406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2592000" y="648000"/>
            <a:ext cx="4392000" cy="1440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>
                <a:solidFill>
                  <a:srgbClr val="C00000"/>
                </a:solidFill>
                <a:latin typeface="Calibri"/>
              </a:rPr>
              <a:t>Alternativy k autoritám NK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1371600" y="2286000"/>
            <a:ext cx="6400440" cy="40003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Volně tvořená klíčová slova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 jednoduchý systém 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 minimum pravidel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 bez struktury a sémantických  </a:t>
            </a:r>
            <a:endParaRPr/>
          </a:p>
          <a:p>
            <a:pPr>
              <a:lnSpc>
                <a:spcPct val="100000"/>
              </a:lnSpc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   vazeb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 velká pravděpodobnost </a:t>
            </a:r>
            <a:endParaRPr/>
          </a:p>
          <a:p>
            <a:pPr>
              <a:lnSpc>
                <a:spcPct val="100000"/>
              </a:lnSpc>
            </a:pPr>
            <a:r>
              <a:rPr lang="cs-CZ" sz="3600" dirty="0">
                <a:solidFill>
                  <a:srgbClr val="000000"/>
                </a:solidFill>
                <a:latin typeface="Calibri"/>
              </a:rPr>
              <a:t>   nejednotného zpracování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98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714240" y="504000"/>
            <a:ext cx="1661760" cy="14040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2376000" y="288000"/>
            <a:ext cx="5267520" cy="1497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>
                <a:solidFill>
                  <a:srgbClr val="C00000"/>
                </a:solidFill>
                <a:latin typeface="Calibri"/>
              </a:rPr>
              <a:t>Alternativy k autoritám NK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1008000" y="1944000"/>
            <a:ext cx="6771960" cy="38563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PSH – </a:t>
            </a:r>
            <a:r>
              <a:rPr lang="cs-CZ" sz="3200" b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Polytématický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strukturovaný heslář  NTK</a:t>
            </a:r>
            <a:endParaRPr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tvořen „shora“ bez vazby na konkrétní dokumenty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zaměřen spíše na odborné fondy, pro všeobecný fond nutné doplňky a úpravy</a:t>
            </a:r>
            <a:endParaRPr/>
          </a:p>
        </p:txBody>
      </p:sp>
      <p:pic>
        <p:nvPicPr>
          <p:cNvPr id="10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571320" y="360000"/>
            <a:ext cx="1804680" cy="14763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2304000" y="144000"/>
            <a:ext cx="5904000" cy="1440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3600" b="1">
                <a:solidFill>
                  <a:srgbClr val="C00000"/>
                </a:solidFill>
                <a:latin typeface="Calibri"/>
              </a:rPr>
              <a:t>Změny 2011-2014 </a:t>
            </a:r>
            <a:r>
              <a:rPr lang="cs-CZ" sz="4400" b="1">
                <a:solidFill>
                  <a:srgbClr val="C00000"/>
                </a:solidFill>
                <a:latin typeface="Calibri"/>
              </a:rPr>
              <a:t> chronologické termíny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943560" y="1835280"/>
            <a:ext cx="7200340" cy="44287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Použití v bibliografickém záznamu</a:t>
            </a:r>
            <a:endParaRPr sz="360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chronologické termíny se používají pouze tam, kde je potřeba téma časově omezit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nepoužívá se termín </a:t>
            </a:r>
            <a:r>
              <a:rPr lang="cs-CZ" sz="3200" dirty="0" err="1">
                <a:solidFill>
                  <a:srgbClr val="000000"/>
                </a:solidFill>
                <a:latin typeface="Calibri"/>
              </a:rPr>
              <a:t>poč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.-21 stol. (</a:t>
            </a:r>
            <a:r>
              <a:rPr lang="cs-CZ" sz="3200" i="1" dirty="0">
                <a:solidFill>
                  <a:srgbClr val="000000"/>
                </a:solidFill>
                <a:latin typeface="Calibri"/>
              </a:rPr>
              <a:t>zahrnuje celou historii a je zbytečný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dirty="0">
                <a:solidFill>
                  <a:srgbClr val="000000"/>
                </a:solidFill>
                <a:latin typeface="Calibri"/>
              </a:rPr>
              <a:t>   upřednostňuje se číselné vyjádření před slovním a zkratkami  – </a:t>
            </a:r>
            <a:endParaRPr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00"/>
                </a:solidFill>
                <a:latin typeface="Calibri"/>
              </a:rPr>
              <a:t>ne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1. </a:t>
            </a:r>
            <a:r>
              <a:rPr lang="cs-CZ" sz="3200" b="1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pol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. 19. stol., </a:t>
            </a:r>
            <a:r>
              <a:rPr lang="cs-CZ" sz="3200" dirty="0">
                <a:solidFill>
                  <a:srgbClr val="000000"/>
                </a:solidFill>
                <a:latin typeface="Calibri"/>
              </a:rPr>
              <a:t>ale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1801-1850</a:t>
            </a:r>
            <a:endParaRPr b="1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4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42960" y="432000"/>
            <a:ext cx="1589040" cy="14043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1335</Words>
  <PresentationFormat>Předvádění na obrazovce (4:3)</PresentationFormat>
  <Paragraphs>192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3" baseType="lpstr">
      <vt:lpstr>Office Theme</vt:lpstr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Změny 2011-2014   geografické termíny 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
 Změny 2011-2014  geografické termíny </vt:lpstr>
      <vt:lpstr>Snímek 26</vt:lpstr>
      <vt:lpstr>Snímek 27</vt:lpstr>
      <vt:lpstr>Snímek 28</vt:lpstr>
      <vt:lpstr>Snímek 29</vt:lpstr>
      <vt:lpstr>Snímek 30</vt:lpstr>
      <vt:lpstr>Snímek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koldova</dc:creator>
  <cp:lastModifiedBy>koldova</cp:lastModifiedBy>
  <cp:revision>9</cp:revision>
  <dcterms:modified xsi:type="dcterms:W3CDTF">2014-11-19T06:50:14Z</dcterms:modified>
</cp:coreProperties>
</file>