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85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86" r:id="rId27"/>
    <p:sldId id="279" r:id="rId28"/>
    <p:sldId id="280" r:id="rId29"/>
    <p:sldId id="281" r:id="rId30"/>
    <p:sldId id="282" r:id="rId31"/>
    <p:sldId id="283" r:id="rId32"/>
    <p:sldId id="284" r:id="rId33"/>
  </p:sldIdLst>
  <p:sldSz cx="9144000" cy="6858000" type="screen4x3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8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Obrázek 36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38" name="Obrázek 37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6" name="Obrázek 75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77" name="Obrázek 76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>
                <a:solidFill>
                  <a:srgbClr val="000000"/>
                </a:solidFill>
                <a:latin typeface="Calibri"/>
              </a:rPr>
              <a:t>Klikněte pro úpravu formátu textu nadpisuKlepnutím lze upravit styl předlohy nadpisů.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8B8B8B"/>
                </a:solidFill>
                <a:latin typeface="Calibri"/>
              </a:rPr>
              <a:t>18. 11. 2014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5683DA57-FBF6-4559-8336-57B7D4896214}" type="slidenum">
              <a:rPr lang="cs-CZ" sz="120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Calibri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Calibri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Calibri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Calibri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Calibri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Calibri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Calibri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>
                <a:solidFill>
                  <a:srgbClr val="000000"/>
                </a:solidFill>
                <a:latin typeface="Calibri"/>
              </a:rPr>
              <a:t>Klikněte pro úpravu formátu textu nadpisuKlepnutím lze upravit styl předlohy nadpisů.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Šestá úroveň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Sedmá úroveňKlepnutím lze upravit styly předlohy textu.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cs-CZ" sz="2800">
                <a:solidFill>
                  <a:srgbClr val="000000"/>
                </a:solidFill>
                <a:latin typeface="Calibri"/>
              </a:rPr>
              <a:t>Druhá úroveň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cs-CZ" sz="2400">
                <a:solidFill>
                  <a:srgbClr val="000000"/>
                </a:solidFill>
                <a:latin typeface="Calibri"/>
              </a:rPr>
              <a:t>Třetí úroveň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cs-CZ" sz="2000">
                <a:solidFill>
                  <a:srgbClr val="000000"/>
                </a:solidFill>
                <a:latin typeface="Calibri"/>
              </a:rPr>
              <a:t>Čtvrtá úroveň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cs-CZ" sz="2000">
                <a:solidFill>
                  <a:srgbClr val="000000"/>
                </a:solidFill>
                <a:latin typeface="Calibri"/>
              </a:rPr>
              <a:t>Pátá úroveň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8B8B8B"/>
                </a:solidFill>
                <a:latin typeface="Calibri"/>
              </a:rPr>
              <a:t>18. 11. 2014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A65EAFC-7FB8-4F64-8CE4-A8F591C6AA8A}" type="slidenum">
              <a:rPr lang="cs-CZ" sz="120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aleph.nkp.cz/aleph-cgi/show_map?ll=48.90019,14.56786&amp;z=12" TargetMode="Externa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1857240" y="0"/>
            <a:ext cx="6600600" cy="17856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3200">
                <a:solidFill>
                  <a:srgbClr val="000000"/>
                </a:solidFill>
                <a:latin typeface="Calibri"/>
              </a:rPr>
              <a:t>Seminář pro knihovny Jihočeského kraje  19.11.2014</a:t>
            </a:r>
            <a:endParaRPr/>
          </a:p>
        </p:txBody>
      </p:sp>
      <p:sp>
        <p:nvSpPr>
          <p:cNvPr id="79" name="TextShape 2"/>
          <p:cNvSpPr txBox="1"/>
          <p:nvPr/>
        </p:nvSpPr>
        <p:spPr>
          <a:xfrm>
            <a:off x="1371600" y="2286000"/>
            <a:ext cx="6400440" cy="335232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5400" b="1">
                <a:solidFill>
                  <a:srgbClr val="C00000"/>
                </a:solidFill>
                <a:latin typeface="Calibri"/>
              </a:rPr>
              <a:t>Věcné zpracování – novinky 2011-2014</a:t>
            </a:r>
            <a:endParaRPr/>
          </a:p>
        </p:txBody>
      </p:sp>
      <p:pic>
        <p:nvPicPr>
          <p:cNvPr id="80" name="Pictur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360000" y="395640"/>
            <a:ext cx="1584000" cy="126036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2111400" y="0"/>
            <a:ext cx="6600600" cy="1642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3600" b="1">
                <a:solidFill>
                  <a:srgbClr val="C00000"/>
                </a:solidFill>
                <a:latin typeface="Calibri"/>
              </a:rPr>
              <a:t>Změny 2011-2014 </a:t>
            </a:r>
            <a:r>
              <a:rPr lang="cs-CZ" sz="4400" b="1">
                <a:solidFill>
                  <a:srgbClr val="C00000"/>
                </a:solidFill>
                <a:latin typeface="Calibri"/>
              </a:rPr>
              <a:t> chronologické termíny</a:t>
            </a:r>
            <a:endParaRPr/>
          </a:p>
        </p:txBody>
      </p:sp>
      <p:sp>
        <p:nvSpPr>
          <p:cNvPr id="106" name="TextShape 2"/>
          <p:cNvSpPr txBox="1"/>
          <p:nvPr/>
        </p:nvSpPr>
        <p:spPr>
          <a:xfrm>
            <a:off x="785786" y="1571612"/>
            <a:ext cx="7358114" cy="506714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dirty="0">
                <a:solidFill>
                  <a:srgbClr val="000000"/>
                </a:solidFill>
                <a:latin typeface="Calibri"/>
              </a:rPr>
              <a:t>   Každý potřebný chronologický termín se uvede jako vstupní prvek</a:t>
            </a:r>
            <a:endParaRPr sz="320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dirty="0">
                <a:solidFill>
                  <a:srgbClr val="000000"/>
                </a:solidFill>
                <a:latin typeface="Calibri"/>
              </a:rPr>
              <a:t>   Konkrétní data  (roky nebo rozmezí let) se uvádějí ve vstupním prvku samostatně</a:t>
            </a:r>
            <a:endParaRPr sz="320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dirty="0">
                <a:solidFill>
                  <a:srgbClr val="000000"/>
                </a:solidFill>
                <a:latin typeface="Calibri"/>
              </a:rPr>
              <a:t>  Obecnější chronologické termíny  (století, půlstoletí, desetiletí, historické periody) lze použít též jako </a:t>
            </a: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zpřesnění</a:t>
            </a:r>
            <a:endParaRPr sz="320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dirty="0">
                <a:solidFill>
                  <a:srgbClr val="000000"/>
                </a:solidFill>
                <a:latin typeface="Calibri"/>
              </a:rPr>
              <a:t>  V</a:t>
            </a: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e 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výjimečných případech </a:t>
            </a: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lze jako zpřesnění použít 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konkrétní rok – např. pro volby, sčítání lidu</a:t>
            </a:r>
            <a:endParaRPr sz="3200"/>
          </a:p>
        </p:txBody>
      </p:sp>
      <p:pic>
        <p:nvPicPr>
          <p:cNvPr id="107" name="Pictur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642960" y="360000"/>
            <a:ext cx="1661040" cy="126216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2143080" y="504000"/>
            <a:ext cx="6143400" cy="12960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3600" b="1">
                <a:solidFill>
                  <a:srgbClr val="C00000"/>
                </a:solidFill>
                <a:latin typeface="Calibri"/>
              </a:rPr>
              <a:t>Změny 2011-2014 </a:t>
            </a:r>
            <a:r>
              <a:rPr lang="cs-CZ" sz="4400" b="1">
                <a:solidFill>
                  <a:srgbClr val="C00000"/>
                </a:solidFill>
                <a:latin typeface="Calibri"/>
              </a:rPr>
              <a:t> chronologické termíny</a:t>
            </a:r>
            <a:endParaRPr/>
          </a:p>
        </p:txBody>
      </p:sp>
      <p:sp>
        <p:nvSpPr>
          <p:cNvPr id="109" name="TextShape 2"/>
          <p:cNvSpPr txBox="1"/>
          <p:nvPr/>
        </p:nvSpPr>
        <p:spPr>
          <a:xfrm>
            <a:off x="714240" y="2285992"/>
            <a:ext cx="7429320" cy="392868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200" dirty="0">
                <a:solidFill>
                  <a:srgbClr val="000000"/>
                </a:solidFill>
                <a:latin typeface="Calibri"/>
              </a:rPr>
              <a:t>Příklad:</a:t>
            </a:r>
            <a:endParaRPr/>
          </a:p>
          <a:p>
            <a:pPr>
              <a:lnSpc>
                <a:spcPct val="100000"/>
              </a:lnSpc>
            </a:pPr>
            <a:r>
              <a:rPr lang="cs-CZ" sz="3200" dirty="0">
                <a:solidFill>
                  <a:srgbClr val="000000"/>
                </a:solidFill>
                <a:latin typeface="Calibri"/>
              </a:rPr>
              <a:t>Dějiny průmyslu v letech 1850-1918</a:t>
            </a:r>
            <a:endParaRPr/>
          </a:p>
          <a:p>
            <a:pPr>
              <a:lnSpc>
                <a:spcPct val="100000"/>
              </a:lnSpc>
            </a:pP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648   $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a 1850-1918</a:t>
            </a:r>
            <a:endParaRPr/>
          </a:p>
          <a:p>
            <a:pPr>
              <a:lnSpc>
                <a:spcPct val="100000"/>
              </a:lnSpc>
            </a:pPr>
            <a:r>
              <a:rPr lang="cs-CZ" sz="3200" dirty="0">
                <a:solidFill>
                  <a:srgbClr val="000000"/>
                </a:solidFill>
                <a:latin typeface="Calibri"/>
              </a:rPr>
              <a:t>648   $a 19.-20. stol.</a:t>
            </a:r>
            <a:endParaRPr/>
          </a:p>
          <a:p>
            <a:pPr>
              <a:lnSpc>
                <a:spcPct val="100000"/>
              </a:lnSpc>
            </a:pPr>
            <a:r>
              <a:rPr lang="cs-CZ" sz="3200" dirty="0">
                <a:solidFill>
                  <a:srgbClr val="000000"/>
                </a:solidFill>
                <a:latin typeface="Calibri"/>
              </a:rPr>
              <a:t>650   $a dějiny průmyslu $y 19.-20. stol.</a:t>
            </a:r>
            <a:endParaRPr/>
          </a:p>
        </p:txBody>
      </p:sp>
      <p:pic>
        <p:nvPicPr>
          <p:cNvPr id="110" name="Pictur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500040" y="360000"/>
            <a:ext cx="1515960" cy="126216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2448000" y="216000"/>
            <a:ext cx="5910214" cy="12834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3600" b="1" dirty="0">
                <a:solidFill>
                  <a:srgbClr val="C00000"/>
                </a:solidFill>
                <a:latin typeface="Calibri"/>
              </a:rPr>
              <a:t>Změny 2011-2014 </a:t>
            </a:r>
            <a:r>
              <a:rPr lang="cs-CZ" sz="4400" b="1" dirty="0">
                <a:solidFill>
                  <a:srgbClr val="C00000"/>
                </a:solidFill>
                <a:latin typeface="Calibri"/>
              </a:rPr>
              <a:t> chronologické termíny</a:t>
            </a:r>
            <a:endParaRPr/>
          </a:p>
        </p:txBody>
      </p:sp>
      <p:sp>
        <p:nvSpPr>
          <p:cNvPr id="112" name="TextShape 2"/>
          <p:cNvSpPr txBox="1"/>
          <p:nvPr/>
        </p:nvSpPr>
        <p:spPr>
          <a:xfrm>
            <a:off x="928662" y="1571612"/>
            <a:ext cx="7000924" cy="528638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dirty="0">
                <a:solidFill>
                  <a:srgbClr val="000000"/>
                </a:solidFill>
                <a:latin typeface="Calibri"/>
              </a:rPr>
              <a:t>   </a:t>
            </a:r>
            <a:r>
              <a:rPr lang="cs-CZ" sz="3600" b="1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Neuzavřená data </a:t>
            </a:r>
            <a:endParaRPr sz="360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cs-CZ" sz="3200" dirty="0">
                <a:solidFill>
                  <a:srgbClr val="000000"/>
                </a:solidFill>
                <a:latin typeface="Calibri"/>
              </a:rPr>
              <a:t> pokud je období omezeno jen jedním datem  - druhé nelze jednoznačně určit</a:t>
            </a:r>
            <a:endParaRPr/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C00000"/>
                </a:solidFill>
                <a:latin typeface="Calibri"/>
              </a:rPr>
              <a:t>o</a:t>
            </a:r>
            <a:r>
              <a:rPr lang="cs-CZ" sz="3200" b="1" dirty="0" smtClean="0">
                <a:solidFill>
                  <a:srgbClr val="C00000"/>
                </a:solidFill>
                <a:latin typeface="Calibri"/>
              </a:rPr>
              <a:t>d </a:t>
            </a:r>
            <a:r>
              <a:rPr lang="cs-CZ" sz="3200" b="1" dirty="0">
                <a:solidFill>
                  <a:srgbClr val="C00000"/>
                </a:solidFill>
                <a:latin typeface="Calibri"/>
              </a:rPr>
              <a:t>1990 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– děj stále trvá. V některých případech lze jako druhé mezní datum použít datum dokončení dokumentu (1990-2014)</a:t>
            </a:r>
            <a:endParaRPr/>
          </a:p>
          <a:p>
            <a:pPr>
              <a:lnSpc>
                <a:spcPct val="100000"/>
              </a:lnSpc>
            </a:pPr>
            <a:r>
              <a:rPr lang="cs-CZ" sz="3200" b="1" dirty="0" smtClean="0">
                <a:solidFill>
                  <a:srgbClr val="C00000"/>
                </a:solidFill>
                <a:latin typeface="Calibri"/>
              </a:rPr>
              <a:t>do </a:t>
            </a:r>
            <a:r>
              <a:rPr lang="cs-CZ" sz="3200" b="1" dirty="0">
                <a:solidFill>
                  <a:srgbClr val="C00000"/>
                </a:solidFill>
                <a:latin typeface="Calibri"/>
              </a:rPr>
              <a:t>1989</a:t>
            </a:r>
            <a:r>
              <a:rPr lang="cs-CZ" sz="3200" dirty="0">
                <a:solidFill>
                  <a:srgbClr val="C00000"/>
                </a:solidFill>
                <a:latin typeface="Calibri"/>
              </a:rPr>
              <a:t> 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– nahrazuje dříve používané       </a:t>
            </a:r>
            <a:r>
              <a:rPr lang="cs-CZ" sz="3200" dirty="0" err="1">
                <a:solidFill>
                  <a:srgbClr val="000000"/>
                </a:solidFill>
                <a:latin typeface="Calibri"/>
              </a:rPr>
              <a:t>poč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.-1989 – nelze určit počáteční datum</a:t>
            </a:r>
            <a:endParaRPr/>
          </a:p>
        </p:txBody>
      </p:sp>
      <p:pic>
        <p:nvPicPr>
          <p:cNvPr id="113" name="Pictur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785880" y="288000"/>
            <a:ext cx="1518120" cy="133416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2376000" y="432000"/>
            <a:ext cx="5904000" cy="10800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3600" b="1">
                <a:solidFill>
                  <a:srgbClr val="C00000"/>
                </a:solidFill>
                <a:latin typeface="Calibri"/>
              </a:rPr>
              <a:t>Změny 2011-2014 </a:t>
            </a:r>
            <a:r>
              <a:rPr lang="cs-CZ" sz="4400" b="1">
                <a:solidFill>
                  <a:srgbClr val="C00000"/>
                </a:solidFill>
                <a:latin typeface="Calibri"/>
              </a:rPr>
              <a:t> chronologické termíny</a:t>
            </a:r>
            <a:endParaRPr/>
          </a:p>
        </p:txBody>
      </p:sp>
      <p:sp>
        <p:nvSpPr>
          <p:cNvPr id="115" name="TextShape 2"/>
          <p:cNvSpPr txBox="1"/>
          <p:nvPr/>
        </p:nvSpPr>
        <p:spPr>
          <a:xfrm>
            <a:off x="785880" y="1785960"/>
            <a:ext cx="7500600" cy="46432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600" b="1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Periodizace dějin</a:t>
            </a:r>
            <a:endParaRPr sz="360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cs-CZ" sz="3200" dirty="0">
                <a:solidFill>
                  <a:srgbClr val="000000"/>
                </a:solidFill>
                <a:latin typeface="Calibri"/>
              </a:rPr>
              <a:t>*  Historie některých oborů (dějin české literatury) nebo států (dějiny Česka) jsou rozděleny na logické periody a pro tyto jsou v NK vytvářeny </a:t>
            </a:r>
            <a:r>
              <a:rPr lang="cs-CZ" sz="3200" dirty="0" err="1">
                <a:solidFill>
                  <a:srgbClr val="000000"/>
                </a:solidFill>
                <a:latin typeface="Calibri"/>
              </a:rPr>
              <a:t>autoritní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 záznamy. </a:t>
            </a:r>
            <a:endParaRPr/>
          </a:p>
          <a:p>
            <a:pPr>
              <a:lnSpc>
                <a:spcPct val="100000"/>
              </a:lnSpc>
            </a:pPr>
            <a:r>
              <a:rPr lang="cs-CZ" sz="3200" dirty="0">
                <a:solidFill>
                  <a:srgbClr val="000000"/>
                </a:solidFill>
                <a:latin typeface="Calibri"/>
              </a:rPr>
              <a:t>*  Tyto periody lze využít i pro další obory.</a:t>
            </a:r>
            <a:endParaRPr/>
          </a:p>
          <a:p>
            <a:pPr>
              <a:lnSpc>
                <a:spcPct val="100000"/>
              </a:lnSpc>
            </a:pPr>
            <a:r>
              <a:rPr lang="cs-CZ" sz="3200" dirty="0">
                <a:solidFill>
                  <a:srgbClr val="000000"/>
                </a:solidFill>
                <a:latin typeface="Calibri"/>
              </a:rPr>
              <a:t>*  Lze je použít i jako chronologické zpřesnění</a:t>
            </a:r>
            <a:endParaRPr/>
          </a:p>
        </p:txBody>
      </p:sp>
      <p:pic>
        <p:nvPicPr>
          <p:cNvPr id="116" name="Pictur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792000" y="360000"/>
            <a:ext cx="1589040" cy="111816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2520000" y="274680"/>
            <a:ext cx="5623900" cy="1453320"/>
          </a:xfrm>
          <a:prstGeom prst="rect">
            <a:avLst/>
          </a:prstGeom>
        </p:spPr>
        <p:txBody>
          <a:bodyPr anchor="ctr"/>
          <a:lstStyle/>
          <a:p>
            <a:r>
              <a:rPr lang="cs-CZ" sz="3600" b="1" dirty="0">
                <a:solidFill>
                  <a:srgbClr val="C00000"/>
                </a:solidFill>
                <a:latin typeface="Calibri"/>
              </a:rPr>
              <a:t>Změny 2011-2014 </a:t>
            </a:r>
            <a:r>
              <a:rPr lang="cs-CZ" sz="4400" b="1" dirty="0">
                <a:solidFill>
                  <a:srgbClr val="C00000"/>
                </a:solidFill>
                <a:latin typeface="Calibri"/>
              </a:rPr>
              <a:t> chronologické termíny</a:t>
            </a:r>
            <a:endParaRPr/>
          </a:p>
        </p:txBody>
      </p:sp>
      <p:sp>
        <p:nvSpPr>
          <p:cNvPr id="118" name="TextShape 2"/>
          <p:cNvSpPr txBox="1"/>
          <p:nvPr/>
        </p:nvSpPr>
        <p:spPr>
          <a:xfrm>
            <a:off x="285720" y="1600200"/>
            <a:ext cx="8643998" cy="497207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b="1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Autorita:</a:t>
            </a:r>
            <a:endParaRPr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b="1" dirty="0">
                <a:solidFill>
                  <a:srgbClr val="000000"/>
                </a:solidFill>
                <a:latin typeface="Calibri"/>
              </a:rPr>
              <a:t>148      </a:t>
            </a:r>
            <a:r>
              <a:rPr lang="cs-CZ" sz="3200" b="1" dirty="0" smtClean="0">
                <a:solidFill>
                  <a:srgbClr val="000000"/>
                </a:solidFill>
                <a:latin typeface="Calibri"/>
              </a:rPr>
              <a:t>$</a:t>
            </a:r>
            <a:r>
              <a:rPr lang="cs-CZ" sz="3200" b="1" dirty="0">
                <a:solidFill>
                  <a:srgbClr val="000000"/>
                </a:solidFill>
                <a:latin typeface="Calibri"/>
              </a:rPr>
              <a:t>a1918-1939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b="1" dirty="0">
                <a:solidFill>
                  <a:srgbClr val="000000"/>
                </a:solidFill>
                <a:latin typeface="Calibri"/>
              </a:rPr>
              <a:t>680  </a:t>
            </a:r>
            <a:r>
              <a:rPr lang="cs-CZ" sz="3200" b="1" dirty="0" smtClean="0">
                <a:solidFill>
                  <a:srgbClr val="000000"/>
                </a:solidFill>
                <a:latin typeface="Calibri"/>
              </a:rPr>
              <a:t>   $</a:t>
            </a:r>
            <a:r>
              <a:rPr lang="cs-CZ" sz="3200" b="1" dirty="0">
                <a:solidFill>
                  <a:srgbClr val="000000"/>
                </a:solidFill>
                <a:latin typeface="Calibri"/>
              </a:rPr>
              <a:t>i Politické, hospodářské a vojenské dějiny Česka (Československa) v období 1. republiky, česká literatura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b="1" dirty="0" smtClean="0">
                <a:solidFill>
                  <a:schemeClr val="accent2">
                    <a:lumMod val="75000"/>
                  </a:schemeClr>
                </a:solidFill>
                <a:latin typeface="Calibri"/>
              </a:rPr>
              <a:t>V </a:t>
            </a:r>
            <a:r>
              <a:rPr lang="cs-CZ" sz="3200" b="1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bibliografickém záznamu </a:t>
            </a:r>
            <a:r>
              <a:rPr lang="cs-CZ" sz="3200" b="1" dirty="0">
                <a:solidFill>
                  <a:srgbClr val="000000"/>
                </a:solidFill>
                <a:latin typeface="Calibri"/>
              </a:rPr>
              <a:t>– dokument o opevnění budovaném v </a:t>
            </a:r>
            <a:r>
              <a:rPr lang="cs-CZ" sz="3200" b="1" dirty="0" smtClean="0">
                <a:solidFill>
                  <a:srgbClr val="000000"/>
                </a:solidFill>
                <a:latin typeface="Calibri"/>
              </a:rPr>
              <a:t>letech 1935-1938</a:t>
            </a:r>
            <a:endParaRPr/>
          </a:p>
          <a:p>
            <a:pPr marL="514350" indent="-514350">
              <a:lnSpc>
                <a:spcPct val="100000"/>
              </a:lnSpc>
              <a:buAutoNum type="arabicPlain" startAt="648"/>
            </a:pPr>
            <a:r>
              <a:rPr lang="cs-CZ" sz="3200" b="1" dirty="0" smtClean="0">
                <a:solidFill>
                  <a:srgbClr val="000000"/>
                </a:solidFill>
                <a:latin typeface="Calibri"/>
              </a:rPr>
              <a:t> $a1918-1939</a:t>
            </a:r>
          </a:p>
          <a:p>
            <a:pPr marL="342900" indent="-342900">
              <a:lnSpc>
                <a:spcPct val="100000"/>
              </a:lnSpc>
            </a:pPr>
            <a:r>
              <a:rPr lang="cs-CZ" sz="3200" b="1" dirty="0" smtClean="0">
                <a:solidFill>
                  <a:srgbClr val="000000"/>
                </a:solidFill>
                <a:latin typeface="Calibri"/>
              </a:rPr>
              <a:t>648 $a1935-1938</a:t>
            </a:r>
            <a:endParaRPr/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000000"/>
                </a:solidFill>
                <a:latin typeface="Calibri"/>
              </a:rPr>
              <a:t>650  </a:t>
            </a:r>
            <a:r>
              <a:rPr lang="cs-CZ" sz="3200" b="1" dirty="0" smtClean="0">
                <a:solidFill>
                  <a:srgbClr val="000000"/>
                </a:solidFill>
                <a:latin typeface="Calibri"/>
              </a:rPr>
              <a:t>$</a:t>
            </a:r>
            <a:r>
              <a:rPr lang="cs-CZ" sz="3200" b="1" dirty="0">
                <a:solidFill>
                  <a:srgbClr val="000000"/>
                </a:solidFill>
                <a:latin typeface="Calibri"/>
              </a:rPr>
              <a:t>a opevnění $z Československo $y </a:t>
            </a:r>
            <a:r>
              <a:rPr lang="cs-CZ" sz="3200" b="1" dirty="0" smtClean="0">
                <a:solidFill>
                  <a:srgbClr val="000000"/>
                </a:solidFill>
                <a:latin typeface="Calibri"/>
              </a:rPr>
              <a:t>1918-1939</a:t>
            </a:r>
            <a:endParaRPr/>
          </a:p>
        </p:txBody>
      </p:sp>
      <p:pic>
        <p:nvPicPr>
          <p:cNvPr id="119" name="Pictur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792000" y="216000"/>
            <a:ext cx="1624680" cy="132552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2523240" y="274680"/>
            <a:ext cx="5763536" cy="1237320"/>
          </a:xfrm>
          <a:prstGeom prst="rect">
            <a:avLst/>
          </a:prstGeom>
        </p:spPr>
        <p:txBody>
          <a:bodyPr anchor="ctr"/>
          <a:lstStyle/>
          <a:p>
            <a:r>
              <a:rPr lang="cs-CZ" sz="3600" b="1" dirty="0">
                <a:solidFill>
                  <a:srgbClr val="C00000"/>
                </a:solidFill>
                <a:latin typeface="Calibri"/>
              </a:rPr>
              <a:t>Změny 2011-2014 </a:t>
            </a:r>
            <a:r>
              <a:rPr lang="cs-CZ" sz="4400" b="1" dirty="0">
                <a:solidFill>
                  <a:srgbClr val="C00000"/>
                </a:solidFill>
                <a:latin typeface="Calibri"/>
              </a:rPr>
              <a:t> chronologické termíny</a:t>
            </a:r>
            <a:endParaRPr/>
          </a:p>
        </p:txBody>
      </p:sp>
      <p:sp>
        <p:nvSpPr>
          <p:cNvPr id="121" name="TextShape 2"/>
          <p:cNvSpPr txBox="1"/>
          <p:nvPr/>
        </p:nvSpPr>
        <p:spPr>
          <a:xfrm>
            <a:off x="457200" y="1785926"/>
            <a:ext cx="8229240" cy="4786346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Autority vytvořené v NK a dostupné ke </a:t>
            </a:r>
            <a:r>
              <a:rPr lang="cs-CZ" sz="3200" b="1" dirty="0" smtClean="0">
                <a:solidFill>
                  <a:schemeClr val="accent2">
                    <a:lumMod val="75000"/>
                  </a:schemeClr>
                </a:solidFill>
                <a:latin typeface="Calibri"/>
              </a:rPr>
              <a:t>stažení</a:t>
            </a:r>
            <a:endParaRPr sz="3200"/>
          </a:p>
          <a:p>
            <a:pPr>
              <a:lnSpc>
                <a:spcPct val="100000"/>
              </a:lnSpc>
            </a:pPr>
            <a:r>
              <a:rPr lang="cs-CZ" sz="3200" dirty="0">
                <a:solidFill>
                  <a:srgbClr val="000000"/>
                </a:solidFill>
                <a:latin typeface="Calibri"/>
              </a:rPr>
              <a:t>*  </a:t>
            </a:r>
            <a:r>
              <a:rPr lang="cs-CZ" sz="3200" b="1" dirty="0">
                <a:solidFill>
                  <a:srgbClr val="000000"/>
                </a:solidFill>
                <a:latin typeface="Calibri"/>
              </a:rPr>
              <a:t>Periody dějin (českých a některých jiných států) a oborů</a:t>
            </a:r>
            <a:endParaRPr b="1"/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000000"/>
                </a:solidFill>
                <a:latin typeface="Calibri"/>
              </a:rPr>
              <a:t>*  Půlstoletí od  1151-1200 po současnost</a:t>
            </a:r>
            <a:endParaRPr b="1"/>
          </a:p>
          <a:p>
            <a:pPr>
              <a:lnSpc>
                <a:spcPct val="100000"/>
              </a:lnSpc>
            </a:pPr>
            <a:r>
              <a:rPr lang="cs-CZ" sz="3200" b="1" dirty="0" smtClean="0">
                <a:solidFill>
                  <a:srgbClr val="000000"/>
                </a:solidFill>
                <a:latin typeface="Calibri"/>
              </a:rPr>
              <a:t>*  Desetiletí </a:t>
            </a:r>
            <a:r>
              <a:rPr lang="cs-CZ" sz="3200" b="1" dirty="0">
                <a:solidFill>
                  <a:srgbClr val="000000"/>
                </a:solidFill>
                <a:latin typeface="Calibri"/>
              </a:rPr>
              <a:t>od  1801-1810 po </a:t>
            </a:r>
            <a:r>
              <a:rPr lang="cs-CZ" sz="3200" b="1" dirty="0" smtClean="0">
                <a:solidFill>
                  <a:srgbClr val="000000"/>
                </a:solidFill>
                <a:latin typeface="Calibri"/>
              </a:rPr>
              <a:t>současnost</a:t>
            </a:r>
          </a:p>
          <a:p>
            <a:pPr>
              <a:lnSpc>
                <a:spcPct val="100000"/>
              </a:lnSpc>
            </a:pPr>
            <a:endParaRPr lang="cs-CZ" sz="3200" dirty="0" smtClean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i="1" dirty="0" smtClean="0">
                <a:solidFill>
                  <a:srgbClr val="000000"/>
                </a:solidFill>
                <a:latin typeface="Calibri"/>
              </a:rPr>
              <a:t>!!! Ostatní chronologické termíny vytváříme sami jako jednoduchý </a:t>
            </a:r>
            <a:r>
              <a:rPr lang="cs-CZ" sz="3200" i="1" dirty="0" err="1" smtClean="0">
                <a:solidFill>
                  <a:srgbClr val="000000"/>
                </a:solidFill>
                <a:latin typeface="Calibri"/>
              </a:rPr>
              <a:t>autoritní</a:t>
            </a:r>
            <a:r>
              <a:rPr lang="cs-CZ" sz="3200" i="1" dirty="0" smtClean="0">
                <a:solidFill>
                  <a:srgbClr val="000000"/>
                </a:solidFill>
                <a:latin typeface="Calibri"/>
              </a:rPr>
              <a:t> záznam, kde je vyplněno pouze záhlaví (148)</a:t>
            </a:r>
            <a:endParaRPr i="1"/>
          </a:p>
        </p:txBody>
      </p:sp>
      <p:pic>
        <p:nvPicPr>
          <p:cNvPr id="122" name="Pictur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864000" y="274680"/>
            <a:ext cx="1659240" cy="126216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2428860" y="274680"/>
            <a:ext cx="5143536" cy="1525320"/>
          </a:xfrm>
          <a:prstGeom prst="rect">
            <a:avLst/>
          </a:prstGeom>
        </p:spPr>
        <p:txBody>
          <a:bodyPr anchor="ctr"/>
          <a:lstStyle/>
          <a:p>
            <a:r>
              <a:rPr lang="cs-CZ" sz="3600" b="1" dirty="0">
                <a:solidFill>
                  <a:srgbClr val="C00000"/>
                </a:solidFill>
                <a:latin typeface="Calibri"/>
              </a:rPr>
              <a:t>Změny 2011-2014</a:t>
            </a:r>
            <a:r>
              <a:rPr lang="cs-CZ" sz="3200" b="1" dirty="0">
                <a:solidFill>
                  <a:srgbClr val="C00000"/>
                </a:solidFill>
                <a:latin typeface="Calibri"/>
              </a:rPr>
              <a:t> </a:t>
            </a:r>
            <a:r>
              <a:rPr lang="cs-CZ" sz="4400" b="1" dirty="0">
                <a:solidFill>
                  <a:srgbClr val="C00000"/>
                </a:solidFill>
                <a:latin typeface="Calibri"/>
              </a:rPr>
              <a:t> geografické termíny</a:t>
            </a:r>
            <a:endParaRPr/>
          </a:p>
        </p:txBody>
      </p:sp>
      <p:sp>
        <p:nvSpPr>
          <p:cNvPr id="124" name="TextShape 2"/>
          <p:cNvSpPr txBox="1"/>
          <p:nvPr/>
        </p:nvSpPr>
        <p:spPr>
          <a:xfrm>
            <a:off x="457200" y="2160000"/>
            <a:ext cx="8229240" cy="39657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  </a:t>
            </a:r>
            <a:r>
              <a:rPr lang="cs-CZ" sz="3200" b="1" dirty="0" smtClean="0">
                <a:solidFill>
                  <a:srgbClr val="000000"/>
                </a:solidFill>
                <a:latin typeface="Calibri"/>
              </a:rPr>
              <a:t>Do </a:t>
            </a:r>
            <a:r>
              <a:rPr lang="cs-CZ" sz="3200" b="1" dirty="0" err="1">
                <a:solidFill>
                  <a:srgbClr val="000000"/>
                </a:solidFill>
                <a:latin typeface="Calibri"/>
              </a:rPr>
              <a:t>autoritních</a:t>
            </a:r>
            <a:r>
              <a:rPr lang="cs-CZ" sz="3200" b="1" dirty="0">
                <a:solidFill>
                  <a:srgbClr val="000000"/>
                </a:solidFill>
                <a:latin typeface="Calibri"/>
              </a:rPr>
              <a:t> záznamů doplněny GPS kódy</a:t>
            </a:r>
            <a:endParaRPr b="1"/>
          </a:p>
          <a:p>
            <a:pPr>
              <a:lnSpc>
                <a:spcPct val="100000"/>
              </a:lnSpc>
            </a:pPr>
            <a:r>
              <a:rPr lang="cs-CZ" sz="3200" dirty="0">
                <a:solidFill>
                  <a:srgbClr val="000000"/>
                </a:solidFill>
                <a:latin typeface="Calibri"/>
              </a:rPr>
              <a:t>  </a:t>
            </a:r>
            <a:r>
              <a:rPr lang="cs-CZ" sz="3200" i="1" dirty="0">
                <a:solidFill>
                  <a:srgbClr val="000000"/>
                </a:solidFill>
                <a:latin typeface="Calibri"/>
              </a:rPr>
              <a:t>doplněno kvůli spolupráci paměťových institucí  </a:t>
            </a:r>
            <a:r>
              <a:rPr lang="cs-CZ" sz="3200" i="1" dirty="0" smtClean="0">
                <a:solidFill>
                  <a:srgbClr val="000000"/>
                </a:solidFill>
                <a:latin typeface="Calibri"/>
              </a:rPr>
              <a:t>    </a:t>
            </a:r>
          </a:p>
          <a:p>
            <a:pPr>
              <a:lnSpc>
                <a:spcPct val="100000"/>
              </a:lnSpc>
            </a:pPr>
            <a:r>
              <a:rPr lang="cs-CZ" sz="3200" i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i="1" dirty="0" smtClean="0">
                <a:solidFill>
                  <a:srgbClr val="000000"/>
                </a:solidFill>
                <a:latin typeface="Calibri"/>
              </a:rPr>
              <a:t>  (muzea</a:t>
            </a:r>
            <a:r>
              <a:rPr lang="cs-CZ" sz="3200" i="1" dirty="0">
                <a:solidFill>
                  <a:srgbClr val="000000"/>
                </a:solidFill>
                <a:latin typeface="Calibri"/>
              </a:rPr>
              <a:t>, archivy, galerie, </a:t>
            </a:r>
            <a:r>
              <a:rPr lang="cs-CZ" sz="3200" i="1" dirty="0" smtClean="0">
                <a:solidFill>
                  <a:srgbClr val="000000"/>
                </a:solidFill>
                <a:latin typeface="Calibri"/>
              </a:rPr>
              <a:t>knihovny) - </a:t>
            </a:r>
            <a:r>
              <a:rPr lang="cs-CZ" sz="3200" i="1" dirty="0">
                <a:solidFill>
                  <a:srgbClr val="000000"/>
                </a:solidFill>
                <a:latin typeface="Calibri"/>
              </a:rPr>
              <a:t>pro </a:t>
            </a:r>
            <a:r>
              <a:rPr lang="cs-CZ" sz="3200" i="1" dirty="0" smtClean="0">
                <a:solidFill>
                  <a:srgbClr val="000000"/>
                </a:solidFill>
                <a:latin typeface="Calibri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cs-CZ" sz="3200" i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i="1" dirty="0" smtClean="0">
                <a:solidFill>
                  <a:srgbClr val="000000"/>
                </a:solidFill>
                <a:latin typeface="Calibri"/>
              </a:rPr>
              <a:t>  jednoznačnou </a:t>
            </a:r>
            <a:r>
              <a:rPr lang="cs-CZ" sz="3200" i="1" dirty="0">
                <a:solidFill>
                  <a:srgbClr val="000000"/>
                </a:solidFill>
                <a:latin typeface="Calibri"/>
              </a:rPr>
              <a:t>identifikaci místa (lokality)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  </a:t>
            </a:r>
            <a:r>
              <a:rPr lang="cs-CZ" sz="3200" b="1" dirty="0" smtClean="0">
                <a:solidFill>
                  <a:srgbClr val="000000"/>
                </a:solidFill>
                <a:latin typeface="Calibri"/>
              </a:rPr>
              <a:t>Součástí </a:t>
            </a:r>
            <a:r>
              <a:rPr lang="cs-CZ" sz="3200" b="1" dirty="0">
                <a:solidFill>
                  <a:srgbClr val="000000"/>
                </a:solidFill>
                <a:latin typeface="Calibri"/>
              </a:rPr>
              <a:t>autorit jsou systémová čísla 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( v poli 155, 555 –  </a:t>
            </a:r>
            <a:r>
              <a:rPr lang="cs-CZ" sz="3200" i="1" dirty="0">
                <a:solidFill>
                  <a:srgbClr val="000000"/>
                </a:solidFill>
                <a:latin typeface="Calibri"/>
              </a:rPr>
              <a:t>důležité např. v případě opravy termínu – projeví se i v odkazech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125" name="Pictur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648000" y="338040"/>
            <a:ext cx="1656000" cy="126216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3108" y="214290"/>
            <a:ext cx="5715040" cy="1285884"/>
          </a:xfrm>
        </p:spPr>
        <p:txBody>
          <a:bodyPr/>
          <a:lstStyle/>
          <a:p>
            <a:pPr algn="ctr"/>
            <a:r>
              <a:rPr lang="cs-CZ" sz="3600" b="1" dirty="0" smtClean="0">
                <a:solidFill>
                  <a:srgbClr val="C00000"/>
                </a:solidFill>
                <a:latin typeface="Calibri"/>
              </a:rPr>
              <a:t>Změny 2011-2014 </a:t>
            </a:r>
            <a:r>
              <a:rPr lang="cs-CZ" sz="3200" b="1" dirty="0" smtClean="0">
                <a:solidFill>
                  <a:srgbClr val="C00000"/>
                </a:solidFill>
                <a:latin typeface="Calibri"/>
              </a:rPr>
              <a:t/>
            </a:r>
            <a:br>
              <a:rPr lang="cs-CZ" sz="3200" b="1" dirty="0" smtClean="0">
                <a:solidFill>
                  <a:srgbClr val="C00000"/>
                </a:solidFill>
                <a:latin typeface="Calibri"/>
              </a:rPr>
            </a:br>
            <a:r>
              <a:rPr lang="cs-CZ" sz="4400" b="1" dirty="0" smtClean="0">
                <a:solidFill>
                  <a:srgbClr val="C00000"/>
                </a:solidFill>
                <a:latin typeface="Calibri"/>
              </a:rPr>
              <a:t> geografické termíny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428596" y="1600200"/>
            <a:ext cx="8257844" cy="4525920"/>
          </a:xfrm>
        </p:spPr>
        <p:txBody>
          <a:bodyPr/>
          <a:lstStyle/>
          <a:p>
            <a:r>
              <a:rPr lang="pt-BR" dirty="0"/>
              <a:t>034   	</a:t>
            </a:r>
            <a:r>
              <a:rPr lang="pt-BR" b="1" dirty="0"/>
              <a:t>$d E014.5679 $e E014.5679 $f N048.9002 $g N048.9002 </a:t>
            </a:r>
          </a:p>
          <a:p>
            <a:r>
              <a:rPr lang="en-US" dirty="0"/>
              <a:t>040   	</a:t>
            </a:r>
            <a:r>
              <a:rPr lang="en-US" b="1" dirty="0"/>
              <a:t>$a ABA001 $b </a:t>
            </a:r>
            <a:r>
              <a:rPr lang="en-US" b="1" dirty="0" err="1"/>
              <a:t>cze</a:t>
            </a:r>
            <a:r>
              <a:rPr lang="en-US" b="1" dirty="0"/>
              <a:t> $d ABA001 </a:t>
            </a:r>
          </a:p>
          <a:p>
            <a:r>
              <a:rPr lang="pt-BR" dirty="0"/>
              <a:t>043   	</a:t>
            </a:r>
            <a:r>
              <a:rPr lang="pt-BR" b="1" dirty="0"/>
              <a:t>$a e-xr--- $b e-xr-jc $2 czenas </a:t>
            </a:r>
          </a:p>
          <a:p>
            <a:r>
              <a:rPr lang="pt-BR" dirty="0"/>
              <a:t>052 7 	</a:t>
            </a:r>
            <a:r>
              <a:rPr lang="pt-BR" b="1" dirty="0"/>
              <a:t>$a 15402 $2 cz_retro </a:t>
            </a:r>
          </a:p>
          <a:p>
            <a:r>
              <a:rPr lang="en-US" dirty="0"/>
              <a:t>080   	</a:t>
            </a:r>
            <a:r>
              <a:rPr lang="en-US" b="1" dirty="0"/>
              <a:t>$a (437.319) $2 MRF_2003 </a:t>
            </a:r>
          </a:p>
          <a:p>
            <a:r>
              <a:rPr lang="en-US" dirty="0">
                <a:solidFill>
                  <a:schemeClr val="tx1"/>
                </a:solidFill>
              </a:rPr>
              <a:t>151 </a:t>
            </a:r>
            <a:r>
              <a:rPr lang="en-US" dirty="0"/>
              <a:t>  	</a:t>
            </a:r>
            <a:r>
              <a:rPr lang="en-US" b="1" dirty="0"/>
              <a:t>$a </a:t>
            </a:r>
            <a:r>
              <a:rPr lang="en-US" b="1" dirty="0" err="1"/>
              <a:t>Strážkovice</a:t>
            </a:r>
            <a:r>
              <a:rPr lang="en-US" b="1" dirty="0"/>
              <a:t> (</a:t>
            </a:r>
            <a:r>
              <a:rPr lang="en-US" b="1" dirty="0" err="1"/>
              <a:t>České</a:t>
            </a:r>
            <a:r>
              <a:rPr lang="en-US" b="1" dirty="0"/>
              <a:t> </a:t>
            </a:r>
            <a:r>
              <a:rPr lang="en-US" b="1" dirty="0" err="1"/>
              <a:t>Budějovice</a:t>
            </a:r>
            <a:r>
              <a:rPr lang="en-US" b="1" dirty="0"/>
              <a:t>, </a:t>
            </a:r>
            <a:r>
              <a:rPr lang="en-US" b="1" dirty="0" err="1"/>
              <a:t>Česko</a:t>
            </a:r>
            <a:r>
              <a:rPr lang="en-US" b="1" dirty="0"/>
              <a:t>)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$7 ge339377 </a:t>
            </a:r>
          </a:p>
          <a:p>
            <a:pPr marL="342900" indent="-342900">
              <a:buAutoNum type="arabicPlain" startAt="551"/>
            </a:pPr>
            <a:r>
              <a:rPr lang="cs-CZ" b="1" dirty="0" smtClean="0"/>
              <a:t>         </a:t>
            </a:r>
            <a:r>
              <a:rPr lang="en-US" b="1" dirty="0" smtClean="0"/>
              <a:t>$</a:t>
            </a:r>
            <a:r>
              <a:rPr lang="en-US" b="1" dirty="0"/>
              <a:t>w h $a </a:t>
            </a:r>
            <a:r>
              <a:rPr lang="en-US" b="1" dirty="0" err="1"/>
              <a:t>Lomec</a:t>
            </a:r>
            <a:r>
              <a:rPr lang="en-US" b="1" dirty="0"/>
              <a:t> (</a:t>
            </a:r>
            <a:r>
              <a:rPr lang="en-US" b="1" dirty="0" err="1"/>
              <a:t>Strážkovice</a:t>
            </a:r>
            <a:r>
              <a:rPr lang="en-US" b="1" dirty="0"/>
              <a:t>, </a:t>
            </a:r>
            <a:r>
              <a:rPr lang="en-US" b="1" dirty="0" err="1"/>
              <a:t>České</a:t>
            </a:r>
            <a:r>
              <a:rPr lang="en-US" b="1" dirty="0"/>
              <a:t> </a:t>
            </a:r>
            <a:r>
              <a:rPr lang="en-US" b="1" dirty="0" err="1"/>
              <a:t>Budějovice</a:t>
            </a:r>
            <a:r>
              <a:rPr lang="en-US" b="1" dirty="0"/>
              <a:t>, </a:t>
            </a:r>
            <a:r>
              <a:rPr lang="en-US" b="1" dirty="0" err="1"/>
              <a:t>Česko</a:t>
            </a:r>
            <a:r>
              <a:rPr lang="en-US" b="1" dirty="0"/>
              <a:t>) </a:t>
            </a:r>
            <a:endParaRPr lang="cs-CZ" b="1" dirty="0" smtClean="0"/>
          </a:p>
          <a:p>
            <a:pPr marL="342900" indent="-342900"/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              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$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7 ge339303 </a:t>
            </a:r>
          </a:p>
          <a:p>
            <a:pPr marL="342900" indent="-342900">
              <a:buAutoNum type="arabicPlain" startAt="551"/>
            </a:pPr>
            <a:r>
              <a:rPr lang="cs-CZ" b="1" dirty="0" smtClean="0"/>
              <a:t>         </a:t>
            </a:r>
            <a:r>
              <a:rPr lang="en-US" b="1" dirty="0" smtClean="0"/>
              <a:t>$</a:t>
            </a:r>
            <a:r>
              <a:rPr lang="en-US" b="1" dirty="0"/>
              <a:t>w h $a </a:t>
            </a:r>
            <a:r>
              <a:rPr lang="en-US" b="1" dirty="0" err="1"/>
              <a:t>Řevňovice</a:t>
            </a:r>
            <a:r>
              <a:rPr lang="en-US" b="1" dirty="0"/>
              <a:t> (</a:t>
            </a:r>
            <a:r>
              <a:rPr lang="en-US" b="1" dirty="0" err="1"/>
              <a:t>Strážkovice</a:t>
            </a:r>
            <a:r>
              <a:rPr lang="en-US" b="1" dirty="0"/>
              <a:t>, </a:t>
            </a:r>
            <a:r>
              <a:rPr lang="en-US" b="1" dirty="0" err="1"/>
              <a:t>České</a:t>
            </a:r>
            <a:r>
              <a:rPr lang="en-US" b="1" dirty="0"/>
              <a:t> </a:t>
            </a:r>
            <a:r>
              <a:rPr lang="en-US" b="1" dirty="0" err="1"/>
              <a:t>Budějovice</a:t>
            </a:r>
            <a:r>
              <a:rPr lang="en-US" b="1" dirty="0"/>
              <a:t>, </a:t>
            </a:r>
            <a:r>
              <a:rPr lang="en-US" b="1" dirty="0" err="1"/>
              <a:t>Česko</a:t>
            </a:r>
            <a:r>
              <a:rPr lang="en-US" b="1" dirty="0"/>
              <a:t>) </a:t>
            </a:r>
            <a:endParaRPr lang="cs-CZ" b="1" dirty="0"/>
          </a:p>
          <a:p>
            <a:pPr marL="342900" indent="-342900"/>
            <a:r>
              <a:rPr lang="cs-CZ" b="1" dirty="0" smtClean="0"/>
              <a:t>              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$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7 ge841841 </a:t>
            </a:r>
          </a:p>
          <a:p>
            <a:r>
              <a:rPr lang="en-US" dirty="0"/>
              <a:t>670   	</a:t>
            </a:r>
            <a:r>
              <a:rPr lang="en-US" b="1" dirty="0"/>
              <a:t>$a www(</a:t>
            </a:r>
            <a:r>
              <a:rPr lang="en-US" b="1" dirty="0" err="1"/>
              <a:t>Adresy</a:t>
            </a:r>
            <a:r>
              <a:rPr lang="en-US" b="1" dirty="0"/>
              <a:t> ČR-MVČR) </a:t>
            </a:r>
          </a:p>
          <a:p>
            <a:r>
              <a:rPr lang="pl-PL" dirty="0"/>
              <a:t>680 00	</a:t>
            </a:r>
            <a:r>
              <a:rPr lang="pl-PL" b="1" dirty="0"/>
              <a:t>$i Obec v okrese České Budějovice. </a:t>
            </a:r>
          </a:p>
          <a:p>
            <a:r>
              <a:rPr lang="en-US" dirty="0"/>
              <a:t>751 07	</a:t>
            </a:r>
            <a:r>
              <a:rPr lang="en-US" b="1" dirty="0"/>
              <a:t>$a </a:t>
            </a:r>
            <a:r>
              <a:rPr lang="en-US" b="1" dirty="0" err="1"/>
              <a:t>Strážkovice</a:t>
            </a:r>
            <a:r>
              <a:rPr lang="en-US" b="1" dirty="0"/>
              <a:t> (</a:t>
            </a:r>
            <a:r>
              <a:rPr lang="en-US" b="1" dirty="0" err="1"/>
              <a:t>České</a:t>
            </a:r>
            <a:r>
              <a:rPr lang="en-US" b="1" dirty="0"/>
              <a:t> </a:t>
            </a:r>
            <a:r>
              <a:rPr lang="en-US" b="1" dirty="0" err="1"/>
              <a:t>Budějovice</a:t>
            </a:r>
            <a:r>
              <a:rPr lang="en-US" b="1" dirty="0"/>
              <a:t>, </a:t>
            </a:r>
            <a:r>
              <a:rPr lang="en-US" b="1" dirty="0" err="1"/>
              <a:t>Czechia</a:t>
            </a:r>
            <a:r>
              <a:rPr lang="en-US" b="1" dirty="0"/>
              <a:t>) $2 </a:t>
            </a:r>
            <a:r>
              <a:rPr lang="en-US" b="1" dirty="0" err="1"/>
              <a:t>eczenas</a:t>
            </a:r>
            <a:r>
              <a:rPr lang="en-US" b="1" dirty="0"/>
              <a:t> </a:t>
            </a:r>
          </a:p>
          <a:p>
            <a:r>
              <a:rPr lang="pl-PL" dirty="0"/>
              <a:t>856 4 	</a:t>
            </a:r>
            <a:r>
              <a:rPr lang="pl-PL" b="1" dirty="0"/>
              <a:t>$u http://</a:t>
            </a:r>
            <a:r>
              <a:rPr lang="pl-PL" b="1" dirty="0">
                <a:hlinkClick r:id="rId2"/>
              </a:rPr>
              <a:t>aleph.nkp.cz/aleph-cgi/show_map?ll=48.90019,14.56786&amp;z=12</a:t>
            </a:r>
            <a:r>
              <a:rPr lang="pl-PL" b="1" dirty="0"/>
              <a:t> $y Zobrazit na mapě $4 N </a:t>
            </a:r>
          </a:p>
          <a:p>
            <a:pPr algn="l"/>
            <a:endParaRPr lang="cs-CZ" dirty="0"/>
          </a:p>
        </p:txBody>
      </p:sp>
      <p:pic>
        <p:nvPicPr>
          <p:cNvPr id="4" name="Picture 10"/>
          <p:cNvPicPr/>
          <p:nvPr/>
        </p:nvPicPr>
        <p:blipFill>
          <a:blip r:embed="rId3"/>
          <a:stretch>
            <a:fillRect/>
          </a:stretch>
        </p:blipFill>
        <p:spPr>
          <a:xfrm>
            <a:off x="714348" y="214290"/>
            <a:ext cx="1656000" cy="126216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2870640" y="360000"/>
            <a:ext cx="4905360" cy="1142640"/>
          </a:xfrm>
          <a:prstGeom prst="rect">
            <a:avLst/>
          </a:prstGeom>
        </p:spPr>
        <p:txBody>
          <a:bodyPr anchor="ctr"/>
          <a:lstStyle/>
          <a:p>
            <a:r>
              <a:rPr lang="cs-CZ" sz="3600" b="1">
                <a:solidFill>
                  <a:srgbClr val="C00000"/>
                </a:solidFill>
                <a:latin typeface="Calibri"/>
              </a:rPr>
              <a:t>Změny 2011-2014</a:t>
            </a:r>
            <a:r>
              <a:rPr lang="cs-CZ" sz="3200" b="1">
                <a:solidFill>
                  <a:srgbClr val="C00000"/>
                </a:solidFill>
                <a:latin typeface="Calibri"/>
              </a:rPr>
              <a:t> </a:t>
            </a:r>
            <a:r>
              <a:rPr lang="cs-CZ" sz="4400" b="1">
                <a:solidFill>
                  <a:srgbClr val="C00000"/>
                </a:solidFill>
                <a:latin typeface="Calibri"/>
              </a:rPr>
              <a:t> geografické termíny</a:t>
            </a:r>
            <a:endParaRPr/>
          </a:p>
        </p:txBody>
      </p:sp>
      <p:sp>
        <p:nvSpPr>
          <p:cNvPr id="12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Vytvořeny autority pro různé historické státní útvary na území Česka </a:t>
            </a:r>
            <a:endParaRPr b="1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  České 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království</a:t>
            </a:r>
            <a:endParaRPr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  České 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knížectví</a:t>
            </a:r>
            <a:endParaRPr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  Moravské markrabství</a:t>
            </a:r>
            <a:endParaRPr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  Slezské 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vévodství</a:t>
            </a:r>
            <a:endParaRPr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  Protektorát 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Čechy a Morava</a:t>
            </a:r>
            <a:endParaRPr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  Země 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Koruny české</a:t>
            </a:r>
            <a:endParaRPr/>
          </a:p>
        </p:txBody>
      </p:sp>
      <p:pic>
        <p:nvPicPr>
          <p:cNvPr id="128" name="Pictur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792000" y="288000"/>
            <a:ext cx="1659240" cy="133416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2448000" y="360000"/>
            <a:ext cx="5112000" cy="1440000"/>
          </a:xfrm>
          <a:prstGeom prst="rect">
            <a:avLst/>
          </a:prstGeom>
        </p:spPr>
        <p:txBody>
          <a:bodyPr anchor="ctr"/>
          <a:lstStyle/>
          <a:p>
            <a:r>
              <a:rPr lang="cs-CZ" sz="3600" b="1">
                <a:solidFill>
                  <a:srgbClr val="C00000"/>
                </a:solidFill>
                <a:latin typeface="Calibri"/>
              </a:rPr>
              <a:t>Změny 2011-2014</a:t>
            </a:r>
            <a:r>
              <a:rPr lang="cs-CZ" sz="3200" b="1">
                <a:solidFill>
                  <a:srgbClr val="C00000"/>
                </a:solidFill>
                <a:latin typeface="Calibri"/>
              </a:rPr>
              <a:t> </a:t>
            </a:r>
            <a:r>
              <a:rPr lang="cs-CZ" sz="4400" b="1">
                <a:solidFill>
                  <a:srgbClr val="C00000"/>
                </a:solidFill>
                <a:latin typeface="Calibri"/>
              </a:rPr>
              <a:t> geografické termíny</a:t>
            </a:r>
            <a:endParaRPr/>
          </a:p>
        </p:txBody>
      </p:sp>
      <p:sp>
        <p:nvSpPr>
          <p:cNvPr id="130" name="TextShape 2"/>
          <p:cNvSpPr txBox="1"/>
          <p:nvPr/>
        </p:nvSpPr>
        <p:spPr>
          <a:xfrm>
            <a:off x="285720" y="1928802"/>
            <a:ext cx="8643998" cy="419695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latin typeface="Calibri"/>
              </a:rPr>
              <a:t>V </a:t>
            </a:r>
            <a:r>
              <a:rPr lang="cs-CZ" sz="3600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korporativním záhlaví </a:t>
            </a:r>
            <a:endParaRPr sz="360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3200" dirty="0">
                <a:solidFill>
                  <a:srgbClr val="000000"/>
                </a:solidFill>
                <a:latin typeface="Calibri"/>
              </a:rPr>
              <a:t>110 1 </a:t>
            </a: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$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a České království. $b Zemský </a:t>
            </a: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sněm </a:t>
            </a:r>
          </a:p>
          <a:p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$7 kn20030428009</a:t>
            </a:r>
            <a:endParaRPr lang="en-US" b="1" dirty="0"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z="3200" dirty="0">
                <a:solidFill>
                  <a:srgbClr val="000000"/>
                </a:solidFill>
                <a:latin typeface="Calibri"/>
              </a:rPr>
              <a:t>110 1 </a:t>
            </a: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$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a Protektorát Čechy a Morava. $b Prezident (1939-1945 : </a:t>
            </a:r>
            <a:r>
              <a:rPr lang="cs-CZ" sz="3200" dirty="0" err="1">
                <a:solidFill>
                  <a:srgbClr val="000000"/>
                </a:solidFill>
                <a:latin typeface="Calibri"/>
              </a:rPr>
              <a:t>Hácha</a:t>
            </a: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) $7 xx0097987</a:t>
            </a:r>
            <a:endParaRPr sz="3200"/>
          </a:p>
        </p:txBody>
      </p:sp>
      <p:pic>
        <p:nvPicPr>
          <p:cNvPr id="131" name="Pictur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644760" y="249840"/>
            <a:ext cx="1515240" cy="126216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2376000" y="216000"/>
            <a:ext cx="5472000" cy="20880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b="1" dirty="0">
                <a:solidFill>
                  <a:srgbClr val="C00000"/>
                </a:solidFill>
                <a:latin typeface="Calibri"/>
              </a:rPr>
              <a:t>PHNK</a:t>
            </a:r>
            <a:r>
              <a:rPr lang="cs-CZ" sz="3600" b="1" dirty="0">
                <a:solidFill>
                  <a:srgbClr val="C00000"/>
                </a:solidFill>
                <a:latin typeface="Calibri"/>
              </a:rPr>
              <a:t>
Předmětové heslo Národní knihovny</a:t>
            </a:r>
            <a:endParaRPr sz="3600"/>
          </a:p>
        </p:txBody>
      </p:sp>
      <p:sp>
        <p:nvSpPr>
          <p:cNvPr id="82" name="TextShape 2"/>
          <p:cNvSpPr txBox="1"/>
          <p:nvPr/>
        </p:nvSpPr>
        <p:spPr>
          <a:xfrm>
            <a:off x="1371600" y="2736000"/>
            <a:ext cx="6400440" cy="33840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600" dirty="0">
                <a:solidFill>
                  <a:srgbClr val="000000"/>
                </a:solidFill>
                <a:latin typeface="Calibri"/>
              </a:rPr>
              <a:t>--  </a:t>
            </a:r>
            <a:r>
              <a:rPr lang="cs-CZ" sz="3600" b="1" dirty="0">
                <a:solidFill>
                  <a:srgbClr val="000000"/>
                </a:solidFill>
                <a:latin typeface="Calibri"/>
              </a:rPr>
              <a:t>vstupní prvek</a:t>
            </a:r>
            <a:endParaRPr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z="3600" b="1" dirty="0">
                <a:solidFill>
                  <a:srgbClr val="000000"/>
                </a:solidFill>
                <a:latin typeface="Calibri"/>
              </a:rPr>
              <a:t>-  tematické zpřesnění</a:t>
            </a:r>
            <a:endParaRPr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z="3600" b="1" dirty="0">
                <a:solidFill>
                  <a:srgbClr val="000000"/>
                </a:solidFill>
                <a:latin typeface="Calibri"/>
              </a:rPr>
              <a:t>- geografické zpřesnění</a:t>
            </a:r>
            <a:endParaRPr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z="3600" b="1" dirty="0">
                <a:solidFill>
                  <a:srgbClr val="000000"/>
                </a:solidFill>
                <a:latin typeface="Calibri"/>
              </a:rPr>
              <a:t>- chronologické zpřesnění</a:t>
            </a:r>
            <a:endParaRPr/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Každá část PHNK musí být v souladu s autoritami NK</a:t>
            </a:r>
            <a:endParaRPr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pic>
        <p:nvPicPr>
          <p:cNvPr id="83" name="Pictur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506520" y="648000"/>
            <a:ext cx="1581480" cy="128232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2428920" y="274680"/>
            <a:ext cx="5500666" cy="1325520"/>
          </a:xfrm>
          <a:prstGeom prst="rect">
            <a:avLst/>
          </a:prstGeom>
        </p:spPr>
        <p:txBody>
          <a:bodyPr anchor="ctr"/>
          <a:lstStyle/>
          <a:p>
            <a:r>
              <a:rPr lang="cs-CZ" sz="3600" b="1" dirty="0">
                <a:solidFill>
                  <a:srgbClr val="C00000"/>
                </a:solidFill>
                <a:latin typeface="Calibri"/>
              </a:rPr>
              <a:t>Změny 2011-2014</a:t>
            </a:r>
            <a:r>
              <a:rPr lang="cs-CZ" sz="3200" b="1" dirty="0">
                <a:solidFill>
                  <a:srgbClr val="C00000"/>
                </a:solidFill>
                <a:latin typeface="Calibri"/>
              </a:rPr>
              <a:t> </a:t>
            </a:r>
            <a:r>
              <a:rPr lang="cs-CZ" sz="4400" b="1" dirty="0">
                <a:solidFill>
                  <a:srgbClr val="C00000"/>
                </a:solidFill>
                <a:latin typeface="Calibri"/>
              </a:rPr>
              <a:t> geografické termíny</a:t>
            </a:r>
            <a:endParaRPr/>
          </a:p>
        </p:txBody>
      </p:sp>
      <p:sp>
        <p:nvSpPr>
          <p:cNvPr id="13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600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Ve věcném popisu</a:t>
            </a:r>
            <a:endParaRPr sz="360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cs-CZ" sz="3200" dirty="0">
                <a:solidFill>
                  <a:srgbClr val="000000"/>
                </a:solidFill>
                <a:latin typeface="Calibri"/>
              </a:rPr>
              <a:t>Př. Perzekuce obyvatelstva v době Protektorátu</a:t>
            </a:r>
            <a:endParaRPr/>
          </a:p>
          <a:p>
            <a:pPr>
              <a:lnSpc>
                <a:spcPct val="100000"/>
              </a:lnSpc>
            </a:pPr>
            <a:r>
              <a:rPr lang="cs-CZ" sz="3200" dirty="0">
                <a:solidFill>
                  <a:srgbClr val="000000"/>
                </a:solidFill>
                <a:latin typeface="Calibri"/>
              </a:rPr>
              <a:t>648      $a1939-1945</a:t>
            </a:r>
            <a:endParaRPr/>
          </a:p>
          <a:p>
            <a:pPr>
              <a:lnSpc>
                <a:spcPct val="100000"/>
              </a:lnSpc>
            </a:pP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650      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$a nacistická perzekuce $z Česko </a:t>
            </a:r>
            <a:endParaRPr/>
          </a:p>
          <a:p>
            <a:pPr>
              <a:lnSpc>
                <a:spcPct val="100000"/>
              </a:lnSpc>
            </a:pPr>
            <a:r>
              <a:rPr lang="cs-CZ" sz="3200" dirty="0">
                <a:solidFill>
                  <a:srgbClr val="000000"/>
                </a:solidFill>
                <a:latin typeface="Calibri"/>
              </a:rPr>
              <a:t>             $y 1939-1945</a:t>
            </a:r>
            <a:endParaRPr/>
          </a:p>
          <a:p>
            <a:pPr>
              <a:lnSpc>
                <a:spcPct val="100000"/>
              </a:lnSpc>
            </a:pPr>
            <a:r>
              <a:rPr lang="cs-CZ" sz="3200" dirty="0">
                <a:solidFill>
                  <a:srgbClr val="000000"/>
                </a:solidFill>
                <a:latin typeface="Calibri"/>
              </a:rPr>
              <a:t>651      $a Protektorát Čechy a Morava</a:t>
            </a:r>
            <a:endParaRPr/>
          </a:p>
        </p:txBody>
      </p:sp>
      <p:pic>
        <p:nvPicPr>
          <p:cNvPr id="134" name="Pictur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716760" y="216000"/>
            <a:ext cx="1659240" cy="133416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2808000" y="274680"/>
            <a:ext cx="4781520" cy="1325520"/>
          </a:xfrm>
          <a:prstGeom prst="rect">
            <a:avLst/>
          </a:prstGeom>
        </p:spPr>
        <p:txBody>
          <a:bodyPr anchor="ctr"/>
          <a:lstStyle/>
          <a:p>
            <a:r>
              <a:rPr lang="cs-CZ" sz="3600" b="1">
                <a:solidFill>
                  <a:srgbClr val="C00000"/>
                </a:solidFill>
                <a:latin typeface="Calibri"/>
              </a:rPr>
              <a:t>Změny 2011-2014</a:t>
            </a:r>
            <a:r>
              <a:rPr lang="cs-CZ" sz="3200" b="1">
                <a:solidFill>
                  <a:srgbClr val="C00000"/>
                </a:solidFill>
                <a:latin typeface="Calibri"/>
              </a:rPr>
              <a:t> </a:t>
            </a:r>
            <a:r>
              <a:rPr lang="cs-CZ" sz="4400" b="1">
                <a:solidFill>
                  <a:srgbClr val="C00000"/>
                </a:solidFill>
                <a:latin typeface="Calibri"/>
              </a:rPr>
              <a:t> geografické termíny</a:t>
            </a:r>
            <a:endParaRPr/>
          </a:p>
        </p:txBody>
      </p:sp>
      <p:sp>
        <p:nvSpPr>
          <p:cNvPr id="13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200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Stejně doplněny geografické autority i pro nižší správní celky na území Česka:</a:t>
            </a:r>
            <a:endParaRPr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cs-CZ" sz="3200" dirty="0">
                <a:solidFill>
                  <a:srgbClr val="000000"/>
                </a:solidFill>
                <a:latin typeface="Calibri"/>
              </a:rPr>
              <a:t>151  $a České Budějovice (Česko : okres : 1960-)</a:t>
            </a:r>
            <a:endParaRPr/>
          </a:p>
          <a:p>
            <a:pPr>
              <a:lnSpc>
                <a:spcPct val="100000"/>
              </a:lnSpc>
            </a:pP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151  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$a České Budějovice (Česko : okres : 1868-1949)</a:t>
            </a:r>
            <a:endParaRPr/>
          </a:p>
          <a:p>
            <a:pPr>
              <a:lnSpc>
                <a:spcPct val="100000"/>
              </a:lnSpc>
            </a:pPr>
            <a:r>
              <a:rPr lang="cs-CZ" sz="3200" dirty="0">
                <a:solidFill>
                  <a:srgbClr val="000000"/>
                </a:solidFill>
                <a:latin typeface="Calibri"/>
              </a:rPr>
              <a:t>151  $a Jihočeský kraj (Česko : 1960-1990)</a:t>
            </a:r>
            <a:endParaRPr/>
          </a:p>
          <a:p>
            <a:pPr>
              <a:lnSpc>
                <a:spcPct val="100000"/>
              </a:lnSpc>
            </a:pPr>
            <a:r>
              <a:rPr lang="cs-CZ" sz="3200" dirty="0">
                <a:solidFill>
                  <a:srgbClr val="000000"/>
                </a:solidFill>
                <a:latin typeface="Calibri"/>
              </a:rPr>
              <a:t>151  $a Jihočeský kraj (Česko : 2000-)</a:t>
            </a:r>
            <a:endParaRPr/>
          </a:p>
        </p:txBody>
      </p:sp>
      <p:pic>
        <p:nvPicPr>
          <p:cNvPr id="137" name="Pictur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571320" y="274680"/>
            <a:ext cx="1660680" cy="134748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2643120" y="216000"/>
            <a:ext cx="4928760" cy="1384200"/>
          </a:xfrm>
          <a:prstGeom prst="rect">
            <a:avLst/>
          </a:prstGeom>
        </p:spPr>
        <p:txBody>
          <a:bodyPr anchor="ctr"/>
          <a:lstStyle/>
          <a:p>
            <a:r>
              <a:rPr lang="cs-CZ" sz="3600" b="1">
                <a:solidFill>
                  <a:srgbClr val="C00000"/>
                </a:solidFill>
                <a:latin typeface="Calibri"/>
              </a:rPr>
              <a:t>Změny 2011-2014</a:t>
            </a:r>
            <a:r>
              <a:rPr lang="cs-CZ" sz="3200" b="1">
                <a:solidFill>
                  <a:srgbClr val="C00000"/>
                </a:solidFill>
                <a:latin typeface="Calibri"/>
              </a:rPr>
              <a:t> </a:t>
            </a:r>
            <a:r>
              <a:rPr lang="cs-CZ" sz="4400" b="1">
                <a:solidFill>
                  <a:srgbClr val="C00000"/>
                </a:solidFill>
                <a:latin typeface="Calibri"/>
              </a:rPr>
              <a:t> geografické termíny</a:t>
            </a:r>
            <a:endParaRPr/>
          </a:p>
        </p:txBody>
      </p:sp>
      <p:sp>
        <p:nvSpPr>
          <p:cNvPr id="139" name="TextShape 2"/>
          <p:cNvSpPr txBox="1"/>
          <p:nvPr/>
        </p:nvSpPr>
        <p:spPr>
          <a:xfrm>
            <a:off x="457200" y="1600200"/>
            <a:ext cx="8229240" cy="504351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200" b="1" dirty="0" smtClean="0">
                <a:solidFill>
                  <a:srgbClr val="000000"/>
                </a:solidFill>
                <a:latin typeface="Calibri"/>
              </a:rPr>
              <a:t>Sjednocena </a:t>
            </a:r>
            <a:r>
              <a:rPr lang="cs-CZ" sz="3200" b="1" dirty="0">
                <a:solidFill>
                  <a:srgbClr val="000000"/>
                </a:solidFill>
                <a:latin typeface="Calibri"/>
              </a:rPr>
              <a:t>úprava kvalifikátorů a doplňků geografických autorit</a:t>
            </a:r>
            <a:endParaRPr b="1"/>
          </a:p>
          <a:p>
            <a:pPr>
              <a:lnSpc>
                <a:spcPct val="100000"/>
              </a:lnSpc>
            </a:pP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*  Zvolena 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jednotná podoba údaje v kulatých závorkách – jednotlivé prvky v kvalifikátoru odděleny  dvojtečkou s oboustrannou mezerou</a:t>
            </a:r>
            <a:endParaRPr/>
          </a:p>
          <a:p>
            <a:pPr>
              <a:lnSpc>
                <a:spcPct val="100000"/>
              </a:lnSpc>
            </a:pP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*  Pokud 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není typ geografické jednotky součástí názvu, pak je vždy součástí kvalifikátoru – výjimkou jsou názvy měst a obcí a jejich částí. </a:t>
            </a:r>
            <a:endParaRPr lang="cs-CZ" sz="3200" dirty="0" smtClean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*  U 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států se kvalifikátor použije pouze, pokud je název totožný s názvem města - New York (stát)</a:t>
            </a:r>
            <a:endParaRPr/>
          </a:p>
        </p:txBody>
      </p:sp>
      <p:pic>
        <p:nvPicPr>
          <p:cNvPr id="140" name="Pictur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785880" y="360000"/>
            <a:ext cx="1662120" cy="126216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2714760" y="274680"/>
            <a:ext cx="5133240" cy="1325520"/>
          </a:xfrm>
          <a:prstGeom prst="rect">
            <a:avLst/>
          </a:prstGeom>
        </p:spPr>
        <p:txBody>
          <a:bodyPr anchor="ctr"/>
          <a:lstStyle/>
          <a:p>
            <a:r>
              <a:rPr lang="cs-CZ" sz="3600" b="1">
                <a:solidFill>
                  <a:srgbClr val="C00000"/>
                </a:solidFill>
                <a:latin typeface="Calibri"/>
              </a:rPr>
              <a:t>Změny 2011-2014</a:t>
            </a:r>
            <a:r>
              <a:rPr lang="cs-CZ" sz="3200" b="1">
                <a:solidFill>
                  <a:srgbClr val="C00000"/>
                </a:solidFill>
                <a:latin typeface="Calibri"/>
              </a:rPr>
              <a:t> </a:t>
            </a:r>
            <a:r>
              <a:rPr lang="cs-CZ" sz="4400" b="1">
                <a:solidFill>
                  <a:srgbClr val="C00000"/>
                </a:solidFill>
                <a:latin typeface="Calibri"/>
              </a:rPr>
              <a:t> geografické termíny</a:t>
            </a:r>
            <a:endParaRPr/>
          </a:p>
        </p:txBody>
      </p:sp>
      <p:sp>
        <p:nvSpPr>
          <p:cNvPr id="14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b="1" i="1" u="sng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Obecný kvalifikátor</a:t>
            </a:r>
            <a:endParaRPr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i="1" u="sng" dirty="0" err="1">
                <a:solidFill>
                  <a:srgbClr val="C00000"/>
                </a:solidFill>
                <a:latin typeface="Calibri"/>
              </a:rPr>
              <a:t>Hvar</a:t>
            </a:r>
            <a:r>
              <a:rPr lang="cs-CZ" sz="3200" i="1" u="sng" dirty="0">
                <a:solidFill>
                  <a:srgbClr val="C00000"/>
                </a:solidFill>
                <a:latin typeface="Calibri"/>
              </a:rPr>
              <a:t> (Chorvatsko : ostrov)</a:t>
            </a:r>
            <a:r>
              <a:rPr lang="cs-CZ" sz="3200" i="1" dirty="0">
                <a:solidFill>
                  <a:srgbClr val="C00000"/>
                </a:solidFill>
                <a:latin typeface="Calibri"/>
              </a:rPr>
              <a:t> </a:t>
            </a:r>
            <a:r>
              <a:rPr lang="cs-CZ" sz="3200" i="1" dirty="0">
                <a:solidFill>
                  <a:srgbClr val="000000"/>
                </a:solidFill>
                <a:latin typeface="Calibri"/>
              </a:rPr>
              <a:t>ne </a:t>
            </a:r>
            <a:r>
              <a:rPr lang="cs-CZ" sz="3200" i="1" dirty="0" err="1">
                <a:solidFill>
                  <a:srgbClr val="000000"/>
                </a:solidFill>
                <a:latin typeface="Calibri"/>
              </a:rPr>
              <a:t>Hvar</a:t>
            </a:r>
            <a:r>
              <a:rPr lang="cs-CZ" sz="3200" i="1" dirty="0">
                <a:solidFill>
                  <a:srgbClr val="000000"/>
                </a:solidFill>
                <a:latin typeface="Calibri"/>
              </a:rPr>
              <a:t>, ostrov (Chorvatsko)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i="1" u="sng" dirty="0">
                <a:solidFill>
                  <a:srgbClr val="C00000"/>
                </a:solidFill>
                <a:latin typeface="Calibri"/>
              </a:rPr>
              <a:t>Morava (řeka)</a:t>
            </a:r>
            <a:r>
              <a:rPr lang="cs-CZ" sz="3200" i="1" dirty="0">
                <a:solidFill>
                  <a:srgbClr val="C00000"/>
                </a:solidFill>
                <a:latin typeface="Calibri"/>
              </a:rPr>
              <a:t> </a:t>
            </a:r>
            <a:r>
              <a:rPr lang="cs-CZ" sz="3200" i="1" dirty="0">
                <a:solidFill>
                  <a:srgbClr val="000000"/>
                </a:solidFill>
                <a:latin typeface="Calibri"/>
              </a:rPr>
              <a:t>ne Morava, řeka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i="1" u="sng" dirty="0">
                <a:solidFill>
                  <a:srgbClr val="C00000"/>
                </a:solidFill>
                <a:latin typeface="Calibri"/>
              </a:rPr>
              <a:t>Dunaj (řeka : oblast)</a:t>
            </a:r>
            <a:r>
              <a:rPr lang="cs-CZ" sz="3200" i="1" dirty="0">
                <a:solidFill>
                  <a:srgbClr val="C00000"/>
                </a:solidFill>
                <a:latin typeface="Calibri"/>
              </a:rPr>
              <a:t> </a:t>
            </a:r>
            <a:r>
              <a:rPr lang="cs-CZ" sz="3200" i="1" dirty="0">
                <a:solidFill>
                  <a:srgbClr val="000000"/>
                </a:solidFill>
                <a:latin typeface="Calibri"/>
              </a:rPr>
              <a:t>ne Dunaj-oblast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i="1" u="sng" dirty="0">
                <a:solidFill>
                  <a:srgbClr val="C00000"/>
                </a:solidFill>
                <a:latin typeface="Calibri"/>
              </a:rPr>
              <a:t>Dunaj (řeka : povodí)</a:t>
            </a:r>
            <a:r>
              <a:rPr lang="cs-CZ" sz="3200" i="1" dirty="0">
                <a:solidFill>
                  <a:srgbClr val="C00000"/>
                </a:solidFill>
                <a:latin typeface="Calibri"/>
              </a:rPr>
              <a:t> </a:t>
            </a:r>
            <a:r>
              <a:rPr lang="cs-CZ" sz="3200" i="1" dirty="0">
                <a:solidFill>
                  <a:srgbClr val="000000"/>
                </a:solidFill>
                <a:latin typeface="Calibri"/>
              </a:rPr>
              <a:t>ne Dunaj-povodí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i="1" u="sng" dirty="0">
                <a:solidFill>
                  <a:srgbClr val="C00000"/>
                </a:solidFill>
                <a:latin typeface="Calibri"/>
              </a:rPr>
              <a:t>Macocha (Česko : propast)</a:t>
            </a:r>
            <a:r>
              <a:rPr lang="cs-CZ" sz="3200" i="1" dirty="0">
                <a:solidFill>
                  <a:srgbClr val="C00000"/>
                </a:solidFill>
                <a:latin typeface="Calibri"/>
              </a:rPr>
              <a:t> </a:t>
            </a:r>
            <a:r>
              <a:rPr lang="cs-CZ" sz="3200" i="1" dirty="0">
                <a:solidFill>
                  <a:srgbClr val="000000"/>
                </a:solidFill>
                <a:latin typeface="Calibri"/>
              </a:rPr>
              <a:t>ne Macocha (Česko)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i="1" u="sng" dirty="0">
                <a:solidFill>
                  <a:srgbClr val="C00000"/>
                </a:solidFill>
                <a:latin typeface="Calibri"/>
              </a:rPr>
              <a:t>Kolečko (Česko : rybník)</a:t>
            </a:r>
            <a:r>
              <a:rPr lang="cs-CZ" sz="3200" i="1" dirty="0">
                <a:solidFill>
                  <a:srgbClr val="C00000"/>
                </a:solidFill>
                <a:latin typeface="Calibri"/>
              </a:rPr>
              <a:t> </a:t>
            </a:r>
            <a:r>
              <a:rPr lang="cs-CZ" sz="3200" i="1" dirty="0">
                <a:solidFill>
                  <a:srgbClr val="000000"/>
                </a:solidFill>
                <a:latin typeface="Calibri"/>
              </a:rPr>
              <a:t>ne Kolečko (Česko)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143" name="Pictur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864000" y="216000"/>
            <a:ext cx="1659960" cy="129600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2786040" y="274680"/>
            <a:ext cx="5071680" cy="1225440"/>
          </a:xfrm>
          <a:prstGeom prst="rect">
            <a:avLst/>
          </a:prstGeom>
        </p:spPr>
        <p:txBody>
          <a:bodyPr anchor="ctr"/>
          <a:lstStyle/>
          <a:p>
            <a:r>
              <a:rPr lang="cs-CZ" sz="3600" b="1" dirty="0">
                <a:solidFill>
                  <a:srgbClr val="C00000"/>
                </a:solidFill>
                <a:latin typeface="Calibri"/>
              </a:rPr>
              <a:t>Změny 2011-2014</a:t>
            </a:r>
            <a:r>
              <a:rPr lang="cs-CZ" sz="3200" b="1" dirty="0">
                <a:solidFill>
                  <a:srgbClr val="C00000"/>
                </a:solidFill>
                <a:latin typeface="Calibri"/>
              </a:rPr>
              <a:t> </a:t>
            </a:r>
            <a:r>
              <a:rPr lang="cs-CZ" sz="4400" b="1" dirty="0">
                <a:solidFill>
                  <a:srgbClr val="C00000"/>
                </a:solidFill>
                <a:latin typeface="Calibri"/>
              </a:rPr>
              <a:t> 
geografické termíny</a:t>
            </a:r>
            <a:endParaRPr/>
          </a:p>
        </p:txBody>
      </p:sp>
      <p:sp>
        <p:nvSpPr>
          <p:cNvPr id="145" name="TextShape 2"/>
          <p:cNvSpPr txBox="1"/>
          <p:nvPr/>
        </p:nvSpPr>
        <p:spPr>
          <a:xfrm>
            <a:off x="214282" y="1500174"/>
            <a:ext cx="8929718" cy="51433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400" b="1" i="1" u="sng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Kombinované kvalifikátory – obecný a geografický:</a:t>
            </a:r>
            <a:endParaRPr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400" i="1" u="sng" dirty="0">
                <a:solidFill>
                  <a:srgbClr val="C00000"/>
                </a:solidFill>
                <a:latin typeface="Calibri"/>
              </a:rPr>
              <a:t>Svitava (Česko : řeka)</a:t>
            </a:r>
            <a:r>
              <a:rPr lang="cs-CZ" sz="3400" i="1" dirty="0">
                <a:solidFill>
                  <a:srgbClr val="C00000"/>
                </a:solidFill>
                <a:latin typeface="Calibri"/>
              </a:rPr>
              <a:t> </a:t>
            </a:r>
            <a:r>
              <a:rPr lang="cs-CZ" sz="3400" i="1" dirty="0">
                <a:solidFill>
                  <a:srgbClr val="000000"/>
                </a:solidFill>
                <a:latin typeface="Calibri"/>
              </a:rPr>
              <a:t>ne Svitava, řeka (Česko)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400" i="1" dirty="0">
                <a:solidFill>
                  <a:srgbClr val="C00000"/>
                </a:solidFill>
                <a:latin typeface="Calibri"/>
              </a:rPr>
              <a:t>Curyšské jezero (Švýcarsko : oblast</a:t>
            </a:r>
            <a:r>
              <a:rPr lang="cs-CZ" sz="3400" i="1" dirty="0">
                <a:solidFill>
                  <a:srgbClr val="000000"/>
                </a:solidFill>
                <a:latin typeface="Calibri"/>
              </a:rPr>
              <a:t>) ne Curyšské jezero-oblast (Švýcarsko)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400" i="1" u="sng" dirty="0">
                <a:solidFill>
                  <a:srgbClr val="C00000"/>
                </a:solidFill>
                <a:latin typeface="Calibri"/>
              </a:rPr>
              <a:t>Karlovy Vary (Česko : oblast)</a:t>
            </a:r>
            <a:r>
              <a:rPr lang="cs-CZ" sz="3400" i="1" dirty="0">
                <a:solidFill>
                  <a:srgbClr val="C00000"/>
                </a:solidFill>
                <a:latin typeface="Calibri"/>
              </a:rPr>
              <a:t> </a:t>
            </a:r>
            <a:r>
              <a:rPr lang="cs-CZ" sz="3400" i="1" dirty="0">
                <a:solidFill>
                  <a:srgbClr val="000000"/>
                </a:solidFill>
                <a:latin typeface="Calibri"/>
              </a:rPr>
              <a:t>ne Karlovy Vary-oblast (Česko)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400" i="1" u="sng" dirty="0" err="1">
                <a:solidFill>
                  <a:srgbClr val="C00000"/>
                </a:solidFill>
                <a:latin typeface="Calibri"/>
              </a:rPr>
              <a:t>Black</a:t>
            </a:r>
            <a:r>
              <a:rPr lang="cs-CZ" sz="3400" i="1" u="sng" dirty="0">
                <a:solidFill>
                  <a:srgbClr val="C00000"/>
                </a:solidFill>
                <a:latin typeface="Calibri"/>
              </a:rPr>
              <a:t> </a:t>
            </a:r>
            <a:r>
              <a:rPr lang="cs-CZ" sz="3400" i="1" u="sng" dirty="0" err="1">
                <a:solidFill>
                  <a:srgbClr val="C00000"/>
                </a:solidFill>
                <a:latin typeface="Calibri"/>
              </a:rPr>
              <a:t>Mountain</a:t>
            </a:r>
            <a:r>
              <a:rPr lang="cs-CZ" sz="3400" i="1" u="sng" dirty="0">
                <a:solidFill>
                  <a:srgbClr val="C00000"/>
                </a:solidFill>
                <a:latin typeface="Calibri"/>
              </a:rPr>
              <a:t> (</a:t>
            </a:r>
            <a:r>
              <a:rPr lang="cs-CZ" sz="3400" i="1" u="sng" dirty="0" err="1">
                <a:solidFill>
                  <a:srgbClr val="C00000"/>
                </a:solidFill>
                <a:latin typeface="Calibri"/>
              </a:rPr>
              <a:t>Queensland</a:t>
            </a:r>
            <a:r>
              <a:rPr lang="cs-CZ" sz="3400" i="1" u="sng" dirty="0">
                <a:solidFill>
                  <a:srgbClr val="C00000"/>
                </a:solidFill>
                <a:latin typeface="Calibri"/>
              </a:rPr>
              <a:t> : hora)</a:t>
            </a:r>
            <a:r>
              <a:rPr lang="cs-CZ" sz="3400" i="1" dirty="0">
                <a:solidFill>
                  <a:srgbClr val="C00000"/>
                </a:solidFill>
                <a:latin typeface="Calibri"/>
              </a:rPr>
              <a:t> </a:t>
            </a:r>
            <a:r>
              <a:rPr lang="cs-CZ" sz="3400" i="1" dirty="0">
                <a:solidFill>
                  <a:srgbClr val="000000"/>
                </a:solidFill>
                <a:latin typeface="Calibri"/>
              </a:rPr>
              <a:t>ne </a:t>
            </a:r>
            <a:r>
              <a:rPr lang="cs-CZ" sz="3400" i="1" dirty="0" err="1">
                <a:solidFill>
                  <a:srgbClr val="000000"/>
                </a:solidFill>
                <a:latin typeface="Calibri"/>
              </a:rPr>
              <a:t>Black</a:t>
            </a:r>
            <a:r>
              <a:rPr lang="cs-CZ" sz="3400" i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400" i="1" dirty="0" err="1">
                <a:solidFill>
                  <a:srgbClr val="000000"/>
                </a:solidFill>
                <a:latin typeface="Calibri"/>
              </a:rPr>
              <a:t>Mountain</a:t>
            </a:r>
            <a:r>
              <a:rPr lang="cs-CZ" sz="3400" i="1" dirty="0">
                <a:solidFill>
                  <a:srgbClr val="000000"/>
                </a:solidFill>
                <a:latin typeface="Calibri"/>
              </a:rPr>
              <a:t>, hora (</a:t>
            </a:r>
            <a:r>
              <a:rPr lang="cs-CZ" sz="3400" i="1" dirty="0" err="1">
                <a:solidFill>
                  <a:srgbClr val="000000"/>
                </a:solidFill>
                <a:latin typeface="Calibri"/>
              </a:rPr>
              <a:t>Queensland</a:t>
            </a:r>
            <a:r>
              <a:rPr lang="cs-CZ" sz="3400" i="1" dirty="0">
                <a:solidFill>
                  <a:srgbClr val="000000"/>
                </a:solidFill>
                <a:latin typeface="Calibri"/>
              </a:rPr>
              <a:t>)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146" name="Pictur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1008000" y="216000"/>
            <a:ext cx="1590120" cy="133416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28794" y="500042"/>
            <a:ext cx="6757646" cy="100013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  <a:latin typeface="Calibri"/>
              </a:rPr>
              <a:t>
</a:t>
            </a:r>
            <a:r>
              <a:rPr lang="cs-CZ" sz="4400" b="1" dirty="0" smtClean="0">
                <a:solidFill>
                  <a:srgbClr val="C00000"/>
                </a:solidFill>
                <a:latin typeface="Calibri"/>
              </a:rPr>
              <a:t> </a:t>
            </a:r>
            <a:r>
              <a:rPr lang="cs-CZ" sz="3600" b="1" dirty="0" smtClean="0">
                <a:solidFill>
                  <a:srgbClr val="C00000"/>
                </a:solidFill>
                <a:latin typeface="Calibri"/>
              </a:rPr>
              <a:t>Změny 2011-2014 </a:t>
            </a:r>
            <a:br>
              <a:rPr lang="cs-CZ" sz="3600" b="1" dirty="0" smtClean="0">
                <a:solidFill>
                  <a:srgbClr val="C00000"/>
                </a:solidFill>
                <a:latin typeface="Calibri"/>
              </a:rPr>
            </a:br>
            <a:r>
              <a:rPr lang="cs-CZ" sz="4400" b="1" dirty="0" smtClean="0">
                <a:solidFill>
                  <a:srgbClr val="C00000"/>
                </a:solidFill>
                <a:latin typeface="Calibri"/>
              </a:rPr>
              <a:t>geografické termíny</a:t>
            </a:r>
            <a:r>
              <a:rPr lang="cs-CZ" sz="4400" dirty="0" smtClean="0"/>
              <a:t/>
            </a:r>
            <a:br>
              <a:rPr lang="cs-CZ" sz="4400" dirty="0" smtClean="0"/>
            </a:b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2000232" y="274680"/>
            <a:ext cx="6686208" cy="1143000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4" name="Pictur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285720" y="285728"/>
            <a:ext cx="1590120" cy="1334160"/>
          </a:xfrm>
          <a:prstGeom prst="rect">
            <a:avLst/>
          </a:prstGeom>
          <a:ln w="9360">
            <a:noFill/>
          </a:ln>
        </p:spPr>
      </p:pic>
      <p:sp>
        <p:nvSpPr>
          <p:cNvPr id="5" name="Obdélník 4"/>
          <p:cNvSpPr/>
          <p:nvPr/>
        </p:nvSpPr>
        <p:spPr>
          <a:xfrm>
            <a:off x="1000100" y="1785926"/>
            <a:ext cx="7715304" cy="5088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cs-CZ" sz="3200" i="1" u="sng" dirty="0" smtClean="0">
                <a:solidFill>
                  <a:srgbClr val="C00000"/>
                </a:solidFill>
                <a:latin typeface="Calibri"/>
              </a:rPr>
              <a:t>*Svitava </a:t>
            </a:r>
            <a:r>
              <a:rPr lang="cs-CZ" sz="3200" i="1" u="sng" dirty="0" smtClean="0">
                <a:solidFill>
                  <a:srgbClr val="C00000"/>
                </a:solidFill>
                <a:latin typeface="Calibri"/>
              </a:rPr>
              <a:t>(Česko : řeka : oblast)</a:t>
            </a:r>
            <a:r>
              <a:rPr lang="cs-CZ" sz="3200" i="1" dirty="0" smtClean="0">
                <a:solidFill>
                  <a:srgbClr val="C00000"/>
                </a:solidFill>
                <a:latin typeface="Calibri"/>
              </a:rPr>
              <a:t> </a:t>
            </a:r>
            <a:r>
              <a:rPr lang="cs-CZ" sz="3200" i="1" dirty="0" smtClean="0">
                <a:solidFill>
                  <a:srgbClr val="000000"/>
                </a:solidFill>
                <a:latin typeface="Calibri"/>
              </a:rPr>
              <a:t>ne Svitava, řeka-oblast (Česko)</a:t>
            </a:r>
            <a:endParaRPr lang="cs-CZ" sz="3200" dirty="0" smtClean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i="1" u="sng" dirty="0" smtClean="0">
                <a:solidFill>
                  <a:srgbClr val="C00000"/>
                </a:solidFill>
                <a:latin typeface="Calibri"/>
              </a:rPr>
              <a:t>Bílý </a:t>
            </a:r>
            <a:r>
              <a:rPr lang="cs-CZ" sz="3200" i="1" u="sng" dirty="0" err="1" smtClean="0">
                <a:solidFill>
                  <a:srgbClr val="C00000"/>
                </a:solidFill>
                <a:latin typeface="Calibri"/>
              </a:rPr>
              <a:t>Halštrov</a:t>
            </a:r>
            <a:r>
              <a:rPr lang="cs-CZ" sz="3200" i="1" u="sng" dirty="0" smtClean="0">
                <a:solidFill>
                  <a:srgbClr val="C00000"/>
                </a:solidFill>
                <a:latin typeface="Calibri"/>
              </a:rPr>
              <a:t> (Česko a Německo : řeka : povodí)</a:t>
            </a:r>
            <a:r>
              <a:rPr lang="cs-CZ" sz="3200" i="1" dirty="0" smtClean="0">
                <a:solidFill>
                  <a:srgbClr val="C00000"/>
                </a:solidFill>
                <a:latin typeface="Calibri"/>
              </a:rPr>
              <a:t> </a:t>
            </a:r>
            <a:r>
              <a:rPr lang="cs-CZ" sz="3200" i="1" dirty="0" smtClean="0">
                <a:solidFill>
                  <a:srgbClr val="000000"/>
                </a:solidFill>
                <a:latin typeface="Calibri"/>
              </a:rPr>
              <a:t>ne Bílý </a:t>
            </a:r>
            <a:r>
              <a:rPr lang="cs-CZ" sz="3200" i="1" dirty="0" err="1" smtClean="0">
                <a:solidFill>
                  <a:srgbClr val="000000"/>
                </a:solidFill>
                <a:latin typeface="Calibri"/>
              </a:rPr>
              <a:t>Halštrov</a:t>
            </a:r>
            <a:r>
              <a:rPr lang="cs-CZ" sz="3200" i="1" dirty="0" smtClean="0">
                <a:solidFill>
                  <a:srgbClr val="000000"/>
                </a:solidFill>
                <a:latin typeface="Calibri"/>
              </a:rPr>
              <a:t>-povodí (Česko a Německo)</a:t>
            </a:r>
            <a:endParaRPr lang="cs-CZ" sz="3200" dirty="0" smtClean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i="1" u="sng" dirty="0" smtClean="0">
                <a:solidFill>
                  <a:srgbClr val="C00000"/>
                </a:solidFill>
                <a:latin typeface="Calibri"/>
              </a:rPr>
              <a:t>Vltava (Česko : řeka : střední tok)</a:t>
            </a:r>
            <a:r>
              <a:rPr lang="cs-CZ" sz="3200" i="1" dirty="0" smtClean="0">
                <a:solidFill>
                  <a:srgbClr val="C00000"/>
                </a:solidFill>
                <a:latin typeface="Calibri"/>
              </a:rPr>
              <a:t> </a:t>
            </a:r>
            <a:r>
              <a:rPr lang="cs-CZ" sz="3200" i="1" dirty="0" smtClean="0">
                <a:solidFill>
                  <a:srgbClr val="000000"/>
                </a:solidFill>
                <a:latin typeface="Calibri"/>
              </a:rPr>
              <a:t>ne Vltava-tok střední (Česko</a:t>
            </a:r>
            <a:r>
              <a:rPr lang="cs-CZ" sz="3200" i="1" dirty="0" smtClean="0">
                <a:solidFill>
                  <a:srgbClr val="000000"/>
                </a:solidFill>
                <a:latin typeface="Calibri"/>
              </a:rPr>
              <a:t>)</a:t>
            </a:r>
          </a:p>
          <a:p>
            <a:pPr>
              <a:buFont typeface="Arial"/>
              <a:buChar char="•"/>
            </a:pPr>
            <a:r>
              <a:rPr lang="cs-CZ" sz="3200" i="1" u="sng" dirty="0" err="1" smtClean="0">
                <a:solidFill>
                  <a:srgbClr val="C00000"/>
                </a:solidFill>
                <a:latin typeface="Calibri"/>
              </a:rPr>
              <a:t>Aventin</a:t>
            </a:r>
            <a:r>
              <a:rPr lang="cs-CZ" sz="3200" i="1" u="sng" dirty="0" smtClean="0">
                <a:solidFill>
                  <a:srgbClr val="C00000"/>
                </a:solidFill>
                <a:latin typeface="Calibri"/>
              </a:rPr>
              <a:t> (Řím, Itálie : vrch)</a:t>
            </a:r>
            <a:r>
              <a:rPr lang="cs-CZ" sz="3200" i="1" dirty="0" smtClean="0">
                <a:solidFill>
                  <a:srgbClr val="C00000"/>
                </a:solidFill>
                <a:latin typeface="Calibri"/>
              </a:rPr>
              <a:t> </a:t>
            </a:r>
            <a:r>
              <a:rPr lang="cs-CZ" sz="3200" i="1" dirty="0" smtClean="0">
                <a:solidFill>
                  <a:srgbClr val="000000"/>
                </a:solidFill>
                <a:latin typeface="Calibri"/>
              </a:rPr>
              <a:t>ne </a:t>
            </a:r>
            <a:r>
              <a:rPr lang="cs-CZ" sz="3200" i="1" dirty="0" err="1" smtClean="0">
                <a:solidFill>
                  <a:srgbClr val="000000"/>
                </a:solidFill>
                <a:latin typeface="Calibri"/>
              </a:rPr>
              <a:t>Aventin</a:t>
            </a:r>
            <a:r>
              <a:rPr lang="cs-CZ" sz="3200" i="1" dirty="0" smtClean="0">
                <a:solidFill>
                  <a:srgbClr val="000000"/>
                </a:solidFill>
                <a:latin typeface="Calibri"/>
              </a:rPr>
              <a:t>, </a:t>
            </a: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vrch</a:t>
            </a:r>
            <a:r>
              <a:rPr lang="cs-CZ" sz="3200" i="1" dirty="0" smtClean="0">
                <a:solidFill>
                  <a:srgbClr val="000000"/>
                </a:solidFill>
                <a:latin typeface="Calibri"/>
              </a:rPr>
              <a:t> (Řím, Itálie)</a:t>
            </a:r>
            <a:endParaRPr lang="cs-CZ" sz="3200" dirty="0" smtClean="0"/>
          </a:p>
          <a:p>
            <a:pPr>
              <a:lnSpc>
                <a:spcPct val="100000"/>
              </a:lnSpc>
              <a:buFont typeface="Arial"/>
              <a:buChar char="•"/>
            </a:pP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2786040" y="274680"/>
            <a:ext cx="5000670" cy="1325520"/>
          </a:xfrm>
          <a:prstGeom prst="rect">
            <a:avLst/>
          </a:prstGeom>
        </p:spPr>
        <p:txBody>
          <a:bodyPr anchor="ctr"/>
          <a:lstStyle/>
          <a:p>
            <a:r>
              <a:rPr lang="cs-CZ" sz="3600" b="1" dirty="0">
                <a:solidFill>
                  <a:srgbClr val="C00000"/>
                </a:solidFill>
                <a:latin typeface="Calibri"/>
              </a:rPr>
              <a:t>Změny 2011-2014</a:t>
            </a:r>
            <a:r>
              <a:rPr lang="cs-CZ" sz="3200" b="1" dirty="0">
                <a:solidFill>
                  <a:srgbClr val="C00000"/>
                </a:solidFill>
                <a:latin typeface="Calibri"/>
              </a:rPr>
              <a:t> </a:t>
            </a:r>
            <a:r>
              <a:rPr lang="cs-CZ" sz="4400" b="1" dirty="0">
                <a:solidFill>
                  <a:srgbClr val="C00000"/>
                </a:solidFill>
                <a:latin typeface="Calibri"/>
              </a:rPr>
              <a:t> geografické termíny</a:t>
            </a:r>
            <a:endParaRPr/>
          </a:p>
        </p:txBody>
      </p:sp>
      <p:sp>
        <p:nvSpPr>
          <p:cNvPr id="14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Geografický kvalifikátor </a:t>
            </a:r>
            <a:r>
              <a:rPr lang="cs-CZ" sz="3200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– 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podoba se </a:t>
            </a: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nemění</a:t>
            </a:r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i="1" dirty="0" err="1">
                <a:solidFill>
                  <a:srgbClr val="C00000"/>
                </a:solidFill>
                <a:latin typeface="Calibri"/>
              </a:rPr>
              <a:t>Karlov</a:t>
            </a:r>
            <a:r>
              <a:rPr lang="cs-CZ" sz="3200" i="1" dirty="0">
                <a:solidFill>
                  <a:srgbClr val="C00000"/>
                </a:solidFill>
                <a:latin typeface="Calibri"/>
              </a:rPr>
              <a:t> (Praha, Česko)</a:t>
            </a:r>
            <a:r>
              <a:rPr lang="cs-CZ" sz="3200" b="1" dirty="0">
                <a:solidFill>
                  <a:srgbClr val="C00000"/>
                </a:solidFill>
                <a:latin typeface="Calibri"/>
              </a:rPr>
              <a:t> 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- </a:t>
            </a:r>
            <a:r>
              <a:rPr lang="cs-CZ" sz="3200" i="1" dirty="0">
                <a:solidFill>
                  <a:srgbClr val="000000"/>
                </a:solidFill>
                <a:latin typeface="Calibri"/>
              </a:rPr>
              <a:t>městská část Prahy 2 - Nového Města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i="1" u="sng" dirty="0" err="1">
                <a:solidFill>
                  <a:srgbClr val="C00000"/>
                </a:solidFill>
                <a:latin typeface="Calibri"/>
              </a:rPr>
              <a:t>Karlov</a:t>
            </a:r>
            <a:r>
              <a:rPr lang="cs-CZ" sz="3200" i="1" u="sng" dirty="0">
                <a:solidFill>
                  <a:srgbClr val="C00000"/>
                </a:solidFill>
                <a:latin typeface="Calibri"/>
              </a:rPr>
              <a:t> (Josefův Důl, Jablonec nad Nisou, Česko)</a:t>
            </a:r>
            <a:r>
              <a:rPr lang="cs-CZ" sz="3200" b="1" dirty="0">
                <a:solidFill>
                  <a:srgbClr val="C00000"/>
                </a:solidFill>
                <a:latin typeface="Calibri"/>
              </a:rPr>
              <a:t> </a:t>
            </a:r>
            <a:r>
              <a:rPr lang="cs-CZ" sz="3200" b="1" dirty="0">
                <a:solidFill>
                  <a:srgbClr val="000000"/>
                </a:solidFill>
                <a:latin typeface="Calibri"/>
              </a:rPr>
              <a:t>-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i="1" dirty="0">
                <a:solidFill>
                  <a:srgbClr val="000000"/>
                </a:solidFill>
                <a:latin typeface="Calibri"/>
              </a:rPr>
              <a:t>část obce Josefův Důl v okrese Jablonec nad Nisou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149" name="Pictur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716760" y="216000"/>
            <a:ext cx="1659240" cy="140616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2664000" y="274680"/>
            <a:ext cx="4908240" cy="1325520"/>
          </a:xfrm>
          <a:prstGeom prst="rect">
            <a:avLst/>
          </a:prstGeom>
        </p:spPr>
        <p:txBody>
          <a:bodyPr anchor="ctr"/>
          <a:lstStyle/>
          <a:p>
            <a:r>
              <a:rPr lang="cs-CZ" sz="3600" b="1">
                <a:solidFill>
                  <a:srgbClr val="C00000"/>
                </a:solidFill>
                <a:latin typeface="Calibri"/>
              </a:rPr>
              <a:t>Změny 2011-2014</a:t>
            </a:r>
            <a:r>
              <a:rPr lang="cs-CZ" sz="3200" b="1">
                <a:solidFill>
                  <a:srgbClr val="C00000"/>
                </a:solidFill>
                <a:latin typeface="Calibri"/>
              </a:rPr>
              <a:t> </a:t>
            </a:r>
            <a:r>
              <a:rPr lang="cs-CZ" sz="4400" b="1">
                <a:solidFill>
                  <a:srgbClr val="C00000"/>
                </a:solidFill>
                <a:latin typeface="Calibri"/>
              </a:rPr>
              <a:t> geografické termíny</a:t>
            </a:r>
            <a:endParaRPr/>
          </a:p>
        </p:txBody>
      </p:sp>
      <p:sp>
        <p:nvSpPr>
          <p:cNvPr id="151" name="TextShape 2"/>
          <p:cNvSpPr txBox="1"/>
          <p:nvPr/>
        </p:nvSpPr>
        <p:spPr>
          <a:xfrm>
            <a:off x="457200" y="1872000"/>
            <a:ext cx="8229240" cy="42537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600" b="1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Chronologický </a:t>
            </a:r>
            <a:r>
              <a:rPr lang="cs-CZ" sz="3600" b="1" dirty="0" smtClean="0">
                <a:solidFill>
                  <a:schemeClr val="accent2">
                    <a:lumMod val="75000"/>
                  </a:schemeClr>
                </a:solidFill>
                <a:latin typeface="Calibri"/>
              </a:rPr>
              <a:t>kvalifikátor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 sz="360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i="1" u="sng" dirty="0" smtClean="0">
                <a:solidFill>
                  <a:srgbClr val="C00000"/>
                </a:solidFill>
                <a:latin typeface="Calibri"/>
              </a:rPr>
              <a:t>  Rýnské </a:t>
            </a:r>
            <a:r>
              <a:rPr lang="cs-CZ" sz="3200" i="1" u="sng" dirty="0">
                <a:solidFill>
                  <a:srgbClr val="C00000"/>
                </a:solidFill>
                <a:latin typeface="Calibri"/>
              </a:rPr>
              <a:t>Prusko (1822-1946</a:t>
            </a:r>
            <a:r>
              <a:rPr lang="cs-CZ" sz="3200" i="1" u="sng" dirty="0">
                <a:solidFill>
                  <a:srgbClr val="000000"/>
                </a:solidFill>
                <a:latin typeface="Calibri"/>
              </a:rPr>
              <a:t>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i="1" u="sng" dirty="0" smtClean="0">
                <a:solidFill>
                  <a:srgbClr val="C00000"/>
                </a:solidFill>
                <a:latin typeface="Calibri"/>
              </a:rPr>
              <a:t>  Budějovický </a:t>
            </a:r>
            <a:r>
              <a:rPr lang="cs-CZ" sz="3200" i="1" u="sng" dirty="0">
                <a:solidFill>
                  <a:srgbClr val="C00000"/>
                </a:solidFill>
                <a:latin typeface="Calibri"/>
              </a:rPr>
              <a:t>kraj (Česko : 1850-1855)</a:t>
            </a:r>
            <a:endParaRPr/>
          </a:p>
        </p:txBody>
      </p:sp>
      <p:pic>
        <p:nvPicPr>
          <p:cNvPr id="152" name="Pictur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792000" y="288000"/>
            <a:ext cx="1659240" cy="124884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2304000" y="144000"/>
            <a:ext cx="4176000" cy="1456200"/>
          </a:xfrm>
          <a:prstGeom prst="rect">
            <a:avLst/>
          </a:prstGeom>
        </p:spPr>
        <p:txBody>
          <a:bodyPr anchor="ctr"/>
          <a:lstStyle/>
          <a:p>
            <a:r>
              <a:rPr lang="cs-CZ" sz="3600" b="1">
                <a:solidFill>
                  <a:srgbClr val="C00000"/>
                </a:solidFill>
                <a:latin typeface="Calibri"/>
              </a:rPr>
              <a:t>Změny 2011-2014 </a:t>
            </a:r>
            <a:r>
              <a:rPr lang="cs-CZ" sz="4400" b="1">
                <a:solidFill>
                  <a:srgbClr val="C00000"/>
                </a:solidFill>
                <a:latin typeface="Calibri"/>
              </a:rPr>
              <a:t> 
konspekt</a:t>
            </a:r>
            <a:endParaRPr/>
          </a:p>
        </p:txBody>
      </p:sp>
      <p:sp>
        <p:nvSpPr>
          <p:cNvPr id="154" name="TextShape 2"/>
          <p:cNvSpPr txBox="1"/>
          <p:nvPr/>
        </p:nvSpPr>
        <p:spPr>
          <a:xfrm>
            <a:off x="457200" y="2143116"/>
            <a:ext cx="8229240" cy="398264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600" b="1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Nové kategorie konspektu</a:t>
            </a:r>
            <a:endParaRPr sz="3600" b="1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cs-CZ" sz="3200" dirty="0">
                <a:solidFill>
                  <a:srgbClr val="000000"/>
                </a:solidFill>
                <a:latin typeface="Calibri"/>
              </a:rPr>
              <a:t>Schéma rozšířeno o 2 kategorie</a:t>
            </a:r>
            <a:endParaRPr/>
          </a:p>
          <a:p>
            <a:pPr>
              <a:lnSpc>
                <a:spcPct val="100000"/>
              </a:lnSpc>
            </a:pPr>
            <a:r>
              <a:rPr lang="cs-CZ" sz="3200" dirty="0">
                <a:solidFill>
                  <a:srgbClr val="000000"/>
                </a:solidFill>
                <a:latin typeface="Calibri"/>
              </a:rPr>
              <a:t>*25 -  beletrie pro dospělé</a:t>
            </a:r>
            <a:endParaRPr/>
          </a:p>
          <a:p>
            <a:pPr>
              <a:lnSpc>
                <a:spcPct val="100000"/>
              </a:lnSpc>
            </a:pPr>
            <a:r>
              <a:rPr lang="cs-CZ" sz="3200" dirty="0">
                <a:solidFill>
                  <a:srgbClr val="000000"/>
                </a:solidFill>
                <a:latin typeface="Calibri"/>
              </a:rPr>
              <a:t>*26 -  literatura pro děti a mládež</a:t>
            </a:r>
            <a:endParaRPr/>
          </a:p>
          <a:p>
            <a:pPr>
              <a:lnSpc>
                <a:spcPct val="100000"/>
              </a:lnSpc>
            </a:pPr>
            <a:r>
              <a:rPr lang="cs-CZ" sz="3200" dirty="0">
                <a:solidFill>
                  <a:srgbClr val="000000"/>
                </a:solidFill>
                <a:latin typeface="Calibri"/>
              </a:rPr>
              <a:t>         -  0/9-053.2    naučná</a:t>
            </a:r>
            <a:endParaRPr/>
          </a:p>
          <a:p>
            <a:pPr>
              <a:lnSpc>
                <a:spcPct val="100000"/>
              </a:lnSpc>
            </a:pPr>
            <a:r>
              <a:rPr lang="cs-CZ" sz="3200" dirty="0">
                <a:solidFill>
                  <a:srgbClr val="000000"/>
                </a:solidFill>
                <a:latin typeface="Calibri"/>
              </a:rPr>
              <a:t>         -  821-93        beletrie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155" name="Pictur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414000" y="274680"/>
            <a:ext cx="1657800" cy="133416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Shape 1"/>
          <p:cNvSpPr txBox="1"/>
          <p:nvPr/>
        </p:nvSpPr>
        <p:spPr>
          <a:xfrm>
            <a:off x="2232000" y="360000"/>
            <a:ext cx="4824000" cy="1240200"/>
          </a:xfrm>
          <a:prstGeom prst="rect">
            <a:avLst/>
          </a:prstGeom>
        </p:spPr>
        <p:txBody>
          <a:bodyPr anchor="ctr"/>
          <a:lstStyle/>
          <a:p>
            <a:r>
              <a:rPr lang="cs-CZ" sz="3600" b="1">
                <a:solidFill>
                  <a:srgbClr val="C00000"/>
                </a:solidFill>
                <a:latin typeface="Calibri"/>
              </a:rPr>
              <a:t>Změny 2011-2014 </a:t>
            </a:r>
            <a:r>
              <a:rPr lang="cs-CZ" sz="4400" b="1">
                <a:solidFill>
                  <a:srgbClr val="C00000"/>
                </a:solidFill>
                <a:latin typeface="Calibri"/>
              </a:rPr>
              <a:t> 
konspekt</a:t>
            </a:r>
            <a:endParaRPr/>
          </a:p>
        </p:txBody>
      </p:sp>
      <p:sp>
        <p:nvSpPr>
          <p:cNvPr id="15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chemeClr val="accent2">
                    <a:lumMod val="75000"/>
                  </a:schemeClr>
                </a:solidFill>
                <a:latin typeface="Calibri"/>
              </a:rPr>
              <a:t>  Nové </a:t>
            </a:r>
            <a:r>
              <a:rPr lang="cs-CZ" sz="3600" b="1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skupiny konspektu</a:t>
            </a:r>
            <a:endParaRPr sz="360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cs-CZ" sz="3200" dirty="0">
                <a:solidFill>
                  <a:srgbClr val="000000"/>
                </a:solidFill>
                <a:latin typeface="Calibri"/>
              </a:rPr>
              <a:t>   913(437)  Geografie Česka a Slovenska, reálie, cestování (kategorie 7)</a:t>
            </a:r>
            <a:endParaRPr/>
          </a:p>
          <a:p>
            <a:pPr>
              <a:lnSpc>
                <a:spcPct val="100000"/>
              </a:lnSpc>
            </a:pPr>
            <a:r>
              <a:rPr lang="cs-CZ" sz="3200" dirty="0">
                <a:solidFill>
                  <a:srgbClr val="000000"/>
                </a:solidFill>
                <a:latin typeface="Calibri"/>
              </a:rPr>
              <a:t>   614.8  Úrazy a jejich prevence (kat. 14)</a:t>
            </a:r>
            <a:endParaRPr/>
          </a:p>
          <a:p>
            <a:pPr>
              <a:lnSpc>
                <a:spcPct val="100000"/>
              </a:lnSpc>
            </a:pPr>
            <a:r>
              <a:rPr lang="cs-CZ" sz="3200" dirty="0">
                <a:solidFill>
                  <a:srgbClr val="000000"/>
                </a:solidFill>
                <a:latin typeface="Calibri"/>
              </a:rPr>
              <a:t>   640.4  Hotelový a stravovací průmysl (19)</a:t>
            </a:r>
            <a:endParaRPr/>
          </a:p>
          <a:p>
            <a:pPr>
              <a:lnSpc>
                <a:spcPct val="100000"/>
              </a:lnSpc>
            </a:pPr>
            <a:r>
              <a:rPr lang="cs-CZ" sz="3200" dirty="0">
                <a:solidFill>
                  <a:srgbClr val="000000"/>
                </a:solidFill>
                <a:latin typeface="Calibri"/>
              </a:rPr>
              <a:t>  </a:t>
            </a: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 821.14’02 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Řecká antická literatura  </a:t>
            </a: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(25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)</a:t>
            </a:r>
            <a:endParaRPr/>
          </a:p>
          <a:p>
            <a:pPr>
              <a:lnSpc>
                <a:spcPct val="100000"/>
              </a:lnSpc>
            </a:pPr>
            <a:r>
              <a:rPr lang="cs-CZ" sz="3200" dirty="0">
                <a:solidFill>
                  <a:srgbClr val="000000"/>
                </a:solidFill>
                <a:latin typeface="Calibri"/>
              </a:rPr>
              <a:t>   </a:t>
            </a: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821.14’02.09 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řecká ant. literatura – o ní (11)</a:t>
            </a:r>
            <a:endParaRPr/>
          </a:p>
          <a:p>
            <a:pPr>
              <a:lnSpc>
                <a:spcPct val="100000"/>
              </a:lnSpc>
            </a:pPr>
            <a:r>
              <a:rPr lang="cs-CZ" sz="3200" dirty="0">
                <a:solidFill>
                  <a:srgbClr val="000000"/>
                </a:solidFill>
                <a:latin typeface="Calibri"/>
              </a:rPr>
              <a:t>   </a:t>
            </a: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821.14 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– pro moderní řeckou literaturu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158" name="Pictur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432000" y="360000"/>
            <a:ext cx="1496880" cy="136800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2160000" y="576000"/>
            <a:ext cx="6312600" cy="10080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b="1">
                <a:solidFill>
                  <a:srgbClr val="C00000"/>
                </a:solidFill>
                <a:latin typeface="Calibri"/>
              </a:rPr>
              <a:t>Autority pro věcný popis</a:t>
            </a:r>
            <a:endParaRPr/>
          </a:p>
        </p:txBody>
      </p:sp>
      <p:sp>
        <p:nvSpPr>
          <p:cNvPr id="85" name="TextShape 2"/>
          <p:cNvSpPr txBox="1"/>
          <p:nvPr/>
        </p:nvSpPr>
        <p:spPr>
          <a:xfrm>
            <a:off x="1371600" y="2286000"/>
            <a:ext cx="6400440" cy="385764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600" b="1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Jmenné </a:t>
            </a:r>
            <a:r>
              <a:rPr lang="cs-CZ" sz="3600" b="1" dirty="0" smtClean="0">
                <a:solidFill>
                  <a:schemeClr val="accent2">
                    <a:lumMod val="75000"/>
                  </a:schemeClr>
                </a:solidFill>
                <a:latin typeface="Calibri"/>
              </a:rPr>
              <a:t>autority  (600)</a:t>
            </a:r>
            <a:endParaRPr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chemeClr val="accent2">
                    <a:lumMod val="75000"/>
                  </a:schemeClr>
                </a:solidFill>
                <a:latin typeface="Calibri"/>
              </a:rPr>
              <a:t>Korporace   (610)</a:t>
            </a:r>
            <a:endParaRPr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chemeClr val="accent2">
                    <a:lumMod val="75000"/>
                  </a:schemeClr>
                </a:solidFill>
                <a:latin typeface="Calibri"/>
              </a:rPr>
              <a:t>Akce   (611)</a:t>
            </a:r>
            <a:endParaRPr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cs-CZ" sz="3600" b="1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Unifikované </a:t>
            </a:r>
            <a:r>
              <a:rPr lang="cs-CZ" sz="3600" b="1" dirty="0" smtClean="0">
                <a:solidFill>
                  <a:schemeClr val="accent2">
                    <a:lumMod val="75000"/>
                  </a:schemeClr>
                </a:solidFill>
                <a:latin typeface="Calibri"/>
              </a:rPr>
              <a:t>názvy  (630)</a:t>
            </a:r>
            <a:endParaRPr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000000"/>
                </a:solidFill>
                <a:latin typeface="Calibri"/>
              </a:rPr>
              <a:t>Nejsou součástí řetězců PHNK, používají jako vstupní prvek  bez zpřesnění </a:t>
            </a:r>
            <a:endParaRPr/>
          </a:p>
        </p:txBody>
      </p:sp>
      <p:pic>
        <p:nvPicPr>
          <p:cNvPr id="86" name="Pictur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519120" y="792000"/>
            <a:ext cx="1640880" cy="133416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1857240" y="274680"/>
            <a:ext cx="682920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b="1">
                <a:solidFill>
                  <a:srgbClr val="C00000"/>
                </a:solidFill>
                <a:latin typeface="Calibri"/>
              </a:rPr>
              <a:t>Avizované změny do budoucna</a:t>
            </a:r>
            <a:endParaRPr/>
          </a:p>
        </p:txBody>
      </p:sp>
      <p:sp>
        <p:nvSpPr>
          <p:cNvPr id="160" name="TextShape 2"/>
          <p:cNvSpPr txBox="1"/>
          <p:nvPr/>
        </p:nvSpPr>
        <p:spPr>
          <a:xfrm>
            <a:off x="457200" y="1872000"/>
            <a:ext cx="8229240" cy="42537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b="1" dirty="0">
                <a:solidFill>
                  <a:srgbClr val="000000"/>
                </a:solidFill>
                <a:latin typeface="Calibri"/>
              </a:rPr>
              <a:t>Přesun autorit fiktivních osob z </a:t>
            </a:r>
            <a:r>
              <a:rPr lang="cs-CZ" sz="3200" b="1" dirty="0" err="1">
                <a:solidFill>
                  <a:srgbClr val="000000"/>
                </a:solidFill>
                <a:latin typeface="Calibri"/>
              </a:rPr>
              <a:t>tématických</a:t>
            </a:r>
            <a:r>
              <a:rPr lang="cs-CZ" sz="3200" b="1" dirty="0">
                <a:solidFill>
                  <a:srgbClr val="000000"/>
                </a:solidFill>
                <a:latin typeface="Calibri"/>
              </a:rPr>
              <a:t> autorit do autorit personálních (bude je možno použít i ve jmenném popisu</a:t>
            </a:r>
            <a:r>
              <a:rPr lang="cs-CZ" sz="3200" b="1" dirty="0" smtClean="0">
                <a:solidFill>
                  <a:srgbClr val="000000"/>
                </a:solidFill>
                <a:latin typeface="Calibri"/>
              </a:rPr>
              <a:t>)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b="1" dirty="0">
                <a:solidFill>
                  <a:srgbClr val="000000"/>
                </a:solidFill>
                <a:latin typeface="Calibri"/>
              </a:rPr>
              <a:t>Doplnění  „doporučeného záznamu“ o alespoň jednu tematickou autoritu </a:t>
            </a:r>
            <a:r>
              <a:rPr lang="cs-CZ" sz="3200" b="1" dirty="0" smtClean="0">
                <a:solidFill>
                  <a:srgbClr val="000000"/>
                </a:solidFill>
                <a:latin typeface="Calibri"/>
              </a:rPr>
              <a:t>a jednu </a:t>
            </a:r>
            <a:r>
              <a:rPr lang="cs-CZ" sz="3200" b="1" dirty="0">
                <a:solidFill>
                  <a:srgbClr val="000000"/>
                </a:solidFill>
                <a:latin typeface="Calibri"/>
              </a:rPr>
              <a:t>autoritu formální</a:t>
            </a:r>
            <a:endParaRPr/>
          </a:p>
        </p:txBody>
      </p:sp>
      <p:pic>
        <p:nvPicPr>
          <p:cNvPr id="161" name="Pictur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288000" y="274680"/>
            <a:ext cx="1569240" cy="134748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Shape 1"/>
          <p:cNvSpPr txBox="1"/>
          <p:nvPr/>
        </p:nvSpPr>
        <p:spPr>
          <a:xfrm>
            <a:off x="2428920" y="274680"/>
            <a:ext cx="564336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b="1" dirty="0">
                <a:solidFill>
                  <a:srgbClr val="C00000"/>
                </a:solidFill>
                <a:latin typeface="Calibri"/>
              </a:rPr>
              <a:t>Změny </a:t>
            </a:r>
            <a:r>
              <a:rPr lang="cs-CZ" sz="4400" b="1" dirty="0" smtClean="0">
                <a:solidFill>
                  <a:srgbClr val="C00000"/>
                </a:solidFill>
                <a:latin typeface="Calibri"/>
              </a:rPr>
              <a:t>věcného zpracování 2011-2014</a:t>
            </a:r>
            <a:endParaRPr/>
          </a:p>
        </p:txBody>
      </p:sp>
      <p:sp>
        <p:nvSpPr>
          <p:cNvPr id="16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200">
                <a:solidFill>
                  <a:srgbClr val="000000"/>
                </a:solidFill>
                <a:latin typeface="Calibri"/>
              </a:rPr>
              <a:t>Kontakt:</a:t>
            </a:r>
            <a:endParaRPr/>
          </a:p>
          <a:p>
            <a:pPr>
              <a:lnSpc>
                <a:spcPct val="100000"/>
              </a:lnSpc>
            </a:pPr>
            <a:r>
              <a:rPr lang="cs-CZ" sz="3200" u="sng">
                <a:solidFill>
                  <a:srgbClr val="0000FF"/>
                </a:solidFill>
                <a:latin typeface="Calibri"/>
              </a:rPr>
              <a:t>koldova@cbvk.cz</a:t>
            </a:r>
            <a:endParaRPr/>
          </a:p>
          <a:p>
            <a:pPr>
              <a:lnSpc>
                <a:spcPct val="100000"/>
              </a:lnSpc>
            </a:pPr>
            <a:r>
              <a:rPr lang="cs-CZ" sz="3200">
                <a:solidFill>
                  <a:srgbClr val="000000"/>
                </a:solidFill>
                <a:latin typeface="Calibri"/>
              </a:rPr>
              <a:t>Telefon: 386 111 224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z="3200">
                <a:solidFill>
                  <a:srgbClr val="000000"/>
                </a:solidFill>
                <a:latin typeface="Calibri"/>
              </a:rPr>
              <a:t>Děkuji za pozornost                      </a:t>
            </a:r>
            <a:endParaRPr/>
          </a:p>
        </p:txBody>
      </p:sp>
      <p:pic>
        <p:nvPicPr>
          <p:cNvPr id="164" name="Pictur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642960" y="274680"/>
            <a:ext cx="1785960" cy="1347480"/>
          </a:xfrm>
          <a:prstGeom prst="rect">
            <a:avLst/>
          </a:prstGeom>
          <a:ln w="9360">
            <a:noFill/>
          </a:ln>
        </p:spPr>
      </p:pic>
      <p:pic>
        <p:nvPicPr>
          <p:cNvPr id="165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4357800" y="4000680"/>
            <a:ext cx="1642680" cy="1714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1857240" y="0"/>
            <a:ext cx="6600600" cy="17856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b="1">
                <a:solidFill>
                  <a:srgbClr val="C00000"/>
                </a:solidFill>
                <a:latin typeface="Calibri"/>
              </a:rPr>
              <a:t>Autority pro věcný popis</a:t>
            </a:r>
            <a:endParaRPr/>
          </a:p>
        </p:txBody>
      </p:sp>
      <p:sp>
        <p:nvSpPr>
          <p:cNvPr id="88" name="TextShape 2"/>
          <p:cNvSpPr txBox="1"/>
          <p:nvPr/>
        </p:nvSpPr>
        <p:spPr>
          <a:xfrm>
            <a:off x="1371600" y="1857240"/>
            <a:ext cx="6400440" cy="37810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600" b="1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Chronologické </a:t>
            </a:r>
            <a:r>
              <a:rPr lang="cs-CZ" sz="3600" b="1" dirty="0" smtClean="0">
                <a:solidFill>
                  <a:schemeClr val="accent2">
                    <a:lumMod val="75000"/>
                  </a:schemeClr>
                </a:solidFill>
                <a:latin typeface="Calibri"/>
              </a:rPr>
              <a:t>autority   (648)</a:t>
            </a:r>
            <a:endParaRPr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cs-CZ" sz="3600" dirty="0">
                <a:solidFill>
                  <a:srgbClr val="000000"/>
                </a:solidFill>
                <a:latin typeface="Calibri"/>
              </a:rPr>
              <a:t>*  </a:t>
            </a:r>
            <a:r>
              <a:rPr lang="cs-CZ" sz="3600" b="1" dirty="0">
                <a:solidFill>
                  <a:srgbClr val="000000"/>
                </a:solidFill>
                <a:latin typeface="Calibri"/>
              </a:rPr>
              <a:t>Užívají se jako vstupní prvek bez dalších zpřesnění (konkrétní roky nebo rozmezí let)</a:t>
            </a:r>
            <a:endParaRPr/>
          </a:p>
          <a:p>
            <a:pPr>
              <a:lnSpc>
                <a:spcPct val="100000"/>
              </a:lnSpc>
            </a:pPr>
            <a:r>
              <a:rPr lang="cs-CZ" sz="3600" b="1" dirty="0">
                <a:solidFill>
                  <a:srgbClr val="000000"/>
                </a:solidFill>
                <a:latin typeface="Calibri"/>
              </a:rPr>
              <a:t>*  Nebo jako chronologické zpřesnění (obecnější časová období (století, půlstoletí apod.)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89" name="Pictur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360000" y="576000"/>
            <a:ext cx="1656000" cy="128124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1857240" y="0"/>
            <a:ext cx="6600600" cy="17856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b="1">
                <a:solidFill>
                  <a:srgbClr val="C00000"/>
                </a:solidFill>
                <a:latin typeface="Calibri"/>
              </a:rPr>
              <a:t>Autority pro věcný popis</a:t>
            </a:r>
            <a:endParaRPr/>
          </a:p>
        </p:txBody>
      </p:sp>
      <p:sp>
        <p:nvSpPr>
          <p:cNvPr id="91" name="TextShape 2"/>
          <p:cNvSpPr txBox="1"/>
          <p:nvPr/>
        </p:nvSpPr>
        <p:spPr>
          <a:xfrm>
            <a:off x="1371600" y="1928880"/>
            <a:ext cx="7057800" cy="37098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600" b="1" dirty="0" err="1">
                <a:solidFill>
                  <a:schemeClr val="accent2">
                    <a:lumMod val="75000"/>
                  </a:schemeClr>
                </a:solidFill>
                <a:latin typeface="Calibri"/>
              </a:rPr>
              <a:t>Tématické</a:t>
            </a:r>
            <a:r>
              <a:rPr lang="cs-CZ" sz="3600" b="1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 </a:t>
            </a:r>
            <a:r>
              <a:rPr lang="cs-CZ" sz="3600" b="1" dirty="0" smtClean="0">
                <a:solidFill>
                  <a:schemeClr val="accent2">
                    <a:lumMod val="75000"/>
                  </a:schemeClr>
                </a:solidFill>
                <a:latin typeface="Calibri"/>
              </a:rPr>
              <a:t>autority    (650)</a:t>
            </a:r>
            <a:endParaRPr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cs-CZ" sz="3600" b="1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Geografické </a:t>
            </a:r>
            <a:r>
              <a:rPr lang="cs-CZ" sz="3600" b="1" dirty="0" smtClean="0">
                <a:solidFill>
                  <a:schemeClr val="accent2">
                    <a:lumMod val="75000"/>
                  </a:schemeClr>
                </a:solidFill>
                <a:latin typeface="Calibri"/>
              </a:rPr>
              <a:t>autority   (651)</a:t>
            </a:r>
            <a:endParaRPr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cs-CZ" sz="3600" b="1" dirty="0">
                <a:solidFill>
                  <a:srgbClr val="000000"/>
                </a:solidFill>
                <a:latin typeface="Calibri"/>
              </a:rPr>
              <a:t>Jsou součástí PHNK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600" b="1" dirty="0">
                <a:solidFill>
                  <a:srgbClr val="000000"/>
                </a:solidFill>
                <a:latin typeface="Calibri"/>
              </a:rPr>
              <a:t>  jako vstupní prvek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600" b="1" dirty="0">
                <a:solidFill>
                  <a:srgbClr val="000000"/>
                </a:solidFill>
                <a:latin typeface="Calibri"/>
              </a:rPr>
              <a:t>  jako zpřesnění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92" name="Pictur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360000" y="504000"/>
            <a:ext cx="1656000" cy="133236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2428920" y="576000"/>
            <a:ext cx="5995080" cy="10800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800" b="1">
                <a:solidFill>
                  <a:srgbClr val="C00000"/>
                </a:solidFill>
                <a:latin typeface="Calibri"/>
              </a:rPr>
              <a:t>Tématické autority NK</a:t>
            </a:r>
            <a:endParaRPr/>
          </a:p>
        </p:txBody>
      </p:sp>
      <p:sp>
        <p:nvSpPr>
          <p:cNvPr id="94" name="TextShape 2"/>
          <p:cNvSpPr txBox="1"/>
          <p:nvPr/>
        </p:nvSpPr>
        <p:spPr>
          <a:xfrm>
            <a:off x="1214280" y="2143080"/>
            <a:ext cx="6929280" cy="407200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200" dirty="0" smtClean="0">
                <a:latin typeface="Calibri"/>
              </a:rPr>
              <a:t>* </a:t>
            </a:r>
            <a:r>
              <a:rPr lang="cs-CZ" sz="3200" dirty="0" smtClean="0">
                <a:solidFill>
                  <a:srgbClr val="8B8B8B"/>
                </a:solidFill>
                <a:latin typeface="Calibri"/>
              </a:rPr>
              <a:t> </a:t>
            </a:r>
            <a:r>
              <a:rPr lang="cs-CZ" sz="3600" dirty="0" smtClean="0">
                <a:solidFill>
                  <a:srgbClr val="000000"/>
                </a:solidFill>
                <a:latin typeface="Calibri"/>
              </a:rPr>
              <a:t>Systém </a:t>
            </a:r>
            <a:r>
              <a:rPr lang="cs-CZ" sz="3600" dirty="0">
                <a:solidFill>
                  <a:srgbClr val="000000"/>
                </a:solidFill>
                <a:latin typeface="Calibri"/>
              </a:rPr>
              <a:t>tvořený zdola – v návaznosti na konkrétní dokument</a:t>
            </a:r>
            <a:endParaRPr sz="3600"/>
          </a:p>
          <a:p>
            <a:pPr>
              <a:lnSpc>
                <a:spcPct val="100000"/>
              </a:lnSpc>
            </a:pPr>
            <a:r>
              <a:rPr lang="cs-CZ" sz="3600" dirty="0" smtClean="0">
                <a:solidFill>
                  <a:srgbClr val="000000"/>
                </a:solidFill>
                <a:latin typeface="Calibri"/>
              </a:rPr>
              <a:t>*  Každé </a:t>
            </a:r>
            <a:r>
              <a:rPr lang="cs-CZ" sz="3600" dirty="0">
                <a:solidFill>
                  <a:srgbClr val="000000"/>
                </a:solidFill>
                <a:latin typeface="Calibri"/>
              </a:rPr>
              <a:t>nové téma doplněno komisí po několikerém ověření  </a:t>
            </a:r>
            <a:endParaRPr sz="3600"/>
          </a:p>
          <a:p>
            <a:pPr>
              <a:lnSpc>
                <a:spcPct val="100000"/>
              </a:lnSpc>
            </a:pPr>
            <a:r>
              <a:rPr lang="cs-CZ" sz="3600" dirty="0" smtClean="0">
                <a:solidFill>
                  <a:srgbClr val="000000"/>
                </a:solidFill>
                <a:latin typeface="Calibri"/>
              </a:rPr>
              <a:t>*  Promyšlené </a:t>
            </a:r>
            <a:r>
              <a:rPr lang="cs-CZ" sz="3600" dirty="0">
                <a:solidFill>
                  <a:srgbClr val="000000"/>
                </a:solidFill>
                <a:latin typeface="Calibri"/>
              </a:rPr>
              <a:t>sémantické vazby</a:t>
            </a:r>
            <a:endParaRPr sz="3600"/>
          </a:p>
          <a:p>
            <a:pPr>
              <a:lnSpc>
                <a:spcPct val="100000"/>
              </a:lnSpc>
            </a:pPr>
            <a:r>
              <a:rPr lang="cs-CZ" sz="3600" dirty="0" smtClean="0">
                <a:solidFill>
                  <a:srgbClr val="000000"/>
                </a:solidFill>
                <a:latin typeface="Calibri"/>
              </a:rPr>
              <a:t>*  Jasně </a:t>
            </a:r>
            <a:r>
              <a:rPr lang="cs-CZ" sz="3600" dirty="0">
                <a:solidFill>
                  <a:srgbClr val="000000"/>
                </a:solidFill>
                <a:latin typeface="Calibri"/>
              </a:rPr>
              <a:t>stanovená syntaktická pravidla</a:t>
            </a:r>
            <a:endParaRPr sz="3600"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95" name="Pictur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648000" y="609840"/>
            <a:ext cx="1708920" cy="140616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2592000" y="648000"/>
            <a:ext cx="4392000" cy="14400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b="1">
                <a:solidFill>
                  <a:srgbClr val="C00000"/>
                </a:solidFill>
                <a:latin typeface="Calibri"/>
              </a:rPr>
              <a:t>Alternativy k autoritám NK</a:t>
            </a:r>
            <a:endParaRPr/>
          </a:p>
        </p:txBody>
      </p:sp>
      <p:sp>
        <p:nvSpPr>
          <p:cNvPr id="97" name="TextShape 2"/>
          <p:cNvSpPr txBox="1"/>
          <p:nvPr/>
        </p:nvSpPr>
        <p:spPr>
          <a:xfrm>
            <a:off x="1371600" y="2286000"/>
            <a:ext cx="6400440" cy="40003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600" b="1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Volně tvořená klíčová slova</a:t>
            </a:r>
            <a:endParaRPr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z="3600" dirty="0">
                <a:solidFill>
                  <a:srgbClr val="000000"/>
                </a:solidFill>
                <a:latin typeface="Calibri"/>
              </a:rPr>
              <a:t> jednoduchý systém </a:t>
            </a:r>
            <a:endParaRPr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z="3600" dirty="0">
                <a:solidFill>
                  <a:srgbClr val="000000"/>
                </a:solidFill>
                <a:latin typeface="Calibri"/>
              </a:rPr>
              <a:t> minimum pravidel</a:t>
            </a:r>
            <a:endParaRPr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z="3600" dirty="0">
                <a:solidFill>
                  <a:srgbClr val="000000"/>
                </a:solidFill>
                <a:latin typeface="Calibri"/>
              </a:rPr>
              <a:t> bez struktury a sémantických  </a:t>
            </a:r>
            <a:endParaRPr/>
          </a:p>
          <a:p>
            <a:pPr>
              <a:lnSpc>
                <a:spcPct val="100000"/>
              </a:lnSpc>
            </a:pPr>
            <a:r>
              <a:rPr lang="cs-CZ" sz="3600" dirty="0">
                <a:solidFill>
                  <a:srgbClr val="000000"/>
                </a:solidFill>
                <a:latin typeface="Calibri"/>
              </a:rPr>
              <a:t>   vazeb</a:t>
            </a:r>
            <a:endParaRPr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z="3600" dirty="0">
                <a:solidFill>
                  <a:srgbClr val="000000"/>
                </a:solidFill>
                <a:latin typeface="Calibri"/>
              </a:rPr>
              <a:t> velká pravděpodobnost </a:t>
            </a:r>
            <a:endParaRPr/>
          </a:p>
          <a:p>
            <a:pPr>
              <a:lnSpc>
                <a:spcPct val="100000"/>
              </a:lnSpc>
            </a:pPr>
            <a:r>
              <a:rPr lang="cs-CZ" sz="3600" dirty="0">
                <a:solidFill>
                  <a:srgbClr val="000000"/>
                </a:solidFill>
                <a:latin typeface="Calibri"/>
              </a:rPr>
              <a:t>   nejednotného zpracování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98" name="Pictur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714240" y="504000"/>
            <a:ext cx="1661760" cy="140400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2376000" y="288000"/>
            <a:ext cx="5267520" cy="14976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b="1">
                <a:solidFill>
                  <a:srgbClr val="C00000"/>
                </a:solidFill>
                <a:latin typeface="Calibri"/>
              </a:rPr>
              <a:t>Alternativy k autoritám NK</a:t>
            </a:r>
            <a:endParaRPr/>
          </a:p>
        </p:txBody>
      </p:sp>
      <p:sp>
        <p:nvSpPr>
          <p:cNvPr id="100" name="TextShape 2"/>
          <p:cNvSpPr txBox="1"/>
          <p:nvPr/>
        </p:nvSpPr>
        <p:spPr>
          <a:xfrm>
            <a:off x="1008000" y="1944000"/>
            <a:ext cx="6771960" cy="38563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PSH – </a:t>
            </a:r>
            <a:r>
              <a:rPr lang="cs-CZ" sz="3200" b="1" dirty="0" err="1">
                <a:solidFill>
                  <a:schemeClr val="accent2">
                    <a:lumMod val="75000"/>
                  </a:schemeClr>
                </a:solidFill>
                <a:latin typeface="Calibri"/>
              </a:rPr>
              <a:t>Polytématický</a:t>
            </a:r>
            <a:r>
              <a:rPr lang="cs-CZ" sz="3200" b="1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 strukturovaný heslář  NTK</a:t>
            </a:r>
            <a:endParaRPr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z="3200" dirty="0">
                <a:solidFill>
                  <a:srgbClr val="000000"/>
                </a:solidFill>
                <a:latin typeface="Calibri"/>
              </a:rPr>
              <a:t>  tvořen „shora“ bez vazby na konkrétní dokumenty</a:t>
            </a:r>
            <a:endParaRPr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z="3200" dirty="0">
                <a:solidFill>
                  <a:srgbClr val="000000"/>
                </a:solidFill>
                <a:latin typeface="Calibri"/>
              </a:rPr>
              <a:t>  zaměřen spíše na odborné fondy, pro všeobecný fond nutné doplňky a úpravy</a:t>
            </a:r>
            <a:endParaRPr/>
          </a:p>
        </p:txBody>
      </p:sp>
      <p:pic>
        <p:nvPicPr>
          <p:cNvPr id="101" name="Pictur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571320" y="360000"/>
            <a:ext cx="1804680" cy="147636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2304000" y="144000"/>
            <a:ext cx="5904000" cy="14400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3600" b="1">
                <a:solidFill>
                  <a:srgbClr val="C00000"/>
                </a:solidFill>
                <a:latin typeface="Calibri"/>
              </a:rPr>
              <a:t>Změny 2011-2014 </a:t>
            </a:r>
            <a:r>
              <a:rPr lang="cs-CZ" sz="4400" b="1">
                <a:solidFill>
                  <a:srgbClr val="C00000"/>
                </a:solidFill>
                <a:latin typeface="Calibri"/>
              </a:rPr>
              <a:t> chronologické termíny</a:t>
            </a:r>
            <a:endParaRPr/>
          </a:p>
        </p:txBody>
      </p:sp>
      <p:sp>
        <p:nvSpPr>
          <p:cNvPr id="103" name="TextShape 2"/>
          <p:cNvSpPr txBox="1"/>
          <p:nvPr/>
        </p:nvSpPr>
        <p:spPr>
          <a:xfrm>
            <a:off x="943560" y="1835280"/>
            <a:ext cx="7200340" cy="442872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3600" b="1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Použití v bibliografickém záznamu</a:t>
            </a:r>
            <a:endParaRPr sz="360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dirty="0">
                <a:solidFill>
                  <a:srgbClr val="000000"/>
                </a:solidFill>
                <a:latin typeface="Calibri"/>
              </a:rPr>
              <a:t>  chronologické termíny se používají pouze tam, kde je potřeba téma časově omezit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dirty="0">
                <a:solidFill>
                  <a:srgbClr val="000000"/>
                </a:solidFill>
                <a:latin typeface="Calibri"/>
              </a:rPr>
              <a:t>  nepoužívá se termín </a:t>
            </a:r>
            <a:r>
              <a:rPr lang="cs-CZ" sz="3200" dirty="0" err="1">
                <a:solidFill>
                  <a:srgbClr val="000000"/>
                </a:solidFill>
                <a:latin typeface="Calibri"/>
              </a:rPr>
              <a:t>poč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.-21 stol. (</a:t>
            </a:r>
            <a:r>
              <a:rPr lang="cs-CZ" sz="3200" i="1" dirty="0">
                <a:solidFill>
                  <a:srgbClr val="000000"/>
                </a:solidFill>
                <a:latin typeface="Calibri"/>
              </a:rPr>
              <a:t>zahrnuje celou historii a je zbytečný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dirty="0">
                <a:solidFill>
                  <a:srgbClr val="000000"/>
                </a:solidFill>
                <a:latin typeface="Calibri"/>
              </a:rPr>
              <a:t>   upřednostňuje se číselné vyjádření před slovním a zkratkami  – </a:t>
            </a:r>
            <a:endParaRPr/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000000"/>
                </a:solidFill>
                <a:latin typeface="Calibri"/>
              </a:rPr>
              <a:t>ne </a:t>
            </a:r>
            <a:r>
              <a:rPr lang="cs-CZ" sz="3200" b="1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1. </a:t>
            </a:r>
            <a:r>
              <a:rPr lang="cs-CZ" sz="3200" b="1" dirty="0" err="1">
                <a:solidFill>
                  <a:schemeClr val="accent2">
                    <a:lumMod val="75000"/>
                  </a:schemeClr>
                </a:solidFill>
                <a:latin typeface="Calibri"/>
              </a:rPr>
              <a:t>pol</a:t>
            </a:r>
            <a:r>
              <a:rPr lang="cs-CZ" sz="3200" b="1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. 19. stol., 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ale </a:t>
            </a:r>
            <a:r>
              <a:rPr lang="cs-CZ" sz="3200" b="1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1801-1850</a:t>
            </a:r>
            <a:endParaRPr b="1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4" name="Pictur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642960" y="432000"/>
            <a:ext cx="1589040" cy="140436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1335</Words>
  <PresentationFormat>Předvádění na obrazovce (4:3)</PresentationFormat>
  <Paragraphs>192</Paragraphs>
  <Slides>31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31</vt:i4>
      </vt:variant>
    </vt:vector>
  </HeadingPairs>
  <TitlesOfParts>
    <vt:vector size="33" baseType="lpstr">
      <vt:lpstr>Office Theme</vt:lpstr>
      <vt:lpstr>Office Theme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Změny 2011-2014   geografické termíny 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
 Změny 2011-2014  geografické termíny </vt:lpstr>
      <vt:lpstr>Snímek 26</vt:lpstr>
      <vt:lpstr>Snímek 27</vt:lpstr>
      <vt:lpstr>Snímek 28</vt:lpstr>
      <vt:lpstr>Snímek 29</vt:lpstr>
      <vt:lpstr>Snímek 30</vt:lpstr>
      <vt:lpstr>Snímek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koldova</dc:creator>
  <cp:lastModifiedBy>koldova</cp:lastModifiedBy>
  <cp:revision>9</cp:revision>
  <dcterms:modified xsi:type="dcterms:W3CDTF">2014-11-19T06:50:14Z</dcterms:modified>
</cp:coreProperties>
</file>