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81" r:id="rId3"/>
    <p:sldId id="279" r:id="rId4"/>
    <p:sldId id="280" r:id="rId5"/>
    <p:sldId id="282" r:id="rId6"/>
    <p:sldId id="284" r:id="rId7"/>
    <p:sldId id="283" r:id="rId8"/>
    <p:sldId id="290" r:id="rId9"/>
    <p:sldId id="289" r:id="rId10"/>
    <p:sldId id="266" r:id="rId11"/>
    <p:sldId id="261" r:id="rId12"/>
    <p:sldId id="262" r:id="rId13"/>
    <p:sldId id="265" r:id="rId14"/>
    <p:sldId id="264" r:id="rId15"/>
    <p:sldId id="288" r:id="rId16"/>
    <p:sldId id="257" r:id="rId17"/>
    <p:sldId id="260" r:id="rId18"/>
    <p:sldId id="259" r:id="rId19"/>
    <p:sldId id="270" r:id="rId20"/>
    <p:sldId id="292" r:id="rId21"/>
    <p:sldId id="291" r:id="rId22"/>
    <p:sldId id="286" r:id="rId23"/>
    <p:sldId id="278" r:id="rId24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091C8-08A8-447B-85D1-3251C2A84925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D1023-270B-4E5F-B0D5-7FC2A542553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29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129430B1-2C3F-42BE-979A-B1D838C4FA2B}" type="slidenum">
              <a:rPr lang="cs-CZ" altLang="cs-CZ">
                <a:solidFill>
                  <a:prstClr val="black"/>
                </a:solidFill>
              </a:rPr>
              <a:pPr/>
              <a:t>14</a:t>
            </a:fld>
            <a:endParaRPr lang="cs-CZ" alt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39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E4580AE-5815-4A8D-A04F-251CFF33E3C1}" type="datetimeFigureOut">
              <a:rPr lang="cs-CZ" smtClean="0"/>
              <a:pPr/>
              <a:t>19.11.2014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F666809-CD53-4988-B2E6-7D879AC7E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slin.cz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caslin.cz/" TargetMode="Externa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spoluprace/standardy/standardy-pro-souborny-katalog-c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ita.lichtenbergova@nkp.cz" TargetMode="External"/><Relationship Id="rId2" Type="http://schemas.openxmlformats.org/officeDocument/2006/relationships/hyperlink" Target="http://www.nkp.cz/o-knihovne/odborne-cinnosti/zpracovani-fondu/katalogizacni-politika/katalogizacni-politika/marc21-soubo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svobodova@nkp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o-knihovne/odborne-cinnosti/zpracovani-fondu/katalogizacni-politika/Doporzaznam_RDA_opr.pdf" TargetMode="External"/><Relationship Id="rId2" Type="http://schemas.openxmlformats.org/officeDocument/2006/relationships/hyperlink" Target="http://www.nkp.cz/o-knihovne/odborne-cinnosti/zpracovani-fondu/katalogizacni-politika/minimalni-zaznam-rda-marc-21-pro-textove-monograficke-zdroj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caslin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caslin.cz/pro-uzivatele/folder.2006-09-19.5764354832/rok-20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aleph.nkp.cz/F/?func=direct&amp;doc_number=000001355&amp;local_base=KT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slin.cz/pro-uzivatele/spolupracujici-knihovny/seznam-zasilajicich-knihoven/" TargetMode="External"/><Relationship Id="rId5" Type="http://schemas.openxmlformats.org/officeDocument/2006/relationships/hyperlink" Target="http://www.skat.cz/sdruzeni.htm" TargetMode="External"/><Relationship Id="rId4" Type="http://schemas.openxmlformats.org/officeDocument/2006/relationships/hyperlink" Target="http://www.nkp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F/?func=direct&amp;doc_number=002932841&amp;local_base=SKC" TargetMode="External"/><Relationship Id="rId2" Type="http://schemas.openxmlformats.org/officeDocument/2006/relationships/hyperlink" Target="http://aleph.nkp.cz/F/?func=direct&amp;doc_number=000083864&amp;local_base=SK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spoluprace/sluzby/mvs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cba001/cba001.htm" TargetMode="External"/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2819400"/>
            <a:ext cx="7488832" cy="1752600"/>
          </a:xfrm>
        </p:spPr>
        <p:txBody>
          <a:bodyPr>
            <a:normAutofit fontScale="77500" lnSpcReduction="20000"/>
          </a:bodyPr>
          <a:lstStyle/>
          <a:p>
            <a:r>
              <a:rPr lang="cs-CZ" sz="2100" dirty="0"/>
              <a:t>Školení pro knihovny Jihočeského kraje</a:t>
            </a:r>
          </a:p>
          <a:p>
            <a:r>
              <a:rPr lang="cs-CZ" sz="2400" dirty="0" smtClean="0"/>
              <a:t>Nové </a:t>
            </a:r>
            <a:r>
              <a:rPr lang="cs-CZ" sz="2400" dirty="0"/>
              <a:t>trendy </a:t>
            </a:r>
            <a:endParaRPr lang="cs-CZ" sz="2400" dirty="0" smtClean="0"/>
          </a:p>
          <a:p>
            <a:r>
              <a:rPr lang="cs-CZ" sz="2400" dirty="0" smtClean="0"/>
              <a:t>v </a:t>
            </a:r>
            <a:r>
              <a:rPr lang="cs-CZ" sz="2400" dirty="0"/>
              <a:t>české katalogizační praxi </a:t>
            </a:r>
            <a:endParaRPr lang="cs-CZ" sz="2400" dirty="0" smtClean="0"/>
          </a:p>
          <a:p>
            <a:r>
              <a:rPr lang="cs-CZ" sz="2100" dirty="0" smtClean="0"/>
              <a:t>JVK ČR - 19. Listopadu  2014 </a:t>
            </a:r>
          </a:p>
          <a:p>
            <a:endParaRPr lang="cs-CZ" sz="1200" dirty="0"/>
          </a:p>
          <a:p>
            <a:r>
              <a:rPr lang="cs-CZ" dirty="0" smtClean="0"/>
              <a:t>PhDr</a:t>
            </a:r>
            <a:r>
              <a:rPr lang="cs-CZ" dirty="0"/>
              <a:t>. Eva Svobodová, </a:t>
            </a:r>
            <a:endParaRPr lang="cs-CZ" dirty="0" smtClean="0"/>
          </a:p>
          <a:p>
            <a:r>
              <a:rPr lang="cs-CZ" dirty="0" smtClean="0"/>
              <a:t>Národní </a:t>
            </a:r>
            <a:r>
              <a:rPr lang="cs-CZ" dirty="0"/>
              <a:t>knihovna </a:t>
            </a:r>
            <a:r>
              <a:rPr lang="cs-CZ" dirty="0" smtClean="0"/>
              <a:t>ČR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Souborný katalog ČR </a:t>
            </a:r>
            <a:br>
              <a:rPr lang="cs-CZ" dirty="0" smtClean="0"/>
            </a:br>
            <a:r>
              <a:rPr lang="cs-CZ" sz="2000" dirty="0" smtClean="0"/>
              <a:t>jako nástroj a výsledek spolupráce knihoven </a:t>
            </a:r>
            <a:br>
              <a:rPr lang="cs-CZ" sz="2000" dirty="0" smtClean="0"/>
            </a:br>
            <a:r>
              <a:rPr lang="cs-CZ" sz="2000" dirty="0" smtClean="0"/>
              <a:t>(nejen v Jihočeském kraji )  - novinky 2014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56606"/>
            <a:ext cx="1368152" cy="89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76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sz="3600" dirty="0" smtClean="0"/>
              <a:t>jsme zvyklí … být stále v přechodu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</a:t>
            </a:r>
            <a:r>
              <a:rPr lang="cs-CZ" dirty="0" smtClean="0"/>
              <a:t>d systému k systému (našeho nebo cizího)</a:t>
            </a:r>
          </a:p>
          <a:p>
            <a:r>
              <a:rPr lang="cs-CZ" dirty="0"/>
              <a:t>o</a:t>
            </a:r>
            <a:r>
              <a:rPr lang="cs-CZ" dirty="0" smtClean="0"/>
              <a:t>d verze k verzi</a:t>
            </a:r>
            <a:r>
              <a:rPr lang="en-US" dirty="0" smtClean="0"/>
              <a:t> </a:t>
            </a:r>
            <a:endParaRPr lang="cs-CZ" dirty="0" smtClean="0"/>
          </a:p>
          <a:p>
            <a:r>
              <a:rPr lang="cs-CZ" dirty="0" smtClean="0"/>
              <a:t>z formátu do formátu </a:t>
            </a:r>
            <a:r>
              <a:rPr lang="cs-CZ" i="1" dirty="0" smtClean="0"/>
              <a:t>(a zpět) </a:t>
            </a:r>
          </a:p>
          <a:p>
            <a:pPr marL="0" indent="0">
              <a:buNone/>
            </a:pPr>
            <a:endParaRPr lang="cs-CZ" sz="2800" i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2800" i="1" dirty="0">
                <a:solidFill>
                  <a:srgbClr val="FF0000"/>
                </a:solidFill>
                <a:sym typeface="Wingdings" panose="05000000000000000000" pitchFamily="2" charset="2"/>
              </a:rPr>
              <a:t>Přestože </a:t>
            </a:r>
            <a:r>
              <a:rPr lang="cs-CZ" sz="28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se intenzivně věnujeme školení knihoven, stále se potýkáme </a:t>
            </a:r>
          </a:p>
          <a:p>
            <a:pPr marL="0" indent="0">
              <a:buNone/>
            </a:pPr>
            <a:r>
              <a:rPr lang="cs-CZ" sz="2800" i="1" dirty="0" smtClean="0">
                <a:sym typeface="Wingdings" panose="05000000000000000000" pitchFamily="2" charset="2"/>
              </a:rPr>
              <a:t>s „různou“ kvalitou záznamů, které stále porovnáváme  a  „marně“ </a:t>
            </a:r>
            <a:r>
              <a:rPr lang="cs-CZ" sz="2800" i="1" smtClean="0">
                <a:sym typeface="Wingdings" panose="05000000000000000000" pitchFamily="2" charset="2"/>
              </a:rPr>
              <a:t>slučujeme  </a:t>
            </a:r>
            <a:endParaRPr lang="cs-CZ" sz="2800" i="1" dirty="0" smtClean="0">
              <a:sym typeface="Wingdings" panose="05000000000000000000" pitchFamily="2" charset="2"/>
            </a:endParaRPr>
          </a:p>
          <a:p>
            <a:endParaRPr lang="cs-CZ" i="1" dirty="0" smtClean="0"/>
          </a:p>
          <a:p>
            <a:endParaRPr lang="cs-CZ" i="1" dirty="0"/>
          </a:p>
        </p:txBody>
      </p:sp>
      <p:pic>
        <p:nvPicPr>
          <p:cNvPr id="4" name="Picture 4" descr="logs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80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4754562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73238"/>
            <a:ext cx="480853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773488"/>
            <a:ext cx="458787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38" y="1685925"/>
            <a:ext cx="75914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06638"/>
            <a:ext cx="79327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nahoru 9"/>
          <p:cNvSpPr>
            <a:spLocks noChangeArrowheads="1"/>
          </p:cNvSpPr>
          <p:nvPr/>
        </p:nvSpPr>
        <p:spPr bwMode="auto">
          <a:xfrm>
            <a:off x="7308850" y="4652963"/>
            <a:ext cx="576263" cy="1079500"/>
          </a:xfrm>
          <a:prstGeom prst="upArrow">
            <a:avLst>
              <a:gd name="adj1" fmla="val 50000"/>
              <a:gd name="adj2" fmla="val 4995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763"/>
            <a:ext cx="88392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sk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03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defRPr/>
            </a:pPr>
            <a:r>
              <a:rPr lang="cs-CZ" dirty="0" smtClean="0"/>
              <a:t>Kvalita záznamů – </a:t>
            </a:r>
            <a:r>
              <a:rPr lang="cs-CZ" sz="2800" dirty="0" smtClean="0"/>
              <a:t>velice různorodá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527048"/>
            <a:ext cx="8122104" cy="4572000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Výsledky </a:t>
            </a:r>
            <a:r>
              <a:rPr lang="cs-CZ" dirty="0" err="1" smtClean="0"/>
              <a:t>retrokonverze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smtClean="0"/>
              <a:t>Běžná katalogizace s knihou v ruce ?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63373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750" y="768350"/>
            <a:ext cx="6442075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52474"/>
            <a:ext cx="6480175" cy="677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Vývojový diagram: postup 18"/>
          <p:cNvSpPr>
            <a:spLocks noChangeArrowheads="1"/>
          </p:cNvSpPr>
          <p:nvPr/>
        </p:nvSpPr>
        <p:spPr bwMode="auto">
          <a:xfrm>
            <a:off x="1403350" y="3573463"/>
            <a:ext cx="720725" cy="215900"/>
          </a:xfrm>
          <a:prstGeom prst="flowChart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" name="Šipka nahoru 19"/>
          <p:cNvSpPr>
            <a:spLocks noChangeArrowheads="1"/>
          </p:cNvSpPr>
          <p:nvPr/>
        </p:nvSpPr>
        <p:spPr bwMode="auto">
          <a:xfrm>
            <a:off x="3995738" y="4152900"/>
            <a:ext cx="504825" cy="1162050"/>
          </a:xfrm>
          <a:prstGeom prst="upArrow">
            <a:avLst>
              <a:gd name="adj1" fmla="val 50000"/>
              <a:gd name="adj2" fmla="val 499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" name="Picture 4" descr="logs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3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 smtClean="0"/>
              <a:t>Kvalita záznamů (nová produkce)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5292" y="1527175"/>
            <a:ext cx="755690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78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text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7412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>
          <a:xfrm>
            <a:off x="539552" y="620688"/>
            <a:ext cx="5184576" cy="62373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LDR    	-----</a:t>
            </a:r>
            <a:r>
              <a:rPr lang="cs-CZ" sz="1400" dirty="0" err="1" smtClean="0"/>
              <a:t>nam</a:t>
            </a:r>
            <a:r>
              <a:rPr lang="cs-CZ" sz="1400" dirty="0" smtClean="0"/>
              <a:t>-a22------a-4500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001    	cpk20021123733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003    	CZ-</a:t>
            </a:r>
            <a:r>
              <a:rPr lang="cs-CZ" sz="1400" dirty="0" err="1" smtClean="0"/>
              <a:t>PrNK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005    	20131113145739.0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007    	ta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008    	020904s2002----</a:t>
            </a:r>
            <a:r>
              <a:rPr lang="cs-CZ" sz="1400" dirty="0" err="1" smtClean="0"/>
              <a:t>xr</a:t>
            </a:r>
            <a:r>
              <a:rPr lang="cs-CZ" sz="1400" dirty="0" smtClean="0"/>
              <a:t>-----g------000-p-</a:t>
            </a:r>
            <a:r>
              <a:rPr lang="cs-CZ" sz="1400" dirty="0" err="1" smtClean="0"/>
              <a:t>cze</a:t>
            </a:r>
            <a:r>
              <a:rPr lang="cs-CZ" sz="1400" dirty="0" smtClean="0"/>
              <a:t>--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015    	|a cnb001123733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020    	|a 80-7309-057-0 (brož.)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035    	|a (</a:t>
            </a:r>
            <a:r>
              <a:rPr lang="cs-CZ" sz="1400" u="heavy" dirty="0" err="1" smtClean="0">
                <a:uFill>
                  <a:solidFill>
                    <a:srgbClr val="FFC000"/>
                  </a:solidFill>
                </a:uFill>
              </a:rPr>
              <a:t>OCoLC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)51191254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040    	|a ABA001 |b </a:t>
            </a:r>
            <a:r>
              <a:rPr lang="cs-CZ" sz="1400" dirty="0" err="1" smtClean="0"/>
              <a:t>cze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1001    	|a Seifert, Jaroslav, |d 1901-1986 |7 	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jk01110657 |4</a:t>
            </a:r>
            <a:r>
              <a:rPr lang="cs-CZ" sz="1400" dirty="0" smtClean="0"/>
              <a:t> aut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24510    	|a Jablko z klína ; |b Ruce Venušiny ; Jaro, 	sbohem / |c Jaroslav Seifert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250    	|a 1. </a:t>
            </a:r>
            <a:r>
              <a:rPr lang="cs-CZ" sz="1400" dirty="0" err="1" smtClean="0"/>
              <a:t>vyd</a:t>
            </a:r>
            <a:r>
              <a:rPr lang="cs-CZ" sz="1400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260    	|a Praha : |b 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, |c 2002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300    	|a 216 s. ; |c 17 cm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4901    	|a Edice českých autorů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česká poezie |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 fd133958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655 7    	|a výbory |7 f</a:t>
            </a: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d133853 </a:t>
            </a:r>
            <a:r>
              <a:rPr lang="cs-CZ" sz="1400" dirty="0" smtClean="0"/>
              <a:t>|2 </a:t>
            </a:r>
            <a:r>
              <a:rPr lang="cs-CZ" sz="1400" dirty="0" err="1" smtClean="0"/>
              <a:t>czenas</a:t>
            </a:r>
            <a:r>
              <a:rPr lang="cs-CZ" sz="1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Ruce 	Venušiny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u="heavy" dirty="0" smtClean="0">
                <a:uFill>
                  <a:solidFill>
                    <a:srgbClr val="FFC000"/>
                  </a:solidFill>
                </a:uFill>
              </a:rPr>
              <a:t>70012    	|a Seifert, Jaroslav, |d 1901-1986. |t Jaro, 	sbohem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400" dirty="0" smtClean="0"/>
              <a:t>830 0    	|a Edice českých autorů (Levné knihy </a:t>
            </a:r>
            <a:r>
              <a:rPr lang="cs-CZ" sz="1400" dirty="0" err="1" smtClean="0"/>
              <a:t>KMa</a:t>
            </a:r>
            <a:r>
              <a:rPr lang="cs-CZ" sz="14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>
          <a:xfrm>
            <a:off x="4499992" y="0"/>
            <a:ext cx="4644008" cy="7056438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400" dirty="0"/>
          </a:p>
        </p:txBody>
      </p:sp>
      <p:sp>
        <p:nvSpPr>
          <p:cNvPr id="17409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cxnSp>
        <p:nvCxnSpPr>
          <p:cNvPr id="16" name="Přímá spojovací čára 15"/>
          <p:cNvCxnSpPr/>
          <p:nvPr/>
        </p:nvCxnSpPr>
        <p:spPr>
          <a:xfrm>
            <a:off x="9144000" y="188912"/>
            <a:ext cx="0" cy="6669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9144000" y="94456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7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Standardy pro spolupráci se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2"/>
            <a:r>
              <a:rPr lang="cs-CZ" altLang="cs-CZ" sz="2200" dirty="0"/>
              <a:t>výměnný formát MARC 21 / </a:t>
            </a:r>
            <a:r>
              <a:rPr lang="cs-CZ" altLang="cs-CZ" sz="2200" dirty="0">
                <a:solidFill>
                  <a:srgbClr val="FF0000"/>
                </a:solidFill>
              </a:rPr>
              <a:t>UNIMARC výhledově opustíme</a:t>
            </a:r>
          </a:p>
          <a:p>
            <a:pPr lvl="2"/>
            <a:r>
              <a:rPr lang="cs-CZ" altLang="cs-CZ" sz="2200" dirty="0"/>
              <a:t>standard pro jmenné zpracování - ISBD</a:t>
            </a:r>
          </a:p>
          <a:p>
            <a:pPr lvl="2"/>
            <a:r>
              <a:rPr lang="cs-CZ" altLang="cs-CZ" sz="2200" dirty="0"/>
              <a:t>pravidla pro jmenné zpracování - </a:t>
            </a:r>
            <a:r>
              <a:rPr lang="cs-CZ" altLang="cs-CZ" sz="2200" dirty="0" smtClean="0"/>
              <a:t>AACR2 </a:t>
            </a:r>
            <a:r>
              <a:rPr lang="cs-CZ" altLang="cs-CZ" sz="2200" dirty="0" smtClean="0">
                <a:solidFill>
                  <a:srgbClr val="FF0000"/>
                </a:solidFill>
              </a:rPr>
              <a:t>od 1.4.2015 RDA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lvl="2"/>
            <a:r>
              <a:rPr lang="cs-CZ" altLang="cs-CZ" sz="2200" dirty="0"/>
              <a:t>pro věcné zpracování - notace MDT </a:t>
            </a:r>
            <a:r>
              <a:rPr lang="cs-CZ" altLang="cs-CZ" sz="2200" dirty="0" smtClean="0"/>
              <a:t>, Konspekt</a:t>
            </a:r>
            <a:endParaRPr lang="cs-CZ" altLang="cs-CZ" sz="2200" dirty="0"/>
          </a:p>
          <a:p>
            <a:pPr lvl="2"/>
            <a:r>
              <a:rPr lang="cs-CZ" altLang="cs-CZ" sz="2200" dirty="0"/>
              <a:t>Instrukce - stanoví strukturu a obsah </a:t>
            </a:r>
            <a:r>
              <a:rPr lang="cs-CZ" altLang="cs-CZ" sz="2200" dirty="0" smtClean="0"/>
              <a:t> minimálního záznamu  pro SK ČR / nebo doporučeného záznamu</a:t>
            </a:r>
            <a:r>
              <a:rPr lang="cs-CZ" altLang="cs-CZ" sz="2200" dirty="0"/>
              <a:t>	</a:t>
            </a:r>
          </a:p>
          <a:p>
            <a:pPr lvl="2">
              <a:buFontTx/>
              <a:buNone/>
            </a:pPr>
            <a:r>
              <a:rPr lang="cs-CZ" altLang="cs-CZ" sz="2200" dirty="0"/>
              <a:t>		</a:t>
            </a:r>
            <a:r>
              <a:rPr lang="cs-CZ" altLang="cs-CZ" sz="1800" i="1" dirty="0"/>
              <a:t>k dispozici od počátku sběru</a:t>
            </a:r>
          </a:p>
          <a:p>
            <a:pPr lvl="2">
              <a:buFontTx/>
              <a:buNone/>
            </a:pPr>
            <a:r>
              <a:rPr lang="cs-CZ" altLang="cs-CZ" sz="1800" i="1" dirty="0"/>
              <a:t>		tištěné monografie (1994 návrh, 1996 schválení)</a:t>
            </a:r>
          </a:p>
          <a:p>
            <a:pPr lvl="2">
              <a:buFontTx/>
              <a:buNone/>
            </a:pPr>
            <a:r>
              <a:rPr lang="cs-CZ" altLang="cs-CZ" sz="1800" i="1" dirty="0"/>
              <a:t>		speciální dokumenty (1998 návrh, 1999 schválení)</a:t>
            </a:r>
          </a:p>
          <a:p>
            <a:pPr lvl="2">
              <a:buFontTx/>
              <a:buNone/>
            </a:pPr>
            <a:r>
              <a:rPr lang="cs-CZ" altLang="cs-CZ" sz="1800" i="1" dirty="0"/>
              <a:t>		tištěné seriály (1998 návrh, 1999 schválení)</a:t>
            </a:r>
          </a:p>
          <a:p>
            <a:r>
              <a:rPr lang="cs-CZ" dirty="0"/>
              <a:t>Aktuální </a:t>
            </a:r>
            <a:r>
              <a:rPr lang="cs-CZ" dirty="0" err="1" smtClean="0"/>
              <a:t>info</a:t>
            </a:r>
            <a:r>
              <a:rPr lang="cs-CZ" dirty="0" smtClean="0"/>
              <a:t> o MZ: </a:t>
            </a:r>
            <a:r>
              <a:rPr lang="cs-CZ" dirty="0">
                <a:hlinkClick r:id="rId2"/>
              </a:rPr>
              <a:t>http://www.caslin.cz/spoluprace/standardy/standardy-pro-souborny-katalog-cr/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56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Nová kat. pravidla RDA  vyžadují </a:t>
            </a:r>
            <a:r>
              <a:rPr lang="cs-CZ" dirty="0" smtClean="0">
                <a:hlinkClick r:id="rId2"/>
              </a:rPr>
              <a:t>MARC 21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Informace k MARC 21  najdete na : </a:t>
            </a:r>
            <a:r>
              <a:rPr lang="cs-CZ" sz="1800" dirty="0" smtClean="0">
                <a:hlinkClick r:id="rId2"/>
              </a:rPr>
              <a:t>http://www.nkp.cz/o-knihovne/odborne-cinnosti/zpracovani-fondu/katalogizacni-politika/katalogizacni-politika/marc21-soubor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2400" dirty="0" smtClean="0"/>
              <a:t>konzultace ke konverzím  Vám poskytne : Mgr. Edita </a:t>
            </a:r>
            <a:r>
              <a:rPr lang="cs-CZ" sz="2400" dirty="0" err="1" smtClean="0"/>
              <a:t>Lichtenbergová</a:t>
            </a:r>
            <a:r>
              <a:rPr lang="cs-CZ" sz="2400" dirty="0" smtClean="0"/>
              <a:t>   ( </a:t>
            </a:r>
            <a:r>
              <a:rPr lang="cs-CZ" sz="2400" dirty="0" smtClean="0">
                <a:hlinkClick r:id="rId3"/>
              </a:rPr>
              <a:t>edita.lichtenbergova@nkp.cz</a:t>
            </a:r>
            <a:r>
              <a:rPr lang="cs-CZ" sz="2400" dirty="0" smtClean="0"/>
              <a:t> )</a:t>
            </a:r>
          </a:p>
          <a:p>
            <a:endParaRPr lang="cs-CZ" sz="2400" dirty="0" smtClean="0"/>
          </a:p>
          <a:p>
            <a:r>
              <a:rPr lang="cs-CZ" sz="2400" dirty="0" smtClean="0"/>
              <a:t>SK </a:t>
            </a:r>
            <a:r>
              <a:rPr lang="cs-CZ" sz="2400" dirty="0"/>
              <a:t>ČR může knihovnám nabídnout kontroly </a:t>
            </a:r>
            <a:r>
              <a:rPr lang="cs-CZ" sz="2400" dirty="0" smtClean="0"/>
              <a:t>výsledků konverze dat z UNIMARC do MARC21 ( případě zájmu kontaktujte  : </a:t>
            </a:r>
            <a:r>
              <a:rPr lang="cs-CZ" sz="2400" dirty="0" smtClean="0">
                <a:hlinkClick r:id="rId4"/>
              </a:rPr>
              <a:t>eva.svobodova@nkp.cz</a:t>
            </a:r>
            <a:r>
              <a:rPr lang="cs-CZ" sz="2400" dirty="0" smtClean="0"/>
              <a:t> )</a:t>
            </a:r>
          </a:p>
          <a:p>
            <a:r>
              <a:rPr lang="cs-CZ" sz="2400" dirty="0" smtClean="0"/>
              <a:t>MK ČR  - finanční podpora konverze do MARC21 (v roce 2014 v rámci druhého kola VISK3)</a:t>
            </a:r>
            <a:endParaRPr lang="cs-CZ" sz="2400" dirty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1651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Minimální </a:t>
            </a:r>
            <a:r>
              <a:rPr lang="cs-CZ" dirty="0" smtClean="0">
                <a:hlinkClick r:id="rId2"/>
              </a:rPr>
              <a:t>záznam pro SK ČR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Minimální záznam RDA/MARC 21 pro textové monografické zdroje </a:t>
            </a:r>
            <a:r>
              <a:rPr lang="cs-CZ" dirty="0" smtClean="0"/>
              <a:t>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www.nkp.cz/o-knihovne/odborne-cinnosti/zpracovani-fondu/katalogizacni-politika/minimalni-zaznam-rda-marc-21-pro-textove-monograficke-zdroje</a:t>
            </a:r>
            <a:endParaRPr lang="cs-CZ" sz="1800" dirty="0" smtClean="0"/>
          </a:p>
          <a:p>
            <a:r>
              <a:rPr lang="cs-CZ" dirty="0"/>
              <a:t>Doporučený záznam : </a:t>
            </a: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www.nkp.cz/o-knihovne/odborne-cinnosti/zpracovani-fondu/katalogizacni-politika/Doporzaznam_RDA_opr.pdf</a:t>
            </a:r>
            <a:endParaRPr lang="cs-CZ" sz="1800" dirty="0" smtClean="0"/>
          </a:p>
          <a:p>
            <a:endParaRPr lang="cs-CZ" sz="1800" dirty="0"/>
          </a:p>
          <a:p>
            <a:r>
              <a:rPr lang="cs-CZ" sz="1800" dirty="0"/>
              <a:t>n</a:t>
            </a:r>
            <a:r>
              <a:rPr lang="cs-CZ" sz="1800" dirty="0" smtClean="0"/>
              <a:t>a minimálním záznamu pro seriály a speciální druhy dokumentů se pracuje</a:t>
            </a:r>
          </a:p>
          <a:p>
            <a:endParaRPr lang="cs-CZ" dirty="0"/>
          </a:p>
        </p:txBody>
      </p:sp>
      <p:pic>
        <p:nvPicPr>
          <p:cNvPr id="6" name="Picture 4" descr="logs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28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Pracovní skupina pro SK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cs-CZ" dirty="0" smtClean="0"/>
              <a:t>Prezentace z Pracovní skupiny pro SK ČR </a:t>
            </a:r>
            <a:r>
              <a:rPr lang="cs-CZ" dirty="0"/>
              <a:t>a</a:t>
            </a:r>
            <a:r>
              <a:rPr lang="cs-CZ" dirty="0" smtClean="0"/>
              <a:t> zápis  jsou dostupné na adrese :</a:t>
            </a: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www.caslin.cz/pro-uzivatele/folder.2006-09-19.5764354832/rok-2014/</a:t>
            </a: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6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06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</a:t>
            </a:r>
            <a:r>
              <a:rPr lang="cs-CZ" dirty="0"/>
              <a:t>z</a:t>
            </a:r>
            <a:r>
              <a:rPr lang="cs-CZ" dirty="0" smtClean="0"/>
              <a:t>e zápisu PS pro SK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100" dirty="0" smtClean="0"/>
              <a:t>Záznamy </a:t>
            </a:r>
            <a:r>
              <a:rPr lang="cs-CZ" sz="3100" dirty="0"/>
              <a:t>zpracované do 31. 3. 2015 budou do SK ČR přijímané výhradně zpracované podle AACR2. </a:t>
            </a:r>
          </a:p>
          <a:p>
            <a:r>
              <a:rPr lang="cs-CZ" sz="3100" dirty="0"/>
              <a:t>Od 1. 4. 2015 budou nové záznamy (katalogizované s knihou v ruce) přijímány do SK ČR  zpracované i podle RDA</a:t>
            </a:r>
            <a:r>
              <a:rPr lang="cs-CZ" sz="3100" dirty="0" smtClean="0"/>
              <a:t>.</a:t>
            </a:r>
            <a:endParaRPr lang="cs-CZ" sz="3100" dirty="0"/>
          </a:p>
          <a:p>
            <a:r>
              <a:rPr lang="cs-CZ" sz="3100" dirty="0"/>
              <a:t>Při </a:t>
            </a:r>
            <a:r>
              <a:rPr lang="cs-CZ" sz="3100" dirty="0" err="1"/>
              <a:t>deduplikaci</a:t>
            </a:r>
            <a:r>
              <a:rPr lang="cs-CZ" sz="3100" dirty="0"/>
              <a:t> budou upřednostňovány záznamy Národní knihovny ČR, záznamy dalších knihoven dle kvality.</a:t>
            </a:r>
          </a:p>
          <a:p>
            <a:r>
              <a:rPr lang="cs-CZ" sz="3100" dirty="0"/>
              <a:t>Záznamy z</a:t>
            </a:r>
            <a:r>
              <a:rPr lang="cs-CZ" sz="3100" dirty="0">
                <a:hlinkClick r:id="rId2"/>
              </a:rPr>
              <a:t> </a:t>
            </a:r>
            <a:r>
              <a:rPr lang="cs-CZ" sz="3100" dirty="0" err="1">
                <a:hlinkClick r:id="rId2"/>
              </a:rPr>
              <a:t>retrokonverze</a:t>
            </a:r>
            <a:r>
              <a:rPr lang="cs-CZ" sz="3100" dirty="0">
                <a:hlinkClick r:id="rId2"/>
              </a:rPr>
              <a:t> </a:t>
            </a:r>
            <a:r>
              <a:rPr lang="cs-CZ" sz="3100" dirty="0"/>
              <a:t>budou až do jejího skončení přijímány v AACR2 – bezpodmínečně zasílané zvlášť a speciálně označené.</a:t>
            </a:r>
          </a:p>
          <a:p>
            <a:r>
              <a:rPr lang="cs-CZ" sz="3100" dirty="0"/>
              <a:t>UNIMARC pro RDA nevyhovuje. Formát UNIMARC bude SK ČR podporovat pouze po přechodné období (Přechodné období : 12 měsíců od zavedení RDA do české katalogizační praxe). </a:t>
            </a:r>
          </a:p>
          <a:p>
            <a:r>
              <a:rPr lang="cs-CZ" sz="3100" dirty="0"/>
              <a:t>Záznamy, které budou do SK ČR po 1.4.2015  dodány v RDA, nebude SK ČR schopen vydávat ke sdílení v </a:t>
            </a:r>
            <a:r>
              <a:rPr lang="cs-CZ" sz="3100" dirty="0" err="1"/>
              <a:t>UNIMARCu</a:t>
            </a:r>
            <a:r>
              <a:rPr lang="cs-CZ" sz="3100" dirty="0"/>
              <a:t> v uspokojivé kvalitě.</a:t>
            </a:r>
          </a:p>
          <a:p>
            <a:endParaRPr lang="cs-CZ" dirty="0"/>
          </a:p>
        </p:txBody>
      </p:sp>
      <p:pic>
        <p:nvPicPr>
          <p:cNvPr id="4" name="Picture 4" descr="logs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06"/>
            <a:ext cx="1375966" cy="8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06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88640"/>
            <a:ext cx="8534400" cy="1080120"/>
          </a:xfrm>
        </p:spPr>
        <p:txBody>
          <a:bodyPr>
            <a:normAutofit fontScale="90000"/>
          </a:bodyPr>
          <a:lstStyle/>
          <a:p>
            <a:r>
              <a:rPr lang="cs-CZ" altLang="cs-CZ" sz="3400" b="1" dirty="0"/>
              <a:t>Souborný katalog </a:t>
            </a:r>
            <a:r>
              <a:rPr lang="cs-CZ" altLang="cs-CZ" sz="3400" dirty="0"/>
              <a:t>- </a:t>
            </a:r>
            <a:r>
              <a:rPr lang="cs-CZ" altLang="cs-CZ" sz="2400" dirty="0"/>
              <a:t>charakteristika</a:t>
            </a:r>
            <a:r>
              <a:rPr lang="cs-CZ" altLang="cs-CZ" sz="2400" b="1" dirty="0"/>
              <a:t/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16113"/>
            <a:ext cx="7581900" cy="368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/>
              <a:t>souhrn bibliografických záznamů fondů knihoven, které se na tvorbě konkrétního souborného katalogu podílejí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80000"/>
              </a:lnSpc>
            </a:pPr>
            <a:r>
              <a:rPr lang="cs-CZ" altLang="cs-CZ" sz="2800" dirty="0"/>
              <a:t>k informaci o umístění dokumentu v určité knihovně slouží  sigla (lokační značka)</a:t>
            </a:r>
          </a:p>
        </p:txBody>
      </p:sp>
    </p:spTree>
    <p:extLst>
      <p:ext uri="{BB962C8B-B14F-4D97-AF65-F5344CB8AC3E}">
        <p14:creationId xmlns:p14="http://schemas.microsoft.com/office/powerpoint/2010/main" xmlns="" val="1103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936104"/>
          </a:xfrm>
        </p:spPr>
        <p:txBody>
          <a:bodyPr>
            <a:noAutofit/>
          </a:bodyPr>
          <a:lstStyle/>
          <a:p>
            <a:r>
              <a:rPr lang="cs-CZ" sz="1800" b="1" dirty="0"/>
              <a:t>Doplnění konverze polí záznamu MARC 21 &lt;&gt; UNIMARC v souvislosti se zavedením katalogizačních pravidel </a:t>
            </a:r>
            <a:r>
              <a:rPr lang="cs-CZ" sz="1800" b="1" dirty="0" err="1"/>
              <a:t>Resource</a:t>
            </a:r>
            <a:r>
              <a:rPr lang="cs-CZ" sz="1800" b="1" dirty="0"/>
              <a:t> </a:t>
            </a:r>
            <a:r>
              <a:rPr lang="cs-CZ" sz="1800" b="1" dirty="0" err="1"/>
              <a:t>Description</a:t>
            </a:r>
            <a:r>
              <a:rPr lang="cs-CZ" sz="1800" b="1" dirty="0"/>
              <a:t> and Access (RDA)</a:t>
            </a:r>
            <a:endParaRPr lang="cs-CZ" sz="1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0957545"/>
              </p:ext>
            </p:extLst>
          </p:nvPr>
        </p:nvGraphicFramePr>
        <p:xfrm>
          <a:off x="179512" y="1412776"/>
          <a:ext cx="8856985" cy="50405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4075"/>
                <a:gridCol w="706451"/>
                <a:gridCol w="2469914"/>
                <a:gridCol w="1060204"/>
                <a:gridCol w="706451"/>
                <a:gridCol w="3129890"/>
              </a:tblGrid>
              <a:tr h="437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MARC 21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UNIMARC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Podpole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Název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1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020__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Mezinárodní standardní číslo knihy (ISBN)(O)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$q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vysvětlivka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264_1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 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210__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Nakladatelské údaje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místo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jméno nakladatele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$c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$d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datum vydání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777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Nové MARC 21 pole 264 se konvertuje  zjednodušeně do standardního pole UNIMARC  210 (v MARC 21 jsou pro tento typ konverze vždy k dispozici data, pole 264 s hodnotou indikátoru 1 je povinné na minimální úrovni.)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336__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936__*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obsahu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337__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937__*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média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338__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938__*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$a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slovní označení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$b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kód typu nosiče (O)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16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 (NO)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$2</a:t>
                      </a:r>
                      <a:endParaRPr lang="cs-CZ" sz="11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zdroj (NO)</a:t>
                      </a:r>
                      <a:endParaRPr lang="cs-CZ" sz="11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0713" y="1833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870920"/>
          </a:xfrm>
        </p:spPr>
        <p:txBody>
          <a:bodyPr>
            <a:noAutofit/>
          </a:bodyPr>
          <a:lstStyle/>
          <a:p>
            <a:r>
              <a:rPr lang="cs-CZ" altLang="cs-CZ" sz="2800" dirty="0"/>
              <a:t>UNIMARC &gt; MARC21 v průběhu roku 2014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r>
              <a:rPr lang="cs-CZ" altLang="cs-CZ" sz="2800" dirty="0" smtClean="0"/>
              <a:t>(</a:t>
            </a:r>
            <a:r>
              <a:rPr lang="cs-CZ" altLang="cs-CZ" sz="2800" dirty="0"/>
              <a:t>stav k 14.11.2014)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altLang="cs-CZ" sz="2800" dirty="0" smtClean="0"/>
              <a:t>Pokud knihovny mění formát , je potřeba, aby tuto změnu  avizovala správci SK ČR a poslala vzorek dat v novém formátu</a:t>
            </a:r>
          </a:p>
          <a:p>
            <a:endParaRPr lang="cs-CZ" altLang="cs-CZ" sz="2800" dirty="0" smtClean="0"/>
          </a:p>
          <a:p>
            <a:r>
              <a:rPr lang="cs-CZ" altLang="cs-CZ" sz="2400" i="1" dirty="0" smtClean="0"/>
              <a:t>12 knihoven přispívajících do SK ČR změnilo </a:t>
            </a:r>
            <a:r>
              <a:rPr lang="cs-CZ" altLang="cs-CZ" sz="2400" i="1" dirty="0"/>
              <a:t>formát souborů pro dávkové zasílání dat, nebo takovou změnu </a:t>
            </a:r>
            <a:r>
              <a:rPr lang="cs-CZ" altLang="cs-CZ" sz="2400" i="1" dirty="0" smtClean="0"/>
              <a:t>avizuje</a:t>
            </a:r>
            <a:r>
              <a:rPr lang="cs-CZ" altLang="cs-CZ" sz="2400" i="1" dirty="0"/>
              <a:t>. </a:t>
            </a:r>
            <a:endParaRPr lang="cs-CZ" altLang="cs-CZ" sz="2400" i="1" dirty="0" smtClean="0"/>
          </a:p>
          <a:p>
            <a:r>
              <a:rPr lang="cs-CZ" altLang="cs-CZ" sz="2400" i="1" dirty="0" smtClean="0"/>
              <a:t>Žádné </a:t>
            </a:r>
            <a:r>
              <a:rPr lang="cs-CZ" altLang="cs-CZ" sz="2400" i="1" dirty="0"/>
              <a:t>závažné chyby souborů, či záznamů tento přechod zřejmě nepřinesl, testování zatím trvá.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32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Pořád jsme na jedné lodi</a:t>
            </a:r>
            <a:endParaRPr lang="cs-CZ" dirty="0"/>
          </a:p>
        </p:txBody>
      </p:sp>
      <p:pic>
        <p:nvPicPr>
          <p:cNvPr id="4" name="Picture 4" descr="no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527175"/>
            <a:ext cx="6373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070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Děkuji za pozornost. </a:t>
            </a:r>
          </a:p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41057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229600" cy="864394"/>
          </a:xfrm>
        </p:spPr>
        <p:txBody>
          <a:bodyPr>
            <a:normAutofit fontScale="90000"/>
          </a:bodyPr>
          <a:lstStyle/>
          <a:p>
            <a:r>
              <a:rPr lang="cs-CZ" altLang="cs-CZ" sz="3400" b="1" dirty="0"/>
              <a:t>Souborný katalog jako nástroj pro …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800"/>
            <a:ext cx="8820150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služby</a:t>
            </a:r>
            <a:r>
              <a:rPr lang="cs-CZ" altLang="cs-CZ" sz="22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Kdo má hledaný dokument  </a:t>
            </a:r>
            <a:r>
              <a:rPr lang="cs-CZ" altLang="cs-CZ" sz="2200" i="1" dirty="0" smtClean="0"/>
              <a:t>?  Kam si mám zajet, kam poslat </a:t>
            </a:r>
            <a:r>
              <a:rPr lang="cs-CZ" altLang="cs-CZ" sz="2200" i="1" dirty="0" err="1" smtClean="0"/>
              <a:t>obj</a:t>
            </a:r>
            <a:r>
              <a:rPr lang="cs-CZ" altLang="cs-CZ" sz="2200" i="1" dirty="0" smtClean="0"/>
              <a:t>. MVS ?</a:t>
            </a:r>
            <a:endParaRPr lang="cs-CZ" altLang="cs-CZ" sz="22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</a:t>
            </a:r>
            <a:r>
              <a:rPr lang="cs-CZ" altLang="cs-CZ" sz="2200" dirty="0" smtClean="0"/>
              <a:t>(</a:t>
            </a:r>
            <a:r>
              <a:rPr lang="cs-CZ" altLang="cs-CZ" sz="2200" dirty="0"/>
              <a:t>uspokojení potřeb uživatele)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katalogizaci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Byl hledaný dokument již zkatalogizován ?</a:t>
            </a:r>
            <a:r>
              <a:rPr lang="cs-CZ" altLang="cs-CZ" sz="22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převzetí záznamu (ušetření práce odborníků)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akvizici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      </a:t>
            </a:r>
            <a:r>
              <a:rPr lang="cs-CZ" altLang="cs-CZ" sz="2200" i="1" dirty="0" smtClean="0"/>
              <a:t>Byl </a:t>
            </a:r>
            <a:r>
              <a:rPr lang="cs-CZ" altLang="cs-CZ" sz="2200" i="1" dirty="0"/>
              <a:t>hledaný dokument již koupen </a:t>
            </a:r>
            <a:r>
              <a:rPr lang="cs-CZ" altLang="cs-CZ" sz="2200" i="1" dirty="0" smtClean="0"/>
              <a:t>? </a:t>
            </a:r>
            <a:endParaRPr lang="cs-CZ" altLang="cs-CZ" sz="22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</a:t>
            </a:r>
            <a:r>
              <a:rPr lang="cs-CZ" altLang="cs-CZ" sz="2200" i="1" dirty="0" smtClean="0"/>
              <a:t>Odebírá tento časopis někdo jiný (mohu odběr zrušit) 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2200" dirty="0" smtClean="0"/>
              <a:t>      racionalizace </a:t>
            </a:r>
            <a:r>
              <a:rPr lang="cs-CZ" altLang="cs-CZ" sz="2200" dirty="0"/>
              <a:t>akvizice (ušetření financí)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200" dirty="0"/>
          </a:p>
          <a:p>
            <a:pPr>
              <a:lnSpc>
                <a:spcPct val="80000"/>
              </a:lnSpc>
            </a:pPr>
            <a:r>
              <a:rPr lang="cs-CZ" altLang="cs-CZ" sz="2200" b="1" dirty="0"/>
              <a:t>rešerši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</a:t>
            </a:r>
            <a:r>
              <a:rPr lang="cs-CZ" altLang="cs-CZ" sz="2200" i="1" dirty="0"/>
              <a:t>Jaké dokumenty vyšly k danému tématu 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dirty="0"/>
              <a:t>	  závisí na kvalitě záznamů – přítomnost MDT, klíčových slov</a:t>
            </a:r>
            <a:r>
              <a:rPr lang="cs-CZ" altLang="cs-CZ" sz="1600" dirty="0"/>
              <a:t>	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900" dirty="0"/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9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</a:pPr>
            <a:endParaRPr lang="cs-CZ" altLang="cs-CZ" sz="9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900" dirty="0"/>
          </a:p>
        </p:txBody>
      </p:sp>
    </p:spTree>
    <p:extLst>
      <p:ext uri="{BB962C8B-B14F-4D97-AF65-F5344CB8AC3E}">
        <p14:creationId xmlns:p14="http://schemas.microsoft.com/office/powerpoint/2010/main" xmlns="" val="2872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Souborný katalog ČR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rmAutofit/>
          </a:bodyPr>
          <a:lstStyle/>
          <a:p>
            <a:pPr lvl="2">
              <a:lnSpc>
                <a:spcPct val="80000"/>
              </a:lnSpc>
              <a:buFontTx/>
              <a:buNone/>
            </a:pPr>
            <a:endParaRPr lang="cs-CZ" altLang="cs-CZ" sz="2200" dirty="0" smtClean="0"/>
          </a:p>
          <a:p>
            <a:r>
              <a:rPr lang="cs-CZ" altLang="cs-CZ" sz="2600" dirty="0"/>
              <a:t>r</a:t>
            </a:r>
            <a:r>
              <a:rPr lang="cs-CZ" altLang="cs-CZ" sz="2600" dirty="0" smtClean="0"/>
              <a:t>eálný centralizovaný </a:t>
            </a:r>
            <a:r>
              <a:rPr lang="cs-CZ" altLang="cs-CZ" sz="2600" dirty="0"/>
              <a:t>heterogenní souborný </a:t>
            </a:r>
            <a:r>
              <a:rPr lang="cs-CZ" altLang="cs-CZ" sz="2600" dirty="0" smtClean="0"/>
              <a:t>katalog  </a:t>
            </a:r>
          </a:p>
          <a:p>
            <a:r>
              <a:rPr lang="cs-CZ" altLang="cs-CZ" sz="2400" dirty="0" smtClean="0"/>
              <a:t>na Internetu  dostupný od </a:t>
            </a:r>
            <a:r>
              <a:rPr lang="cs-CZ" altLang="cs-CZ" sz="2400" dirty="0"/>
              <a:t>roku </a:t>
            </a:r>
            <a:r>
              <a:rPr lang="cs-CZ" altLang="cs-CZ" sz="2400" dirty="0" smtClean="0"/>
              <a:t>1995 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na </a:t>
            </a:r>
            <a:r>
              <a:rPr lang="cs-CZ" altLang="cs-CZ" dirty="0"/>
              <a:t>adrese </a:t>
            </a:r>
            <a:r>
              <a:rPr lang="cs-CZ" altLang="cs-CZ" dirty="0">
                <a:hlinkClick r:id="rId2"/>
              </a:rPr>
              <a:t>http://skc.nkp.cz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dirty="0"/>
              <a:t>(vyhledávání v SK ČR)</a:t>
            </a:r>
          </a:p>
          <a:p>
            <a:pPr lvl="1"/>
            <a:r>
              <a:rPr lang="cs-CZ" altLang="cs-CZ" dirty="0"/>
              <a:t>na adrese </a:t>
            </a:r>
            <a:r>
              <a:rPr lang="cs-CZ" altLang="cs-CZ" dirty="0">
                <a:hlinkClick r:id="rId3"/>
              </a:rPr>
              <a:t>http://www.caslin.cz</a:t>
            </a:r>
            <a:r>
              <a:rPr lang="cs-CZ" altLang="cs-CZ" dirty="0"/>
              <a:t> (informace o SK ČR)</a:t>
            </a:r>
          </a:p>
          <a:p>
            <a:pPr lvl="1"/>
            <a:r>
              <a:rPr lang="cs-CZ" altLang="cs-CZ" dirty="0"/>
              <a:t>v Národní knihovně ČR </a:t>
            </a:r>
            <a:r>
              <a:rPr lang="cs-CZ" altLang="cs-CZ" dirty="0">
                <a:hlinkClick r:id="rId4"/>
              </a:rPr>
              <a:t>http://www.nkp.cz</a:t>
            </a:r>
            <a:r>
              <a:rPr lang="cs-CZ" altLang="cs-CZ" dirty="0"/>
              <a:t> – Katalogy a </a:t>
            </a:r>
            <a:r>
              <a:rPr lang="cs-CZ" altLang="cs-CZ" dirty="0" smtClean="0"/>
              <a:t>databáze</a:t>
            </a:r>
          </a:p>
          <a:p>
            <a:pPr marL="0" indent="0">
              <a:buNone/>
            </a:pPr>
            <a:r>
              <a:rPr lang="cs-CZ" altLang="cs-CZ" sz="2000" i="1" dirty="0" smtClean="0"/>
              <a:t>Jeden z mnoha v ČR,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 ale který </a:t>
            </a:r>
            <a:r>
              <a:rPr lang="cs-CZ" altLang="cs-CZ" sz="2000" i="1" dirty="0" smtClean="0">
                <a:solidFill>
                  <a:srgbClr val="FF0000"/>
                </a:solidFill>
                <a:hlinkClick r:id="rId5"/>
              </a:rPr>
              <a:t>jiný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 má :</a:t>
            </a:r>
            <a:endParaRPr lang="cs-CZ" altLang="cs-CZ" sz="2000" i="1" dirty="0">
              <a:solidFill>
                <a:srgbClr val="FF0000"/>
              </a:solidFill>
            </a:endParaRPr>
          </a:p>
          <a:p>
            <a:r>
              <a:rPr lang="cs-CZ" altLang="cs-CZ" dirty="0" smtClean="0"/>
              <a:t>5.8 milionů záznamů (monografií, seriálů, „speciálů“)</a:t>
            </a:r>
          </a:p>
          <a:p>
            <a:r>
              <a:rPr lang="cs-CZ" altLang="cs-CZ" dirty="0" smtClean="0">
                <a:hlinkClick r:id="rId6"/>
              </a:rPr>
              <a:t> z 384 knihoven </a:t>
            </a:r>
            <a:r>
              <a:rPr lang="cs-CZ" altLang="cs-CZ" sz="2000" i="1" dirty="0" smtClean="0"/>
              <a:t>(seriály z cca 700 knihoven)</a:t>
            </a:r>
            <a:endParaRPr lang="cs-CZ" altLang="cs-CZ" sz="20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393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3EAFD-B60D-4A2A-A7AF-2D72C0E7F87A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544216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solidFill>
                  <a:srgbClr val="CC0000"/>
                </a:solidFill>
              </a:rPr>
              <a:t>Co poskytujeme běžným uživatelům?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cs-CZ" altLang="cs-CZ" sz="4000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1752" y="1527048"/>
            <a:ext cx="8662736" cy="4572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</a:pPr>
            <a:r>
              <a:rPr lang="cs-CZ" altLang="cs-CZ" dirty="0"/>
              <a:t> - </a:t>
            </a:r>
            <a:r>
              <a:rPr lang="cs-CZ" altLang="cs-CZ" sz="2400" dirty="0"/>
              <a:t>možnost </a:t>
            </a:r>
            <a:r>
              <a:rPr lang="cs-CZ" altLang="cs-CZ" sz="2400" dirty="0">
                <a:hlinkClick r:id="rId2"/>
              </a:rPr>
              <a:t>vyhledat dokument</a:t>
            </a:r>
            <a:r>
              <a:rPr lang="cs-CZ" altLang="cs-CZ" sz="2400" dirty="0"/>
              <a:t>  </a:t>
            </a:r>
            <a:r>
              <a:rPr lang="cs-CZ" altLang="cs-CZ" sz="2000" dirty="0" smtClean="0">
                <a:solidFill>
                  <a:srgbClr val="FF0000"/>
                </a:solidFill>
              </a:rPr>
              <a:t>(i na mobilních zařízeních)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400" dirty="0" smtClean="0"/>
              <a:t> - možnost </a:t>
            </a:r>
            <a:r>
              <a:rPr lang="cs-CZ" altLang="cs-CZ" sz="2400" dirty="0"/>
              <a:t>zjistit, která knihovna má dokument ve fondu</a:t>
            </a:r>
          </a:p>
          <a:p>
            <a:pPr marL="0" indent="0">
              <a:buNone/>
            </a:pPr>
            <a:r>
              <a:rPr lang="cs-CZ" altLang="cs-CZ" sz="2400" dirty="0" smtClean="0"/>
              <a:t>   	</a:t>
            </a:r>
            <a:r>
              <a:rPr lang="cs-CZ" altLang="cs-CZ" sz="2000" i="1" dirty="0" smtClean="0"/>
              <a:t>včetně možnosti  zobrazit knihovny/vlastníky na mapě , ověřit</a:t>
            </a:r>
            <a:r>
              <a:rPr lang="cs-CZ" altLang="cs-CZ" sz="2000" i="1" dirty="0"/>
              <a:t>, </a:t>
            </a:r>
            <a:r>
              <a:rPr lang="cs-CZ" altLang="cs-CZ" sz="2000" i="1" dirty="0" smtClean="0"/>
              <a:t>	zda  je </a:t>
            </a:r>
            <a:r>
              <a:rPr lang="cs-CZ" altLang="cs-CZ" sz="2000" i="1" dirty="0"/>
              <a:t>dokument v dané </a:t>
            </a:r>
            <a:r>
              <a:rPr lang="cs-CZ" altLang="cs-CZ" sz="2000" i="1" dirty="0" smtClean="0"/>
              <a:t>knihovně  právě dostupný (lokální 	záznam) </a:t>
            </a:r>
          </a:p>
          <a:p>
            <a:pPr marL="0" indent="0">
              <a:buNone/>
            </a:pPr>
            <a:r>
              <a:rPr lang="cs-CZ" altLang="cs-CZ" sz="2000" i="1" dirty="0"/>
              <a:t> </a:t>
            </a:r>
            <a:r>
              <a:rPr lang="cs-CZ" altLang="cs-CZ" sz="2000" b="1" i="1" dirty="0" smtClean="0"/>
              <a:t>-</a:t>
            </a:r>
            <a:r>
              <a:rPr lang="cs-CZ" altLang="cs-CZ" sz="2000" i="1" dirty="0" smtClean="0"/>
              <a:t> </a:t>
            </a:r>
            <a:r>
              <a:rPr lang="cs-CZ" altLang="cs-CZ" sz="2400" dirty="0" smtClean="0"/>
              <a:t>prohlédnout </a:t>
            </a:r>
            <a:r>
              <a:rPr lang="cs-CZ" altLang="cs-CZ" sz="2400" dirty="0"/>
              <a:t>si obálku </a:t>
            </a:r>
            <a:r>
              <a:rPr lang="cs-CZ" altLang="cs-CZ" sz="2400" dirty="0" smtClean="0"/>
              <a:t>knihy, </a:t>
            </a:r>
            <a:r>
              <a:rPr lang="cs-CZ" altLang="cs-CZ" sz="2400" dirty="0"/>
              <a:t>obsah knihy </a:t>
            </a: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dirty="0"/>
              <a:t> </a:t>
            </a:r>
            <a:r>
              <a:rPr lang="cs-CZ" altLang="cs-CZ" sz="2400" dirty="0" smtClean="0"/>
              <a:t>   	</a:t>
            </a:r>
            <a:r>
              <a:rPr lang="cs-CZ" altLang="cs-CZ" sz="2000" i="1" dirty="0" smtClean="0"/>
              <a:t>(využití obálkového serveru / SK ČR též přispívá </a:t>
            </a:r>
            <a:r>
              <a:rPr lang="cs-CZ" altLang="cs-CZ" sz="2000" i="1" dirty="0" err="1" smtClean="0"/>
              <a:t>scany</a:t>
            </a:r>
            <a:r>
              <a:rPr lang="cs-CZ" altLang="cs-CZ" sz="2000" i="1" dirty="0" smtClean="0"/>
              <a:t>  obálek </a:t>
            </a:r>
          </a:p>
          <a:p>
            <a:pPr marL="0" indent="0">
              <a:buNone/>
            </a:pPr>
            <a:r>
              <a:rPr lang="cs-CZ" altLang="cs-CZ" sz="2000" i="1" dirty="0"/>
              <a:t>	</a:t>
            </a:r>
            <a:r>
              <a:rPr lang="cs-CZ" altLang="cs-CZ" sz="2000" i="1" dirty="0" smtClean="0"/>
              <a:t>a obsahů ) </a:t>
            </a:r>
            <a:r>
              <a:rPr lang="cs-CZ" altLang="cs-CZ" sz="2400" dirty="0" smtClean="0"/>
              <a:t>a anotaci knihy, pokud je v uvedena v záznamu</a:t>
            </a:r>
          </a:p>
          <a:p>
            <a:pPr marL="0" indent="0">
              <a:buNone/>
            </a:pPr>
            <a:r>
              <a:rPr lang="cs-CZ" altLang="cs-CZ" sz="2000" b="1" i="1" dirty="0"/>
              <a:t>-</a:t>
            </a:r>
            <a:r>
              <a:rPr lang="cs-CZ" altLang="cs-CZ" sz="2000" i="1" dirty="0" smtClean="0"/>
              <a:t>  </a:t>
            </a:r>
            <a:r>
              <a:rPr lang="cs-CZ" altLang="cs-CZ" sz="2400" dirty="0"/>
              <a:t>m</a:t>
            </a:r>
            <a:r>
              <a:rPr lang="cs-CZ" altLang="cs-CZ" sz="2400" dirty="0" smtClean="0"/>
              <a:t>ožnost vytvořit citaci  nebo seznam citací </a:t>
            </a:r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 smtClean="0"/>
              <a:t>-</a:t>
            </a:r>
            <a:r>
              <a:rPr lang="cs-CZ" altLang="cs-CZ" sz="2400" dirty="0" smtClean="0"/>
              <a:t>  možnost propojit </a:t>
            </a:r>
            <a:r>
              <a:rPr lang="cs-CZ" altLang="cs-CZ" sz="2400" dirty="0"/>
              <a:t>se do Google </a:t>
            </a:r>
            <a:r>
              <a:rPr lang="cs-CZ" altLang="cs-CZ" sz="2400" dirty="0" err="1"/>
              <a:t>Book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Search</a:t>
            </a:r>
            <a:r>
              <a:rPr lang="cs-CZ" altLang="cs-CZ" sz="2400" dirty="0"/>
              <a:t> </a:t>
            </a:r>
            <a:r>
              <a:rPr lang="cs-CZ" altLang="cs-CZ" sz="2000" i="1" dirty="0" smtClean="0"/>
              <a:t>(„plný“ text </a:t>
            </a:r>
            <a:r>
              <a:rPr lang="cs-CZ" altLang="cs-CZ" sz="2000" i="1" dirty="0"/>
              <a:t> </a:t>
            </a:r>
            <a:r>
              <a:rPr lang="cs-CZ" altLang="cs-CZ" sz="2000" i="1" dirty="0" smtClean="0"/>
              <a:t>    	dokumentu)</a:t>
            </a:r>
            <a:endParaRPr lang="cs-CZ" altLang="cs-CZ" sz="2000" i="1" dirty="0"/>
          </a:p>
          <a:p>
            <a:pPr>
              <a:buFontTx/>
              <a:buChar char="-"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5329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1296144"/>
          </a:xfrm>
        </p:spPr>
        <p:txBody>
          <a:bodyPr>
            <a:normAutofit/>
          </a:bodyPr>
          <a:lstStyle/>
          <a:p>
            <a:r>
              <a:rPr lang="cs-CZ" altLang="cs-CZ" sz="2000" dirty="0" smtClean="0">
                <a:solidFill>
                  <a:srgbClr val="CC0000"/>
                </a:solidFill>
              </a:rPr>
              <a:t>Co </a:t>
            </a:r>
            <a:r>
              <a:rPr lang="cs-CZ" altLang="cs-CZ" sz="2000" dirty="0">
                <a:solidFill>
                  <a:srgbClr val="CC0000"/>
                </a:solidFill>
              </a:rPr>
              <a:t>poskytujeme běžným uživatelům?</a:t>
            </a:r>
            <a:r>
              <a:rPr lang="cs-CZ" altLang="cs-CZ" sz="3600" dirty="0"/>
              <a:t/>
            </a:r>
            <a:br>
              <a:rPr lang="cs-CZ" altLang="cs-CZ" sz="36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altLang="cs-CZ" sz="2400" dirty="0" smtClean="0"/>
              <a:t>možnost </a:t>
            </a:r>
            <a:r>
              <a:rPr lang="cs-CZ" altLang="cs-CZ" sz="2400" dirty="0"/>
              <a:t>zobrazit plný text (on-line verze), zobrazit digitální kopii</a:t>
            </a:r>
            <a:r>
              <a:rPr lang="cs-CZ" altLang="cs-CZ" sz="2400" i="1" dirty="0"/>
              <a:t> ( DG připojena k 15.11.2014 k </a:t>
            </a:r>
            <a:r>
              <a:rPr lang="cs-CZ" sz="2400" i="1" dirty="0"/>
              <a:t>112.681 záznamům) </a:t>
            </a:r>
          </a:p>
          <a:p>
            <a:pPr>
              <a:buFontTx/>
              <a:buChar char="-"/>
            </a:pPr>
            <a:r>
              <a:rPr lang="cs-CZ" altLang="cs-CZ" sz="2400" i="1" dirty="0"/>
              <a:t>možnost objednat zhotovení digitální kopie   </a:t>
            </a:r>
            <a:r>
              <a:rPr lang="cs-CZ" altLang="cs-CZ" sz="2000" i="1" dirty="0"/>
              <a:t>(</a:t>
            </a:r>
            <a:r>
              <a:rPr lang="cs-CZ" altLang="cs-CZ" sz="2000" b="1" i="1" dirty="0"/>
              <a:t>EOD</a:t>
            </a:r>
            <a:r>
              <a:rPr lang="cs-CZ" altLang="cs-CZ" sz="2000" b="1" i="1" dirty="0" smtClean="0"/>
              <a:t>)</a:t>
            </a:r>
          </a:p>
          <a:p>
            <a:pPr>
              <a:buFontTx/>
              <a:buChar char="-"/>
            </a:pPr>
            <a:r>
              <a:rPr lang="cs-CZ" sz="2400" dirty="0"/>
              <a:t>propojit se ze záznamu časopisu, pokud ho někdo excerpuje – k  bibliografickým záznamům článků    (do </a:t>
            </a:r>
            <a:r>
              <a:rPr lang="cs-CZ" sz="2400" dirty="0">
                <a:hlinkClick r:id="rId2"/>
              </a:rPr>
              <a:t>báze ANL </a:t>
            </a:r>
            <a:r>
              <a:rPr lang="cs-CZ" sz="2400" dirty="0"/>
              <a:t>, nebo přímo do </a:t>
            </a:r>
            <a:r>
              <a:rPr lang="cs-CZ" sz="2400" dirty="0">
                <a:hlinkClick r:id="rId3"/>
              </a:rPr>
              <a:t>excerpující knihovny</a:t>
            </a:r>
            <a:r>
              <a:rPr lang="cs-CZ" sz="2400" dirty="0"/>
              <a:t>)</a:t>
            </a:r>
          </a:p>
          <a:p>
            <a:pPr>
              <a:buFontTx/>
              <a:buChar char="-"/>
            </a:pPr>
            <a:endParaRPr lang="cs-CZ" altLang="cs-CZ" sz="2400" i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3804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774923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FF0000"/>
                </a:solidFill>
              </a:rPr>
              <a:t>Knihovníkům </a:t>
            </a:r>
            <a:r>
              <a:rPr lang="cs-CZ" altLang="cs-CZ" dirty="0" smtClean="0">
                <a:solidFill>
                  <a:srgbClr val="FF0000"/>
                </a:solidFill>
                <a:hlinkClick r:id="rId2"/>
              </a:rPr>
              <a:t>SK ČR umožňuje</a:t>
            </a:r>
            <a:endParaRPr lang="cs-CZ" altLang="cs-CZ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tIns="144000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objednávat  pro uživatele dokumenty prostřednictvím </a:t>
            </a:r>
            <a:r>
              <a:rPr lang="cs-CZ" altLang="cs-CZ" sz="2600" dirty="0" smtClean="0">
                <a:hlinkClick r:id="rId3"/>
              </a:rPr>
              <a:t>MVS</a:t>
            </a:r>
            <a:r>
              <a:rPr lang="cs-CZ" altLang="cs-CZ" sz="26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on-line editovat  nebo přidávat údaje o vlastnictví dokumentu v SK ČR </a:t>
            </a:r>
          </a:p>
          <a:p>
            <a:pPr>
              <a:lnSpc>
                <a:spcPct val="80000"/>
              </a:lnSpc>
            </a:pPr>
            <a:r>
              <a:rPr lang="cs-CZ" altLang="cs-CZ" sz="2600" dirty="0" smtClean="0"/>
              <a:t>on-line editovat údaje v </a:t>
            </a:r>
            <a:r>
              <a:rPr lang="cs-CZ" altLang="cs-CZ" sz="2600" dirty="0"/>
              <a:t>bázi </a:t>
            </a:r>
            <a:r>
              <a:rPr lang="cs-CZ" altLang="cs-CZ" sz="2600" dirty="0" smtClean="0"/>
              <a:t>ADR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on-line připojit údaje o digitalizaci dokumentu </a:t>
            </a:r>
            <a:r>
              <a:rPr lang="cs-CZ" altLang="cs-CZ" sz="2600" dirty="0"/>
              <a:t> </a:t>
            </a:r>
            <a:r>
              <a:rPr lang="cs-CZ" altLang="cs-CZ" sz="2600" dirty="0" smtClean="0"/>
              <a:t>(včetně možnosti požádat o přidělení čísla </a:t>
            </a:r>
            <a:r>
              <a:rPr lang="cs-CZ" altLang="cs-CZ" sz="2600" dirty="0" err="1" smtClean="0"/>
              <a:t>čnb</a:t>
            </a:r>
            <a:r>
              <a:rPr lang="cs-CZ" altLang="cs-CZ" sz="2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 smtClean="0"/>
              <a:t>avizovat správci SK ČR  prostřednictvím on-line formuláře chybu v záznamu nebo duplicitnost záznamu v</a:t>
            </a:r>
            <a:r>
              <a:rPr lang="cs-CZ" altLang="cs-CZ" sz="2400" dirty="0" smtClean="0"/>
              <a:t> SK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600" dirty="0"/>
              <a:t>u</a:t>
            </a:r>
            <a:r>
              <a:rPr lang="cs-CZ" altLang="cs-CZ" sz="2600" dirty="0" smtClean="0"/>
              <a:t> časopisů připisovat informaci o jejich excerpci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8322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FF0000"/>
                </a:solidFill>
              </a:rPr>
              <a:t>Knihovníkům </a:t>
            </a:r>
            <a:r>
              <a:rPr lang="cs-CZ" altLang="cs-CZ" dirty="0">
                <a:solidFill>
                  <a:srgbClr val="FF0000"/>
                </a:solidFill>
                <a:hlinkClick r:id="rId2"/>
              </a:rPr>
              <a:t>SK ČR umožňuje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4200" dirty="0"/>
              <a:t>e</a:t>
            </a:r>
            <a:r>
              <a:rPr lang="cs-CZ" sz="4200" dirty="0" smtClean="0"/>
              <a:t>xportovat záznamy z SK ČR ( používá se u seriálů)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4200" dirty="0"/>
              <a:t>s</a:t>
            </a:r>
            <a:r>
              <a:rPr lang="cs-CZ" sz="4200" dirty="0" smtClean="0"/>
              <a:t>tahovat záznamy  za SK ČR přes protokol Z39.50 </a:t>
            </a:r>
          </a:p>
          <a:p>
            <a:pPr marL="0" indent="0">
              <a:buNone/>
            </a:pPr>
            <a:r>
              <a:rPr lang="cs-CZ" sz="3800" dirty="0" smtClean="0"/>
              <a:t>    (MARC21  i UNIMARC) </a:t>
            </a:r>
          </a:p>
          <a:p>
            <a:pPr marL="0" indent="0">
              <a:buNone/>
            </a:pPr>
            <a:r>
              <a:rPr lang="cs-CZ" sz="3800" dirty="0"/>
              <a:t>	</a:t>
            </a:r>
            <a:r>
              <a:rPr lang="cs-CZ" sz="3800" dirty="0" smtClean="0"/>
              <a:t> </a:t>
            </a:r>
            <a:r>
              <a:rPr lang="cs-CZ" sz="3200" i="1" dirty="0" smtClean="0"/>
              <a:t>letos snaha o zvýšení aktuálnosti SK ČR pro stahování 	záznamů, denní importy do SK ČR z NK ČR a  </a:t>
            </a:r>
            <a:r>
              <a:rPr lang="cs-CZ" altLang="cs-CZ" sz="3200" i="1" dirty="0" smtClean="0">
                <a:hlinkClick r:id="rId3"/>
              </a:rPr>
              <a:t>JVK </a:t>
            </a:r>
            <a:r>
              <a:rPr lang="cs-CZ" altLang="cs-CZ" sz="3200" i="1" dirty="0">
                <a:hlinkClick r:id="rId3"/>
              </a:rPr>
              <a:t>ČB </a:t>
            </a:r>
            <a:r>
              <a:rPr lang="cs-CZ" altLang="cs-CZ" sz="3200" i="1" dirty="0"/>
              <a:t> </a:t>
            </a:r>
            <a:endParaRPr lang="cs-CZ" sz="3200" i="1" dirty="0" smtClean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4200" dirty="0" smtClean="0"/>
              <a:t>kontrolovat </a:t>
            </a:r>
            <a:r>
              <a:rPr lang="cs-CZ" altLang="cs-CZ" sz="4200" dirty="0"/>
              <a:t>správnost zpracování záznamů </a:t>
            </a:r>
            <a:r>
              <a:rPr lang="cs-CZ" altLang="cs-CZ" sz="9600" i="1" dirty="0" smtClean="0"/>
              <a:t>  </a:t>
            </a:r>
          </a:p>
          <a:p>
            <a:pPr marL="0" indent="0">
              <a:buNone/>
            </a:pPr>
            <a:r>
              <a:rPr lang="cs-CZ" altLang="cs-CZ" sz="3200" i="1" dirty="0" smtClean="0"/>
              <a:t>	(</a:t>
            </a:r>
            <a:r>
              <a:rPr lang="cs-CZ" altLang="cs-CZ" sz="3200" i="1" dirty="0"/>
              <a:t>týká se knihoven, které dodávají záznamy do SK ČR v </a:t>
            </a:r>
            <a:r>
              <a:rPr lang="cs-CZ" altLang="cs-CZ" sz="3200" i="1" dirty="0" smtClean="0"/>
              <a:t>	elektronické </a:t>
            </a:r>
            <a:r>
              <a:rPr lang="cs-CZ" altLang="cs-CZ" sz="3200" i="1" dirty="0"/>
              <a:t>podobě / vytváření statistik o </a:t>
            </a:r>
            <a:r>
              <a:rPr lang="cs-CZ" altLang="cs-CZ" sz="3200" i="1" dirty="0" smtClean="0"/>
              <a:t>importech</a:t>
            </a:r>
            <a:r>
              <a:rPr lang="cs-CZ" altLang="cs-CZ" sz="3200" dirty="0" smtClean="0"/>
              <a:t> </a:t>
            </a:r>
            <a:endParaRPr lang="cs-CZ" altLang="cs-CZ" sz="32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2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800" b="1" dirty="0" smtClean="0"/>
              <a:t>Objednat si školení </a:t>
            </a:r>
            <a:r>
              <a:rPr lang="cs-CZ" altLang="cs-CZ" sz="3800" b="1" dirty="0"/>
              <a:t>pro knihovny 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o</a:t>
            </a:r>
            <a:r>
              <a:rPr lang="cs-CZ" altLang="cs-CZ" sz="3300" dirty="0" smtClean="0"/>
              <a:t> spolupráci </a:t>
            </a:r>
            <a:r>
              <a:rPr lang="cs-CZ" altLang="cs-CZ" sz="3300" dirty="0"/>
              <a:t>se SK ČR </a:t>
            </a:r>
            <a:r>
              <a:rPr lang="cs-CZ" altLang="cs-CZ" sz="3300" dirty="0" smtClean="0"/>
              <a:t>(probíhá přímo </a:t>
            </a:r>
            <a:r>
              <a:rPr lang="cs-CZ" altLang="cs-CZ" sz="3300" dirty="0"/>
              <a:t>na pracovištích jednotlivých knihoven)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doškolování pravidel </a:t>
            </a:r>
            <a:r>
              <a:rPr lang="cs-CZ" altLang="cs-CZ" sz="3300" dirty="0" smtClean="0"/>
              <a:t>(AACR2) </a:t>
            </a:r>
            <a:endParaRPr lang="cs-CZ" altLang="cs-CZ" sz="3300" dirty="0"/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3300" dirty="0"/>
              <a:t>školení o využívaní SK ČR – pro regiony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6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xmlns="" val="3141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pic>
        <p:nvPicPr>
          <p:cNvPr id="49157" name="Picture 5" descr="598948_484737054873121_1225653623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640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1081</TotalTime>
  <Words>933</Words>
  <Application>Microsoft Office PowerPoint</Application>
  <PresentationFormat>Předvádění na obrazovce (4:3)</PresentationFormat>
  <Paragraphs>279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Administrativní</vt:lpstr>
      <vt:lpstr>Souborný katalog ČR  jako nástroj a výsledek spolupráce knihoven  (nejen v Jihočeském kraji )  - novinky 2014  </vt:lpstr>
      <vt:lpstr>Souborný katalog - charakteristika     </vt:lpstr>
      <vt:lpstr>Souborný katalog jako nástroj pro …</vt:lpstr>
      <vt:lpstr>Souborný katalog ČR </vt:lpstr>
      <vt:lpstr>Co poskytujeme běžným uživatelům? </vt:lpstr>
      <vt:lpstr>Co poskytujeme běžným uživatelům? </vt:lpstr>
      <vt:lpstr>Knihovníkům SK ČR umožňuje</vt:lpstr>
      <vt:lpstr>Knihovníkům SK ČR umožňuje</vt:lpstr>
      <vt:lpstr>Snímek 9</vt:lpstr>
      <vt:lpstr>jsme zvyklí … být stále v přechodu</vt:lpstr>
      <vt:lpstr>Kvalita záznamů – velice různorodá</vt:lpstr>
      <vt:lpstr>Kvalita záznamů – velice různorodá</vt:lpstr>
      <vt:lpstr>Kvalita záznamů (nová produkce)</vt:lpstr>
      <vt:lpstr>Snímek 14</vt:lpstr>
      <vt:lpstr>Standardy pro spolupráci se SK ČR</vt:lpstr>
      <vt:lpstr>Nová kat. pravidla RDA  vyžadují MARC 21 </vt:lpstr>
      <vt:lpstr>Minimální záznam pro SK ČR </vt:lpstr>
      <vt:lpstr>Pracovní skupina pro SK ČR</vt:lpstr>
      <vt:lpstr>… ze zápisu PS pro SK ČR</vt:lpstr>
      <vt:lpstr>Doplnění konverze polí záznamu MARC 21 &lt;&gt; UNIMARC v souvislosti se zavedením katalogizačních pravidel Resource Description and Access (RDA)</vt:lpstr>
      <vt:lpstr>UNIMARC &gt; MARC21 v průběhu roku 2014  (stav k 14.11.2014)</vt:lpstr>
      <vt:lpstr>Pořád jsme na jedné lodi</vt:lpstr>
      <vt:lpstr>Snímek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internet</cp:lastModifiedBy>
  <cp:revision>86</cp:revision>
  <cp:lastPrinted>2014-09-01T13:43:45Z</cp:lastPrinted>
  <dcterms:created xsi:type="dcterms:W3CDTF">2014-08-28T14:41:07Z</dcterms:created>
  <dcterms:modified xsi:type="dcterms:W3CDTF">2014-11-19T12:42:07Z</dcterms:modified>
</cp:coreProperties>
</file>