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5" r:id="rId4"/>
    <p:sldId id="260" r:id="rId5"/>
    <p:sldId id="261" r:id="rId6"/>
    <p:sldId id="262" r:id="rId7"/>
    <p:sldId id="263" r:id="rId8"/>
    <p:sldId id="264" r:id="rId9"/>
    <p:sldId id="258" r:id="rId10"/>
    <p:sldId id="259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6BBC3E-F7E1-4D69-8181-C3D5EA1652CF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71DB9FC-DB4B-401C-A62C-1E42E391B77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812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C3E-F7E1-4D69-8181-C3D5EA1652CF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B9FC-DB4B-401C-A62C-1E42E391B7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876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C3E-F7E1-4D69-8181-C3D5EA1652CF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B9FC-DB4B-401C-A62C-1E42E391B77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479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C3E-F7E1-4D69-8181-C3D5EA1652CF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B9FC-DB4B-401C-A62C-1E42E391B77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547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C3E-F7E1-4D69-8181-C3D5EA1652CF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B9FC-DB4B-401C-A62C-1E42E391B7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40005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C3E-F7E1-4D69-8181-C3D5EA1652CF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B9FC-DB4B-401C-A62C-1E42E391B77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21858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C3E-F7E1-4D69-8181-C3D5EA1652CF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B9FC-DB4B-401C-A62C-1E42E391B77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01728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C3E-F7E1-4D69-8181-C3D5EA1652CF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B9FC-DB4B-401C-A62C-1E42E391B77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8121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C3E-F7E1-4D69-8181-C3D5EA1652CF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B9FC-DB4B-401C-A62C-1E42E391B77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5853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C3E-F7E1-4D69-8181-C3D5EA1652CF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B9FC-DB4B-401C-A62C-1E42E391B7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2645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C3E-F7E1-4D69-8181-C3D5EA1652CF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B9FC-DB4B-401C-A62C-1E42E391B77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898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C3E-F7E1-4D69-8181-C3D5EA1652CF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B9FC-DB4B-401C-A62C-1E42E391B7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5046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C3E-F7E1-4D69-8181-C3D5EA1652CF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B9FC-DB4B-401C-A62C-1E42E391B77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564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C3E-F7E1-4D69-8181-C3D5EA1652CF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B9FC-DB4B-401C-A62C-1E42E391B77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0391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C3E-F7E1-4D69-8181-C3D5EA1652CF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B9FC-DB4B-401C-A62C-1E42E391B7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8833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C3E-F7E1-4D69-8181-C3D5EA1652CF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B9FC-DB4B-401C-A62C-1E42E391B77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3196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C3E-F7E1-4D69-8181-C3D5EA1652CF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B9FC-DB4B-401C-A62C-1E42E391B7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9701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6BBC3E-F7E1-4D69-8181-C3D5EA1652CF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1DB9FC-DB4B-401C-A62C-1E42E391B7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2013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První knihovnický zákon z roku 1919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 SKIP 6. 3. 2019 </a:t>
            </a:r>
          </a:p>
          <a:p>
            <a:r>
              <a:rPr lang="cs-CZ" dirty="0" smtClean="0"/>
              <a:t>Valná hromada v </a:t>
            </a:r>
            <a:r>
              <a:rPr lang="cs-CZ" dirty="0" err="1" smtClean="0"/>
              <a:t>JčM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2817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Stav po vydání zákonů v letech 1919-1920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V obcích pracovaly osvětové komise, knihovní rada a letopisecké komise.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Zákonné úpravy kodifikovaly živelný a rychlý vývoj knihovnictví a daly mu přesnější organizační formu, posílily hmotnou základnu a zajistily personální obsazení ve funkčních knihovnách.</a:t>
            </a:r>
          </a:p>
          <a:p>
            <a:r>
              <a:rPr lang="cs-CZ" dirty="0" smtClean="0"/>
              <a:t>Zákon o knihovnách doplnil a kodifikoval vše prověřené, co vznikalo z iniciativy buditelských osvětářů. </a:t>
            </a:r>
          </a:p>
          <a:p>
            <a:r>
              <a:rPr lang="cs-CZ" dirty="0" smtClean="0"/>
              <a:t>Díky postupné specializaci i zákonné opoře se zde začaly vytvářet knihovny organizované promyšleněji pro specifické potřeby: spolkové, školní, farní a obecní, později městské.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Knihovníci mají nenahraditelnou a velmi významnou roli v kulturním vývoji.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826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Stav českého knihovnictví </a:t>
            </a:r>
            <a:br>
              <a:rPr lang="cs-CZ" b="1" dirty="0" smtClean="0"/>
            </a:br>
            <a:r>
              <a:rPr lang="cs-CZ" b="1" dirty="0" smtClean="0"/>
              <a:t>před prvním republikovým zákonem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9215" y="2556932"/>
            <a:ext cx="9907382" cy="3569548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 Čechách bylo v roce 1910 celkem 4 451 </a:t>
            </a:r>
            <a:r>
              <a:rPr lang="cs-CZ" dirty="0"/>
              <a:t>všeobecných přístupných </a:t>
            </a:r>
            <a:r>
              <a:rPr lang="cs-CZ" dirty="0" smtClean="0"/>
              <a:t>lidových knihoven ve 3 243 obcích </a:t>
            </a:r>
          </a:p>
          <a:p>
            <a:pPr lvl="1"/>
            <a:r>
              <a:rPr lang="cs-CZ" dirty="0" smtClean="0"/>
              <a:t>tj. celkem ve 42,4% obcích, z toho 3 883 českých a 566 německých knihoven.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Dalších 2 139 knihoven bylo budováno spolkovém principu</a:t>
            </a:r>
            <a:r>
              <a:rPr lang="cs-CZ" dirty="0" smtClean="0"/>
              <a:t>: knihovny sokolské, matiční, hasičských sborů, národních obranných jednot, dělnických spolků atp.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7313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Snahy o knihovnický zákon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4772" y="2556932"/>
            <a:ext cx="10598726" cy="3569548"/>
          </a:xfr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FF0000"/>
                </a:solidFill>
              </a:rPr>
              <a:t>Ještě za Rakouska-Uherska </a:t>
            </a:r>
            <a:r>
              <a:rPr lang="cs-CZ" sz="1800" dirty="0"/>
              <a:t>usiloval o vydání říšského knihovního zákona v memorandu vydaném v roce 1896 profesní knihovnický spolek </a:t>
            </a:r>
            <a:r>
              <a:rPr lang="cs-CZ" sz="1800" dirty="0" smtClean="0"/>
              <a:t>„</a:t>
            </a:r>
            <a:r>
              <a:rPr lang="cs-CZ" sz="1800" dirty="0" err="1" smtClean="0"/>
              <a:t>Österreichischer</a:t>
            </a:r>
            <a:r>
              <a:rPr lang="cs-CZ" sz="1800" dirty="0" smtClean="0"/>
              <a:t> </a:t>
            </a:r>
            <a:r>
              <a:rPr lang="cs-CZ" sz="1800" dirty="0" err="1"/>
              <a:t>Verein</a:t>
            </a:r>
            <a:r>
              <a:rPr lang="cs-CZ" sz="1800" dirty="0"/>
              <a:t> </a:t>
            </a:r>
            <a:r>
              <a:rPr lang="cs-CZ" sz="1800" dirty="0" err="1"/>
              <a:t>für</a:t>
            </a:r>
            <a:r>
              <a:rPr lang="cs-CZ" sz="1800" dirty="0"/>
              <a:t> </a:t>
            </a:r>
            <a:r>
              <a:rPr lang="cs-CZ" sz="1800" dirty="0" err="1" smtClean="0"/>
              <a:t>Bibliothekswesen</a:t>
            </a:r>
            <a:r>
              <a:rPr lang="cs-CZ" sz="1800" dirty="0" smtClean="0"/>
              <a:t>“. Z</a:t>
            </a:r>
            <a:r>
              <a:rPr lang="cs-CZ" sz="1800" dirty="0"/>
              <a:t> české strany byl v té době připravován návrh zákona zemského.</a:t>
            </a:r>
          </a:p>
          <a:p>
            <a:r>
              <a:rPr lang="cs-CZ" sz="1800" dirty="0"/>
              <a:t>Na počátku 20. století se požadavek na přijetí knihovního zákona objevuje jak v zemském výboru, tak i na sněmu Království českého. Toto úsilí podpořil v roce 1910 také sjezd českých knihovníků.</a:t>
            </a:r>
          </a:p>
          <a:p>
            <a:r>
              <a:rPr lang="cs-CZ" sz="1800" dirty="0"/>
              <a:t>Od roku 1906 byl návrh zákona intenzivně připravován na půdě knihovního odboru Svazu </a:t>
            </a:r>
            <a:r>
              <a:rPr lang="cs-CZ" sz="1800" dirty="0" smtClean="0"/>
              <a:t>osvětového</a:t>
            </a:r>
            <a:r>
              <a:rPr lang="cs-CZ" sz="1800" dirty="0"/>
              <a:t> a za Rakouska-Uherska bezúspěšně prosazován. </a:t>
            </a:r>
            <a:r>
              <a:rPr lang="cs-CZ" sz="1800" dirty="0" smtClean="0">
                <a:solidFill>
                  <a:srgbClr val="FF0000"/>
                </a:solidFill>
              </a:rPr>
              <a:t>Nepomohl ani Otevřený </a:t>
            </a:r>
            <a:r>
              <a:rPr lang="cs-CZ" sz="1800" dirty="0">
                <a:solidFill>
                  <a:srgbClr val="FF0000"/>
                </a:solidFill>
              </a:rPr>
              <a:t>list poslancům na sněmu Království </a:t>
            </a:r>
            <a:r>
              <a:rPr lang="cs-CZ" sz="1800" dirty="0" smtClean="0">
                <a:solidFill>
                  <a:srgbClr val="FF0000"/>
                </a:solidFill>
              </a:rPr>
              <a:t>českého.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1800" dirty="0">
                <a:solidFill>
                  <a:srgbClr val="FF0000"/>
                </a:solidFill>
              </a:rPr>
              <a:t>První konkrétní návrh s důvodovou zprávou zpracovali L. J. Živný a J. </a:t>
            </a:r>
            <a:r>
              <a:rPr lang="cs-CZ" sz="1800" dirty="0" err="1">
                <a:solidFill>
                  <a:srgbClr val="FF0000"/>
                </a:solidFill>
              </a:rPr>
              <a:t>Auerham</a:t>
            </a:r>
            <a:r>
              <a:rPr lang="cs-CZ" sz="1800" dirty="0">
                <a:solidFill>
                  <a:srgbClr val="FF0000"/>
                </a:solidFill>
              </a:rPr>
              <a:t> za pomoci právníka dr. V. Bohuslava; předložili jej 14. října 1918 knihovnímu odboru Osvětového svazu</a:t>
            </a:r>
            <a:r>
              <a:rPr lang="cs-CZ" sz="1800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55669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Zákon </a:t>
            </a:r>
            <a:r>
              <a:rPr lang="cs-CZ" b="1" dirty="0">
                <a:solidFill>
                  <a:srgbClr val="FF0000"/>
                </a:solidFill>
              </a:rPr>
              <a:t>č. 430/1919 Sb.</a:t>
            </a:r>
            <a:r>
              <a:rPr lang="cs-CZ" dirty="0">
                <a:solidFill>
                  <a:srgbClr val="FF0000"/>
                </a:solidFill>
              </a:rPr>
              <a:t>, o veřejných</a:t>
            </a:r>
            <a:r>
              <a:rPr lang="cs-CZ" b="1" dirty="0">
                <a:solidFill>
                  <a:srgbClr val="FF0000"/>
                </a:solidFill>
              </a:rPr>
              <a:t> knihovnách obecních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9214" y="2556931"/>
            <a:ext cx="10216341" cy="3494734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Před </a:t>
            </a:r>
            <a:r>
              <a:rPr lang="cs-CZ" dirty="0" smtClean="0">
                <a:solidFill>
                  <a:srgbClr val="FF0000"/>
                </a:solidFill>
              </a:rPr>
              <a:t>100 lety </a:t>
            </a:r>
            <a:r>
              <a:rPr lang="cs-CZ" dirty="0">
                <a:solidFill>
                  <a:srgbClr val="FF0000"/>
                </a:solidFill>
              </a:rPr>
              <a:t>– 22. července 1919 – přijalo Národní shromáždění Československé republiky </a:t>
            </a:r>
            <a:r>
              <a:rPr lang="cs-CZ" b="1" dirty="0">
                <a:solidFill>
                  <a:srgbClr val="FF0000"/>
                </a:solidFill>
              </a:rPr>
              <a:t>zákon č. 430/1919 Sb.</a:t>
            </a:r>
            <a:r>
              <a:rPr lang="cs-CZ" dirty="0">
                <a:solidFill>
                  <a:srgbClr val="FF0000"/>
                </a:solidFill>
              </a:rPr>
              <a:t>, o veřejných</a:t>
            </a:r>
            <a:r>
              <a:rPr lang="cs-CZ" b="1" dirty="0">
                <a:solidFill>
                  <a:srgbClr val="FF0000"/>
                </a:solidFill>
              </a:rPr>
              <a:t> knihovnách obecních</a:t>
            </a:r>
            <a:r>
              <a:rPr lang="cs-CZ" dirty="0">
                <a:solidFill>
                  <a:srgbClr val="FF0000"/>
                </a:solidFill>
              </a:rPr>
              <a:t>. 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Zpravodajem </a:t>
            </a:r>
            <a:r>
              <a:rPr lang="cs-CZ" dirty="0"/>
              <a:t>kulturního odboru byl poslanec Max Pilát, který návrh zákona uvedl odkazem na tradici četby a na potřebu povznést vzdělanost lidu. </a:t>
            </a:r>
            <a:endParaRPr lang="cs-CZ" dirty="0" smtClean="0"/>
          </a:p>
          <a:p>
            <a:pPr lvl="1"/>
            <a:r>
              <a:rPr lang="cs-CZ" dirty="0" smtClean="0"/>
              <a:t>V</a:t>
            </a:r>
            <a:r>
              <a:rPr lang="cs-CZ" dirty="0"/>
              <a:t> diskusi vystoupil poslanec František Lukavský, který žádal zvýšení příspěvků na knihovny a brojil proti přílišné pravomoci knihovních rad. Poslanec básník S. K. Neumann se rovněž vyslovil pro lepší zabezpečení knihoven, např. také z prostředků nakladatelství. Zákon byl schválen s odkazem, že některé kritizované nedostatky bude možno odstranit v prováděcím nařízení.</a:t>
            </a:r>
          </a:p>
          <a:p>
            <a:r>
              <a:rPr lang="cs-CZ" dirty="0"/>
              <a:t>Zákon, podepsaný prezidentem T. G. Masarykem, ministerským předsedou Vlastimilem </a:t>
            </a:r>
            <a:r>
              <a:rPr lang="cs-CZ" dirty="0" err="1"/>
              <a:t>Tusarem</a:t>
            </a:r>
            <a:r>
              <a:rPr lang="cs-CZ" dirty="0"/>
              <a:t>, ministrem vnitra Antonínem Švehlou a ministrem školství a národní osvěty Gustavem Habrmanem, má dvanáct paragrafů a formu </a:t>
            </a:r>
            <a:r>
              <a:rPr lang="cs-CZ" dirty="0" smtClean="0"/>
              <a:t>tzv. nařizovací.</a:t>
            </a:r>
            <a:r>
              <a:rPr lang="cs-CZ" dirty="0"/>
              <a:t> Nařizuje totiž politickým obcím, aby "</a:t>
            </a:r>
            <a:r>
              <a:rPr lang="cs-CZ" i="1" dirty="0"/>
              <a:t>na doplnění a prohloubení vzdělanosti všech vrstev národa zřizovaly veřejné knihovny s četbou vzdělávací, naučnou i zábavnou, která má skutečnou hodnotu</a:t>
            </a:r>
            <a:r>
              <a:rPr lang="cs-CZ" dirty="0"/>
              <a:t>".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22808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Hlavní body zákona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7651" y="2477193"/>
            <a:ext cx="9948946" cy="366591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</a:t>
            </a:r>
            <a:r>
              <a:rPr lang="cs-CZ" dirty="0" smtClean="0"/>
              <a:t>e</a:t>
            </a:r>
            <a:r>
              <a:rPr lang="cs-CZ" dirty="0"/>
              <a:t> </a:t>
            </a:r>
            <a:r>
              <a:rPr lang="cs-CZ" dirty="0" smtClean="0"/>
              <a:t>2. </a:t>
            </a:r>
            <a:r>
              <a:rPr lang="cs-CZ" dirty="0"/>
              <a:t>paragrafu zákon pamatuje na národnostní menšiny, pro které má být zřízeno zvláštní oddělení všeobecné </a:t>
            </a:r>
            <a:r>
              <a:rPr lang="cs-CZ" dirty="0" smtClean="0"/>
              <a:t>knihovny.</a:t>
            </a:r>
          </a:p>
          <a:p>
            <a:r>
              <a:rPr lang="cs-CZ" dirty="0" smtClean="0"/>
              <a:t>Úplně </a:t>
            </a:r>
            <a:r>
              <a:rPr lang="cs-CZ" dirty="0"/>
              <a:t>vybudovaná knihovna se má podle paragrafu </a:t>
            </a:r>
            <a:r>
              <a:rPr lang="cs-CZ" dirty="0" smtClean="0"/>
              <a:t>3. </a:t>
            </a:r>
            <a:r>
              <a:rPr lang="cs-CZ" dirty="0"/>
              <a:t>skládat z půjčovny knih, čítárny časopisů a knihovny příruční.</a:t>
            </a:r>
          </a:p>
          <a:p>
            <a:r>
              <a:rPr lang="cs-CZ" dirty="0"/>
              <a:t>Čtvrtý paragraf určuje lhůty, v nichž mají politické obce realizovat minimální program v závislosti na jejich </a:t>
            </a:r>
            <a:r>
              <a:rPr lang="cs-CZ" dirty="0" smtClean="0"/>
              <a:t>velikosti.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Náklady </a:t>
            </a:r>
            <a:r>
              <a:rPr lang="cs-CZ" dirty="0">
                <a:solidFill>
                  <a:srgbClr val="FF0000"/>
                </a:solidFill>
              </a:rPr>
              <a:t>na zřízení a udržování veřejné knihovny se zabývá pátý paragraf. Určuje, že každá obec bude tyto náklady hradit jako řádná obecní </a:t>
            </a:r>
            <a:r>
              <a:rPr lang="cs-CZ" dirty="0" smtClean="0">
                <a:solidFill>
                  <a:srgbClr val="FF0000"/>
                </a:solidFill>
              </a:rPr>
              <a:t>vydání </a:t>
            </a:r>
            <a:r>
              <a:rPr lang="cs-CZ" dirty="0" smtClean="0"/>
              <a:t>– má </a:t>
            </a:r>
            <a:r>
              <a:rPr lang="cs-CZ" dirty="0"/>
              <a:t>být zachována zásada, že náklady budou určovány </a:t>
            </a:r>
            <a:r>
              <a:rPr lang="cs-CZ" dirty="0">
                <a:solidFill>
                  <a:srgbClr val="FF0000"/>
                </a:solidFill>
              </a:rPr>
              <a:t>podle počtu obyvatelstva</a:t>
            </a:r>
            <a:r>
              <a:rPr lang="cs-CZ" dirty="0"/>
              <a:t>, a to ročně od 30 haléřů do 1 koruny na každého obyvatele.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4639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Hlavní body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 </a:t>
            </a:r>
            <a:r>
              <a:rPr lang="cs-CZ" dirty="0" smtClean="0"/>
              <a:t>6. </a:t>
            </a:r>
            <a:r>
              <a:rPr lang="cs-CZ" dirty="0"/>
              <a:t>paragrafu </a:t>
            </a:r>
            <a:r>
              <a:rPr lang="cs-CZ" dirty="0" smtClean="0"/>
              <a:t>se uvádějí případy</a:t>
            </a:r>
            <a:r>
              <a:rPr lang="cs-CZ" dirty="0"/>
              <a:t>, kdy v obci již nějaká knihovna existuje. Tato knihovna může buď a) být převzata obcí, nebo b) zůstat dosavadnímu vlastníkovi, který bude dostávat od obce každého roku subvenci.</a:t>
            </a:r>
          </a:p>
          <a:p>
            <a:r>
              <a:rPr lang="cs-CZ" dirty="0" smtClean="0"/>
              <a:t>7. </a:t>
            </a:r>
            <a:r>
              <a:rPr lang="cs-CZ" dirty="0"/>
              <a:t>paragraf </a:t>
            </a:r>
            <a:r>
              <a:rPr lang="cs-CZ" dirty="0" smtClean="0"/>
              <a:t>uvádí knihovní radu a doporučuje počet členů na </a:t>
            </a:r>
            <a:r>
              <a:rPr lang="cs-CZ" dirty="0"/>
              <a:t>4–8 </a:t>
            </a:r>
            <a:r>
              <a:rPr lang="cs-CZ" dirty="0" smtClean="0"/>
              <a:t>člennou; </a:t>
            </a:r>
            <a:r>
              <a:rPr lang="cs-CZ" dirty="0"/>
              <a:t>polovinu členů ustanovuje obecní zastupitelstvo, k tomu přistupuje jednatel místní komise; zbytek bude doplněn kooptací z pravidelných vypůjčovatelů posledního období. Funkce člena rady je čestná, neplacená a trvá dva roky. </a:t>
            </a:r>
            <a:endParaRPr lang="cs-CZ" dirty="0" smtClean="0"/>
          </a:p>
          <a:p>
            <a:r>
              <a:rPr lang="cs-CZ" dirty="0" smtClean="0"/>
              <a:t>8. paragraf zákona: rada </a:t>
            </a:r>
            <a:r>
              <a:rPr lang="cs-CZ" dirty="0"/>
              <a:t>se má scházet jednou za čtvrt roku, jmenuje knihovníka, vede finanční správu knihovny, rozhoduje na návrh knihovníka o nákupu nových knih a vyřazení nevhodných, stanovuje pravidla pro půjčování, </a:t>
            </a:r>
            <a:r>
              <a:rPr lang="cs-CZ" dirty="0">
                <a:solidFill>
                  <a:srgbClr val="FF0000"/>
                </a:solidFill>
              </a:rPr>
              <a:t>hájí knihovnu vůči zřizovateli a ostatní veřejnosti;</a:t>
            </a:r>
            <a:r>
              <a:rPr lang="cs-CZ" dirty="0"/>
              <a:t> ročně podává obecnímu zastupitelstvu písemnou zprávu o své činnosti.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410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Hlavní body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556931"/>
            <a:ext cx="9982197" cy="356123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 </a:t>
            </a:r>
            <a:r>
              <a:rPr lang="cs-CZ" dirty="0" smtClean="0"/>
              <a:t>9. </a:t>
            </a:r>
            <a:r>
              <a:rPr lang="cs-CZ" dirty="0"/>
              <a:t>paragrafu se uvádí, že agendou knihovny je pověřen zvláštní knihovník, který má v knihovní radě poradní hlas. V obcích s více než 10.000 obyvateli má být plat knihovníka vyměřen tak, aby se knihovník mohl zcela věnovat jen tomuto povolání; v ostatních obcích má být stanovena odměna dohodou.</a:t>
            </a:r>
          </a:p>
          <a:p>
            <a:r>
              <a:rPr lang="cs-CZ" dirty="0" smtClean="0"/>
              <a:t>10. paragraf </a:t>
            </a:r>
            <a:r>
              <a:rPr lang="cs-CZ" dirty="0"/>
              <a:t>patří k nejkratším: stanovuje, že několik obcí může zřídit společnou knihovnu speciálního rázu v místě, o němž se dohodnou.</a:t>
            </a:r>
          </a:p>
          <a:p>
            <a:r>
              <a:rPr lang="cs-CZ" dirty="0" smtClean="0"/>
              <a:t>11. </a:t>
            </a:r>
            <a:r>
              <a:rPr lang="cs-CZ" dirty="0"/>
              <a:t>paragraf </a:t>
            </a:r>
            <a:r>
              <a:rPr lang="cs-CZ" dirty="0" smtClean="0"/>
              <a:t>ustanovuje dozor </a:t>
            </a:r>
            <a:r>
              <a:rPr lang="cs-CZ" dirty="0"/>
              <a:t>nad řádnou působností veřejných </a:t>
            </a:r>
            <a:r>
              <a:rPr lang="cs-CZ" dirty="0" smtClean="0"/>
              <a:t>knihoven: </a:t>
            </a:r>
            <a:r>
              <a:rPr lang="cs-CZ" dirty="0"/>
              <a:t>náleží ministerstvu školství a národní osvěty. Zákon </a:t>
            </a:r>
            <a:r>
              <a:rPr lang="cs-CZ" dirty="0" smtClean="0"/>
              <a:t>určuje </a:t>
            </a:r>
            <a:r>
              <a:rPr lang="cs-CZ" dirty="0"/>
              <a:t>jeho pravomoci – rozhodovat o sporných otázkách, možnost rozpustit knihovnu, zřídit prozatímní náhradní orgán, zbavit členství jednotlivé členy knihovní rady, jmenovat nové členy, možnost </a:t>
            </a:r>
            <a:r>
              <a:rPr lang="cs-CZ" dirty="0" smtClean="0"/>
              <a:t>změnit knihovníka. Závěrečný 12. paragraf </a:t>
            </a:r>
            <a:r>
              <a:rPr lang="cs-CZ" dirty="0"/>
              <a:t>pověřuje provedením zákona ministerstvo školství a národní osvěty a ministerstvo vnitra.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5312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Prováděcí nařízení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2713" y="2556931"/>
            <a:ext cx="9973884" cy="3602799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Prováděcím nařízením se stalo </a:t>
            </a:r>
            <a:r>
              <a:rPr lang="cs-CZ" b="1" dirty="0">
                <a:solidFill>
                  <a:srgbClr val="FF0000"/>
                </a:solidFill>
              </a:rPr>
              <a:t>Nařízení vlády Republiky československé</a:t>
            </a:r>
            <a:r>
              <a:rPr lang="cs-CZ" dirty="0">
                <a:solidFill>
                  <a:srgbClr val="FF0000"/>
                </a:solidFill>
              </a:rPr>
              <a:t> z 5. listopadu 1919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/>
              <a:t>V </a:t>
            </a:r>
            <a:r>
              <a:rPr lang="cs-CZ" dirty="0" smtClean="0"/>
              <a:t>15. oddílech popisuje účely </a:t>
            </a:r>
            <a:r>
              <a:rPr lang="cs-CZ" dirty="0"/>
              <a:t>a </a:t>
            </a:r>
            <a:r>
              <a:rPr lang="cs-CZ" dirty="0" smtClean="0"/>
              <a:t>ráz </a:t>
            </a:r>
            <a:r>
              <a:rPr lang="cs-CZ" dirty="0"/>
              <a:t>veřejné knihovny, </a:t>
            </a:r>
            <a:r>
              <a:rPr lang="cs-CZ" dirty="0" smtClean="0"/>
              <a:t>problematiku </a:t>
            </a:r>
            <a:r>
              <a:rPr lang="cs-CZ" dirty="0"/>
              <a:t>menšinových knihoven, místnostem knihovny a jejich vnitřnímu </a:t>
            </a:r>
            <a:r>
              <a:rPr lang="cs-CZ" dirty="0" smtClean="0"/>
              <a:t>zařízení, výpůjčními </a:t>
            </a:r>
            <a:r>
              <a:rPr lang="cs-CZ" dirty="0"/>
              <a:t>podmínkami, upřesňuje náklady na veřejné knihovny (podle počtu obyvatel</a:t>
            </a:r>
            <a:r>
              <a:rPr lang="cs-CZ" dirty="0" smtClean="0"/>
              <a:t>), </a:t>
            </a:r>
            <a:r>
              <a:rPr lang="cs-CZ" dirty="0"/>
              <a:t>podrobně je pojednán i poměr veřejných knihoven k jiným knihovnám. </a:t>
            </a:r>
            <a:endParaRPr lang="cs-CZ" dirty="0" smtClean="0"/>
          </a:p>
          <a:p>
            <a:r>
              <a:rPr lang="cs-CZ" dirty="0" smtClean="0"/>
              <a:t>Nařízení </a:t>
            </a:r>
            <a:r>
              <a:rPr lang="cs-CZ" dirty="0"/>
              <a:t>obsahuje samostatnou pasáž, věnovanou knihovním radám a knihovníkovi. Zde jsou uvedeny povinné kvalifikační předpoklady pro funkci knihovníka v obcích s více než 10.000 obyvateli. Jsou to: absolutorium střední školy a státní zkouška knihovnická po odborném jednoročním studiu. Nařízení stanovuje minimální výši odměny v knihovnách v obcích s více než 5.000 obyvateli. Dále </a:t>
            </a:r>
            <a:r>
              <a:rPr lang="cs-CZ" dirty="0" smtClean="0"/>
              <a:t>Nařízení </a:t>
            </a:r>
            <a:r>
              <a:rPr lang="cs-CZ" dirty="0"/>
              <a:t>omezuje výhradní rozhodování knihovní rady ve věcech nákupu četby nebo v odborných knihovnických záležitostech ve prospěch názorů knihovníků.</a:t>
            </a:r>
          </a:p>
        </p:txBody>
      </p:sp>
    </p:spTree>
    <p:extLst>
      <p:ext uri="{BB962C8B-B14F-4D97-AF65-F5344CB8AC3E}">
        <p14:creationId xmlns="" xmlns:p14="http://schemas.microsoft.com/office/powerpoint/2010/main" val="327155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Rozvoj knihoven po vzniku republiky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Rozvoj knihovnictví díky podpoře osvětové práce a vzdělávání mládeže a dospělých </a:t>
            </a:r>
          </a:p>
          <a:p>
            <a:r>
              <a:rPr lang="cs-CZ" dirty="0" smtClean="0"/>
              <a:t>Metody osvětové práce se vytvářely již v době osvícenství a pak převážně v 19. století. Velký vliv měly zásady </a:t>
            </a:r>
            <a:r>
              <a:rPr lang="cs-CZ" dirty="0" err="1" smtClean="0"/>
              <a:t>anglo</a:t>
            </a:r>
            <a:r>
              <a:rPr lang="cs-CZ" dirty="0" smtClean="0"/>
              <a:t>-amerického knihovnictví - po roce 1918.</a:t>
            </a:r>
          </a:p>
          <a:p>
            <a:r>
              <a:rPr lang="cs-CZ" dirty="0" smtClean="0"/>
              <a:t>Po státním převratu v roce 1918 u širokých vrstev hlad po kultuře!</a:t>
            </a:r>
          </a:p>
          <a:p>
            <a:r>
              <a:rPr lang="cs-CZ" dirty="0" smtClean="0"/>
              <a:t>V letech 1919  - 1920 byly schváleny lidovýchovné zákony: o organizování lidových kurzů občanské výchovy, zákon o veřejných knihovnách obecních a zákon o pamětních knihách z roku 1920. Následoval velký rozvoj knihoven.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823130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314</Words>
  <Application>Microsoft Office PowerPoint</Application>
  <PresentationFormat>Vlastní</PresentationFormat>
  <Paragraphs>45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Organika</vt:lpstr>
      <vt:lpstr>První knihovnický zákon z roku 1919</vt:lpstr>
      <vt:lpstr>Stav českého knihovnictví  před prvním republikovým zákonem</vt:lpstr>
      <vt:lpstr>Snahy o knihovnický zákon</vt:lpstr>
      <vt:lpstr>Zákon č. 430/1919 Sb., o veřejných knihovnách obecních</vt:lpstr>
      <vt:lpstr>Hlavní body zákona</vt:lpstr>
      <vt:lpstr>Hlavní body zákona</vt:lpstr>
      <vt:lpstr>Hlavní body zákona</vt:lpstr>
      <vt:lpstr>Prováděcí nařízení</vt:lpstr>
      <vt:lpstr>Rozvoj knihoven po vzniku republiky</vt:lpstr>
      <vt:lpstr>Stav po vydání zákonů v letech 1919-1920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 Říhová</dc:creator>
  <cp:lastModifiedBy>Uživatel systému Windows</cp:lastModifiedBy>
  <cp:revision>12</cp:revision>
  <dcterms:created xsi:type="dcterms:W3CDTF">2019-03-06T08:42:08Z</dcterms:created>
  <dcterms:modified xsi:type="dcterms:W3CDTF">2019-03-06T13:08:49Z</dcterms:modified>
</cp:coreProperties>
</file>