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slides/slide79.xml" ContentType="application/vnd.openxmlformats-officedocument.presentationml.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96"/>
  </p:notesMasterIdLst>
  <p:sldIdLst>
    <p:sldId id="395" r:id="rId2"/>
    <p:sldId id="396" r:id="rId3"/>
    <p:sldId id="397" r:id="rId4"/>
    <p:sldId id="399" r:id="rId5"/>
    <p:sldId id="400" r:id="rId6"/>
    <p:sldId id="401" r:id="rId7"/>
    <p:sldId id="402" r:id="rId8"/>
    <p:sldId id="403" r:id="rId9"/>
    <p:sldId id="404" r:id="rId10"/>
    <p:sldId id="405" r:id="rId11"/>
    <p:sldId id="406" r:id="rId12"/>
    <p:sldId id="407" r:id="rId13"/>
    <p:sldId id="408" r:id="rId14"/>
    <p:sldId id="409" r:id="rId15"/>
    <p:sldId id="410" r:id="rId16"/>
    <p:sldId id="411" r:id="rId17"/>
    <p:sldId id="412" r:id="rId18"/>
    <p:sldId id="413" r:id="rId19"/>
    <p:sldId id="414" r:id="rId20"/>
    <p:sldId id="415" r:id="rId21"/>
    <p:sldId id="416" r:id="rId22"/>
    <p:sldId id="489" r:id="rId23"/>
    <p:sldId id="417" r:id="rId24"/>
    <p:sldId id="418" r:id="rId25"/>
    <p:sldId id="419" r:id="rId26"/>
    <p:sldId id="420" r:id="rId27"/>
    <p:sldId id="421" r:id="rId28"/>
    <p:sldId id="422" r:id="rId29"/>
    <p:sldId id="423" r:id="rId30"/>
    <p:sldId id="424" r:id="rId31"/>
    <p:sldId id="425" r:id="rId32"/>
    <p:sldId id="426" r:id="rId33"/>
    <p:sldId id="428" r:id="rId34"/>
    <p:sldId id="429" r:id="rId35"/>
    <p:sldId id="430" r:id="rId36"/>
    <p:sldId id="431" r:id="rId37"/>
    <p:sldId id="432" r:id="rId38"/>
    <p:sldId id="433" r:id="rId39"/>
    <p:sldId id="434" r:id="rId40"/>
    <p:sldId id="435" r:id="rId41"/>
    <p:sldId id="436" r:id="rId42"/>
    <p:sldId id="437" r:id="rId43"/>
    <p:sldId id="438" r:id="rId44"/>
    <p:sldId id="439" r:id="rId45"/>
    <p:sldId id="440" r:id="rId46"/>
    <p:sldId id="441" r:id="rId47"/>
    <p:sldId id="442" r:id="rId48"/>
    <p:sldId id="443" r:id="rId49"/>
    <p:sldId id="444" r:id="rId50"/>
    <p:sldId id="445" r:id="rId51"/>
    <p:sldId id="446" r:id="rId52"/>
    <p:sldId id="447" r:id="rId53"/>
    <p:sldId id="448" r:id="rId54"/>
    <p:sldId id="449" r:id="rId55"/>
    <p:sldId id="450" r:id="rId56"/>
    <p:sldId id="451" r:id="rId57"/>
    <p:sldId id="452" r:id="rId58"/>
    <p:sldId id="453" r:id="rId59"/>
    <p:sldId id="454" r:id="rId60"/>
    <p:sldId id="455" r:id="rId61"/>
    <p:sldId id="456" r:id="rId62"/>
    <p:sldId id="457" r:id="rId63"/>
    <p:sldId id="458" r:id="rId64"/>
    <p:sldId id="459" r:id="rId65"/>
    <p:sldId id="460" r:id="rId66"/>
    <p:sldId id="461" r:id="rId67"/>
    <p:sldId id="462" r:id="rId68"/>
    <p:sldId id="463" r:id="rId69"/>
    <p:sldId id="464" r:id="rId70"/>
    <p:sldId id="465" r:id="rId71"/>
    <p:sldId id="466" r:id="rId72"/>
    <p:sldId id="467" r:id="rId73"/>
    <p:sldId id="468" r:id="rId74"/>
    <p:sldId id="469" r:id="rId75"/>
    <p:sldId id="470" r:id="rId76"/>
    <p:sldId id="471" r:id="rId77"/>
    <p:sldId id="472" r:id="rId78"/>
    <p:sldId id="473" r:id="rId79"/>
    <p:sldId id="474" r:id="rId80"/>
    <p:sldId id="475" r:id="rId81"/>
    <p:sldId id="476" r:id="rId82"/>
    <p:sldId id="477" r:id="rId83"/>
    <p:sldId id="478" r:id="rId84"/>
    <p:sldId id="479" r:id="rId85"/>
    <p:sldId id="480" r:id="rId86"/>
    <p:sldId id="481" r:id="rId87"/>
    <p:sldId id="482" r:id="rId88"/>
    <p:sldId id="483" r:id="rId89"/>
    <p:sldId id="484" r:id="rId90"/>
    <p:sldId id="485" r:id="rId91"/>
    <p:sldId id="486" r:id="rId92"/>
    <p:sldId id="487" r:id="rId93"/>
    <p:sldId id="488" r:id="rId94"/>
    <p:sldId id="328" r:id="rId95"/>
  </p:sldIdLst>
  <p:sldSz cx="9144000" cy="6858000" type="screen4x3"/>
  <p:notesSz cx="6735763" cy="9866313"/>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86" autoAdjust="0"/>
  </p:normalViewPr>
  <p:slideViewPr>
    <p:cSldViewPr>
      <p:cViewPr varScale="1">
        <p:scale>
          <a:sx n="52" d="100"/>
          <a:sy n="52" d="100"/>
        </p:scale>
        <p:origin x="-91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7" d="100"/>
        <a:sy n="77" d="100"/>
      </p:scale>
      <p:origin x="0" y="3576"/>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pPr>
              <a:defRPr/>
            </a:pPr>
            <a:endParaRPr lang="cs-CZ"/>
          </a:p>
        </p:txBody>
      </p:sp>
      <p:sp>
        <p:nvSpPr>
          <p:cNvPr id="3" name="Zástupný symbol pro datum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pPr>
              <a:defRPr/>
            </a:pPr>
            <a:fld id="{24DEADF0-21D8-48DA-A6CE-7FF66357D34C}" type="datetimeFigureOut">
              <a:rPr lang="cs-CZ"/>
              <a:pPr>
                <a:defRPr/>
              </a:pPr>
              <a:t>18.11.2014</a:t>
            </a:fld>
            <a:endParaRPr lang="cs-CZ"/>
          </a:p>
        </p:txBody>
      </p:sp>
      <p:sp>
        <p:nvSpPr>
          <p:cNvPr id="4" name="Zástupný symbol pro obrázek snímku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cs-CZ" noProof="0" smtClean="0"/>
          </a:p>
        </p:txBody>
      </p:sp>
      <p:sp>
        <p:nvSpPr>
          <p:cNvPr id="5" name="Zástupný symbol pro poznámky 4"/>
          <p:cNvSpPr>
            <a:spLocks noGrp="1"/>
          </p:cNvSpPr>
          <p:nvPr>
            <p:ph type="body" sz="quarter" idx="3"/>
          </p:nvPr>
        </p:nvSpPr>
        <p:spPr>
          <a:xfrm>
            <a:off x="673100" y="4686300"/>
            <a:ext cx="5389563" cy="4440238"/>
          </a:xfrm>
          <a:prstGeom prst="rect">
            <a:avLst/>
          </a:prstGeom>
        </p:spPr>
        <p:txBody>
          <a:bodyPr vert="horz" lIns="91440" tIns="45720" rIns="91440" bIns="45720" rtlCol="0">
            <a:normAutofit/>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6" name="Zástupný symbol pro zápatí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pPr>
              <a:defRPr/>
            </a:pPr>
            <a:endParaRPr lang="cs-CZ"/>
          </a:p>
        </p:txBody>
      </p:sp>
      <p:sp>
        <p:nvSpPr>
          <p:cNvPr id="7" name="Zástupný symbol pro číslo snímku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pPr>
              <a:defRPr/>
            </a:pPr>
            <a:fld id="{21CED2C0-599C-4631-9528-5E056ACFD7E6}" type="slidenum">
              <a:rPr lang="cs-CZ"/>
              <a:pPr>
                <a:defRPr/>
              </a:pPr>
              <a:t>‹#›</a:t>
            </a:fld>
            <a:endParaRPr 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Zástupný symbol pro obrázek snímku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5362" name="Zástupný symbol pro poznámky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ltLang="cs-CZ" smtClean="0"/>
          </a:p>
        </p:txBody>
      </p:sp>
      <p:sp>
        <p:nvSpPr>
          <p:cNvPr id="15363" name="Zástupný symbol pro číslo snímk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fld id="{A8A58BF2-9A64-4A5C-A4DA-F90EC70EC2E5}" type="slidenum">
              <a:rPr lang="cs-CZ" altLang="cs-CZ">
                <a:solidFill>
                  <a:prstClr val="black"/>
                </a:solidFill>
              </a:rPr>
              <a:pPr/>
              <a:t>37</a:t>
            </a:fld>
            <a:endParaRPr lang="cs-CZ" altLang="cs-CZ">
              <a:solidFill>
                <a:prstClr val="black"/>
              </a:solidFill>
            </a:endParaRPr>
          </a:p>
        </p:txBody>
      </p:sp>
    </p:spTree>
    <p:extLst>
      <p:ext uri="{BB962C8B-B14F-4D97-AF65-F5344CB8AC3E}">
        <p14:creationId xmlns="" xmlns:p14="http://schemas.microsoft.com/office/powerpoint/2010/main" val="500052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2.2.4  When instructions specify transcription, indicate that the information is supplied from a source outside the resource itself:</a:t>
            </a:r>
          </a:p>
          <a:p>
            <a:r>
              <a:rPr lang="en-US" dirty="0" smtClean="0"/>
              <a:t>by means of a note (see 2.20) or by some other means (e.g., through coding or the use of square brackets).</a:t>
            </a:r>
          </a:p>
          <a:p>
            <a:r>
              <a:rPr lang="en-US" dirty="0" smtClean="0"/>
              <a:t>Indicate that information is supplied for any of the following transcribed elements:</a:t>
            </a:r>
          </a:p>
          <a:p>
            <a:r>
              <a:rPr lang="en-US" b="1" dirty="0" smtClean="0"/>
              <a:t>Edition statement</a:t>
            </a:r>
          </a:p>
          <a:p>
            <a:r>
              <a:rPr lang="en-US" dirty="0" smtClean="0"/>
              <a:t>  Designation of edition; Parallel designation of edition; Statement of responsibility relating to the edition; Parallel statement of responsibility relating to the edition; Designation of a named revision of an edition; Parallel designation of a named revision of an edition; Statement of responsibility relating to a named revision of an edition;</a:t>
            </a:r>
            <a:r>
              <a:rPr lang="en-US" baseline="0" dirty="0" smtClean="0"/>
              <a:t> </a:t>
            </a:r>
            <a:r>
              <a:rPr lang="en-US" dirty="0" smtClean="0"/>
              <a:t>Parallel statement of responsibility relating to a named revision of an edition</a:t>
            </a:r>
          </a:p>
          <a:p>
            <a:endParaRPr lang="en-US" dirty="0" smtClean="0"/>
          </a:p>
          <a:p>
            <a:r>
              <a:rPr lang="en-US" dirty="0" smtClean="0"/>
              <a:t>2.5.2.3</a:t>
            </a:r>
            <a:r>
              <a:rPr lang="en-US" baseline="0" dirty="0" smtClean="0"/>
              <a:t>  </a:t>
            </a:r>
            <a:r>
              <a:rPr lang="en-US" dirty="0" smtClean="0"/>
              <a:t>Record a designation of edition by applying the basic instructions at 2.5.1.</a:t>
            </a:r>
          </a:p>
          <a:p>
            <a:r>
              <a:rPr lang="en-US" dirty="0" smtClean="0"/>
              <a:t>If a designation of edition consists of a letter or letters and/or a number or numbers (expressed either as numerals or as words) without accompanying words, add an appropriate word. Indicate that the information was taken from a source outside the resource itself (see 2.2.4).</a:t>
            </a:r>
          </a:p>
          <a:p>
            <a:endParaRPr lang="en-US" dirty="0" smtClean="0"/>
          </a:p>
          <a:p>
            <a:r>
              <a:rPr lang="en-US" dirty="0" smtClean="0"/>
              <a:t>2.8.2.3  Record the place of publication by applying the basic instructions at 2.8.1.</a:t>
            </a:r>
          </a:p>
          <a:p>
            <a:r>
              <a:rPr lang="en-US" dirty="0" smtClean="0"/>
              <a:t>Include both the local place name (city, town, etc.) and the name of the larger jurisdiction or jurisdictions (state, province, etc., and/or country) if present on the source of information.</a:t>
            </a:r>
          </a:p>
          <a:p>
            <a:r>
              <a:rPr lang="en-US" i="1" dirty="0" smtClean="0"/>
              <a:t>Optional Addition. </a:t>
            </a:r>
            <a:r>
              <a:rPr lang="en-US" dirty="0" smtClean="0"/>
              <a:t>Supply the name of the larger jurisdiction (state, province, etc., and/or country) as part of the local place name if considered important for identification or access. Indicate that the information was taken from a source outside the resource itself (see 2.2.4).</a:t>
            </a:r>
          </a:p>
          <a:p>
            <a:endParaRPr lang="en-US" dirty="0"/>
          </a:p>
        </p:txBody>
      </p:sp>
      <p:sp>
        <p:nvSpPr>
          <p:cNvPr id="4" name="Slide Number Placeholder 3"/>
          <p:cNvSpPr>
            <a:spLocks noGrp="1"/>
          </p:cNvSpPr>
          <p:nvPr>
            <p:ph type="sldNum" sz="quarter" idx="10"/>
          </p:nvPr>
        </p:nvSpPr>
        <p:spPr/>
        <p:txBody>
          <a:bodyPr/>
          <a:lstStyle/>
          <a:p>
            <a:fld id="{E103C31C-DCB7-46A7-A6D0-EC2B5E0BB025}" type="slidenum">
              <a:rPr lang="en-US" smtClean="0"/>
              <a:pPr/>
              <a:t>85</a:t>
            </a:fld>
            <a:endParaRPr lang="en-US"/>
          </a:p>
        </p:txBody>
      </p:sp>
    </p:spTree>
    <p:extLst>
      <p:ext uri="{BB962C8B-B14F-4D97-AF65-F5344CB8AC3E}">
        <p14:creationId xmlns="" xmlns:p14="http://schemas.microsoft.com/office/powerpoint/2010/main" val="2802235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03C31C-DCB7-46A7-A6D0-EC2B5E0BB025}" type="slidenum">
              <a:rPr lang="en-US" smtClean="0"/>
              <a:pPr/>
              <a:t>87</a:t>
            </a:fld>
            <a:endParaRPr lang="en-US"/>
          </a:p>
        </p:txBody>
      </p:sp>
    </p:spTree>
    <p:extLst>
      <p:ext uri="{BB962C8B-B14F-4D97-AF65-F5344CB8AC3E}">
        <p14:creationId xmlns="" xmlns:p14="http://schemas.microsoft.com/office/powerpoint/2010/main" val="4233000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Only the first named creator is core in RDA.</a:t>
            </a:r>
          </a:p>
          <a:p>
            <a:endParaRPr lang="en-US" dirty="0" smtClean="0"/>
          </a:p>
          <a:p>
            <a:r>
              <a:rPr lang="en-US" dirty="0" smtClean="0"/>
              <a:t>The PCC </a:t>
            </a:r>
            <a:r>
              <a:rPr lang="en-US" sz="1200" b="0" kern="1200" dirty="0" smtClean="0">
                <a:solidFill>
                  <a:schemeClr val="tx1"/>
                </a:solidFill>
                <a:latin typeface="+mn-lt"/>
                <a:ea typeface="+mn-ea"/>
                <a:cs typeface="+mn-cs"/>
              </a:rPr>
              <a:t>Guidelines for the Application of Relationship Designators in Bibliographic Records (http://www.loc.gov/aba/pcc/rda/PCC%20RDA%20guidelines/Relat-Desig-Guidelines.docx) state:</a:t>
            </a:r>
          </a:p>
          <a:p>
            <a:endParaRPr 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Include a relationship designator for all creators, whether they are coded MARC 1XX or MARC 7XX.  If the MARC  1XX is not a creator, the addition of a relationship designator is optional though strongly encouraged.  Add a relationship designator even if the MARC field definition already implies a relationship.  Relationships should be coded explicitly and not inferred from MARC or other parts of the record.</a:t>
            </a:r>
          </a:p>
          <a:p>
            <a:endParaRPr lang="en-US" b="0" dirty="0"/>
          </a:p>
        </p:txBody>
      </p:sp>
      <p:sp>
        <p:nvSpPr>
          <p:cNvPr id="4" name="Slide Number Placeholder 3"/>
          <p:cNvSpPr>
            <a:spLocks noGrp="1"/>
          </p:cNvSpPr>
          <p:nvPr>
            <p:ph type="sldNum" sz="quarter" idx="10"/>
          </p:nvPr>
        </p:nvSpPr>
        <p:spPr/>
        <p:txBody>
          <a:bodyPr/>
          <a:lstStyle/>
          <a:p>
            <a:fld id="{E103C31C-DCB7-46A7-A6D0-EC2B5E0BB025}" type="slidenum">
              <a:rPr lang="en-US" smtClean="0"/>
              <a:pPr/>
              <a:t>89</a:t>
            </a:fld>
            <a:endParaRPr lang="en-US"/>
          </a:p>
        </p:txBody>
      </p:sp>
    </p:spTree>
    <p:extLst>
      <p:ext uri="{BB962C8B-B14F-4D97-AF65-F5344CB8AC3E}">
        <p14:creationId xmlns="" xmlns:p14="http://schemas.microsoft.com/office/powerpoint/2010/main" val="582512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Zástupný symbol pro obrázek snímku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8434" name="Zástupný symbol pro poznámky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ltLang="cs-CZ" smtClean="0"/>
          </a:p>
        </p:txBody>
      </p:sp>
      <p:sp>
        <p:nvSpPr>
          <p:cNvPr id="18435" name="Zástupný symbol pro číslo snímk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fld id="{129430B1-2C3F-42BE-979A-B1D838C4FA2B}" type="slidenum">
              <a:rPr lang="cs-CZ" altLang="cs-CZ">
                <a:solidFill>
                  <a:prstClr val="black"/>
                </a:solidFill>
              </a:rPr>
              <a:pPr/>
              <a:t>38</a:t>
            </a:fld>
            <a:endParaRPr lang="cs-CZ" altLang="cs-CZ">
              <a:solidFill>
                <a:prstClr val="black"/>
              </a:solidFill>
            </a:endParaRPr>
          </a:p>
        </p:txBody>
      </p:sp>
    </p:spTree>
    <p:extLst>
      <p:ext uri="{BB962C8B-B14F-4D97-AF65-F5344CB8AC3E}">
        <p14:creationId xmlns="" xmlns:p14="http://schemas.microsoft.com/office/powerpoint/2010/main" val="1276856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Statement of responsibility relating to title proper is a core element (if more than one, only the first recorded is required). Other statements of responsibility are optional.</a:t>
            </a:r>
          </a:p>
          <a:p>
            <a:endParaRPr lang="en-US" dirty="0" smtClean="0"/>
          </a:p>
          <a:p>
            <a:r>
              <a:rPr lang="en-US" dirty="0" smtClean="0"/>
              <a:t>2.4.1.4 Transcribe a statement of responsibility as it appears on the source of information.  </a:t>
            </a:r>
            <a:r>
              <a:rPr lang="en-US" i="1" dirty="0" smtClean="0"/>
              <a:t>Optional Omission: </a:t>
            </a:r>
            <a:r>
              <a:rPr lang="en-US" dirty="0" smtClean="0"/>
              <a:t>Abridge a statement of responsibility only if this can be done without loss of essential information. Do not use a mark of omission (…) to indicate such an omission. Always record the first name appearing in the statement. When omitting names from a statement of responsibility naming more than one person, etc., apply the instructions at 2.4.1.5.</a:t>
            </a:r>
          </a:p>
          <a:p>
            <a:endParaRPr lang="en-US" dirty="0" smtClean="0"/>
          </a:p>
          <a:p>
            <a:r>
              <a:rPr lang="en-US" dirty="0" smtClean="0"/>
              <a:t>2.4.1.5</a:t>
            </a:r>
            <a:r>
              <a:rPr lang="en-US" baseline="0" dirty="0" smtClean="0"/>
              <a:t>  </a:t>
            </a:r>
            <a:r>
              <a:rPr lang="en-US" dirty="0" smtClean="0"/>
              <a:t>Record a statement of responsibility naming more than one person, family, or corporate body as a single statement whether those persons, etc., perform the same function or different functions. </a:t>
            </a:r>
            <a:r>
              <a:rPr lang="en-US" i="1" dirty="0" smtClean="0"/>
              <a:t>Optional Omission: </a:t>
            </a:r>
            <a:r>
              <a:rPr lang="en-US" dirty="0" smtClean="0"/>
              <a:t>If a single statement of responsibility names more than three persons, families, or corporate bodies performing the same function (or with the same degree of responsibility), omit all but the first of each group of such persons, families, or bodies. Indicate the omission by summarizing what has been omitted in a language and script preferred by the agency preparing the description. Indicate that the summary was taken from a source outside the resource itself (see 2.2.4).</a:t>
            </a:r>
          </a:p>
          <a:p>
            <a:endParaRPr lang="en-US" dirty="0" smtClean="0"/>
          </a:p>
          <a:p>
            <a:r>
              <a:rPr lang="en-US" dirty="0" smtClean="0"/>
              <a:t>19.2  If there is more than one creator responsible for the work, only the creator having principal responsibility named first in resources embodying the work or in reference sources is required.  If principal responsibility is not indicated, only the first-named creator is required. </a:t>
            </a:r>
            <a:endParaRPr lang="en-US" dirty="0"/>
          </a:p>
        </p:txBody>
      </p:sp>
      <p:sp>
        <p:nvSpPr>
          <p:cNvPr id="4" name="Slide Number Placeholder 3"/>
          <p:cNvSpPr>
            <a:spLocks noGrp="1"/>
          </p:cNvSpPr>
          <p:nvPr>
            <p:ph type="sldNum" sz="quarter" idx="10"/>
          </p:nvPr>
        </p:nvSpPr>
        <p:spPr/>
        <p:txBody>
          <a:bodyPr/>
          <a:lstStyle/>
          <a:p>
            <a:fld id="{E103C31C-DCB7-46A7-A6D0-EC2B5E0BB025}" type="slidenum">
              <a:rPr lang="en-US" smtClean="0"/>
              <a:pPr/>
              <a:t>71</a:t>
            </a:fld>
            <a:endParaRPr lang="en-US"/>
          </a:p>
        </p:txBody>
      </p:sp>
    </p:spTree>
    <p:extLst>
      <p:ext uri="{BB962C8B-B14F-4D97-AF65-F5344CB8AC3E}">
        <p14:creationId xmlns="" xmlns:p14="http://schemas.microsoft.com/office/powerpoint/2010/main" val="1215740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much of the statements of responsibility of these two books would you transcribe?</a:t>
            </a:r>
          </a:p>
          <a:p>
            <a:endParaRPr lang="en-US" dirty="0" smtClean="0"/>
          </a:p>
          <a:p>
            <a:r>
              <a:rPr lang="en-US" dirty="0" smtClean="0"/>
              <a:t>Human Rights: transcribe the authors’ titles</a:t>
            </a:r>
            <a:r>
              <a:rPr lang="en-US" baseline="0" dirty="0" smtClean="0"/>
              <a:t> and affiliations?</a:t>
            </a:r>
          </a:p>
          <a:p>
            <a:endParaRPr lang="en-US" baseline="0" dirty="0" smtClean="0"/>
          </a:p>
          <a:p>
            <a:r>
              <a:rPr lang="en-US" baseline="0" dirty="0" smtClean="0"/>
              <a:t>Environmental Law Handbook: record just the editor?  Transcribe also all of the authors?  Transcribe just the first author followed by “[and fourteen others]”?</a:t>
            </a:r>
            <a:endParaRPr lang="en-US" dirty="0"/>
          </a:p>
        </p:txBody>
      </p:sp>
      <p:sp>
        <p:nvSpPr>
          <p:cNvPr id="4" name="Slide Number Placeholder 3"/>
          <p:cNvSpPr>
            <a:spLocks noGrp="1"/>
          </p:cNvSpPr>
          <p:nvPr>
            <p:ph type="sldNum" sz="quarter" idx="10"/>
          </p:nvPr>
        </p:nvSpPr>
        <p:spPr/>
        <p:txBody>
          <a:bodyPr/>
          <a:lstStyle/>
          <a:p>
            <a:fld id="{E103C31C-DCB7-46A7-A6D0-EC2B5E0BB025}" type="slidenum">
              <a:rPr lang="en-US" smtClean="0"/>
              <a:pPr/>
              <a:t>74</a:t>
            </a:fld>
            <a:endParaRPr lang="en-US"/>
          </a:p>
        </p:txBody>
      </p:sp>
    </p:spTree>
    <p:extLst>
      <p:ext uri="{BB962C8B-B14F-4D97-AF65-F5344CB8AC3E}">
        <p14:creationId xmlns="" xmlns:p14="http://schemas.microsoft.com/office/powerpoint/2010/main" val="1935469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much of the statements of responsibility of these two books would you transcribe?</a:t>
            </a:r>
          </a:p>
          <a:p>
            <a:endParaRPr lang="en-US" dirty="0" smtClean="0"/>
          </a:p>
          <a:p>
            <a:r>
              <a:rPr lang="en-US" dirty="0" smtClean="0"/>
              <a:t>Human Rights: transcribe the authors’ titles</a:t>
            </a:r>
            <a:r>
              <a:rPr lang="en-US" baseline="0" dirty="0" smtClean="0"/>
              <a:t> and affiliations?</a:t>
            </a:r>
          </a:p>
          <a:p>
            <a:endParaRPr lang="en-US" baseline="0" dirty="0" smtClean="0"/>
          </a:p>
          <a:p>
            <a:r>
              <a:rPr lang="en-US" baseline="0" dirty="0" smtClean="0"/>
              <a:t>Environmental Law Handbook: record just the editor?  Transcribe also all of the authors?  Transcribe just the first author followed by “[and </a:t>
            </a:r>
            <a:r>
              <a:rPr lang="en-US" baseline="0" smtClean="0"/>
              <a:t>fourteen others]”?</a:t>
            </a:r>
            <a:endParaRPr lang="en-US"/>
          </a:p>
        </p:txBody>
      </p:sp>
      <p:sp>
        <p:nvSpPr>
          <p:cNvPr id="4" name="Slide Number Placeholder 3"/>
          <p:cNvSpPr>
            <a:spLocks noGrp="1"/>
          </p:cNvSpPr>
          <p:nvPr>
            <p:ph type="sldNum" sz="quarter" idx="10"/>
          </p:nvPr>
        </p:nvSpPr>
        <p:spPr/>
        <p:txBody>
          <a:bodyPr/>
          <a:lstStyle/>
          <a:p>
            <a:fld id="{E103C31C-DCB7-46A7-A6D0-EC2B5E0BB025}" type="slidenum">
              <a:rPr lang="en-US" smtClean="0"/>
              <a:pPr/>
              <a:t>75</a:t>
            </a:fld>
            <a:endParaRPr lang="en-US"/>
          </a:p>
        </p:txBody>
      </p:sp>
    </p:spTree>
    <p:extLst>
      <p:ext uri="{BB962C8B-B14F-4D97-AF65-F5344CB8AC3E}">
        <p14:creationId xmlns="" xmlns:p14="http://schemas.microsoft.com/office/powerpoint/2010/main" val="614164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series statement, words associated with numbering are recorded as found in the resource.  Numerals</a:t>
            </a:r>
            <a:r>
              <a:rPr lang="en-US" baseline="0" dirty="0" smtClean="0"/>
              <a:t> are recorded as found in the resource (1.8.2, first alternative - LC-PCC policy).  However, numbers expressed as words are still recorded as numerals per 1.8.3.</a:t>
            </a:r>
          </a:p>
          <a:p>
            <a:endParaRPr lang="en-US" baseline="0" dirty="0" smtClean="0"/>
          </a:p>
          <a:p>
            <a:r>
              <a:rPr lang="en-US" baseline="0" dirty="0" smtClean="0"/>
              <a:t>1.8.3 </a:t>
            </a:r>
            <a:r>
              <a:rPr lang="en-US" dirty="0" smtClean="0"/>
              <a:t>Substitute numerals for numbers expressed as words.</a:t>
            </a:r>
            <a:endParaRPr lang="en-US" dirty="0"/>
          </a:p>
        </p:txBody>
      </p:sp>
      <p:sp>
        <p:nvSpPr>
          <p:cNvPr id="4" name="Slide Number Placeholder 3"/>
          <p:cNvSpPr>
            <a:spLocks noGrp="1"/>
          </p:cNvSpPr>
          <p:nvPr>
            <p:ph type="sldNum" sz="quarter" idx="10"/>
          </p:nvPr>
        </p:nvSpPr>
        <p:spPr/>
        <p:txBody>
          <a:bodyPr/>
          <a:lstStyle/>
          <a:p>
            <a:fld id="{E103C31C-DCB7-46A7-A6D0-EC2B5E0BB025}" type="slidenum">
              <a:rPr lang="en-US" smtClean="0"/>
              <a:pPr/>
              <a:t>80</a:t>
            </a:fld>
            <a:endParaRPr lang="en-US"/>
          </a:p>
        </p:txBody>
      </p:sp>
    </p:spTree>
    <p:extLst>
      <p:ext uri="{BB962C8B-B14F-4D97-AF65-F5344CB8AC3E}">
        <p14:creationId xmlns="" xmlns:p14="http://schemas.microsoft.com/office/powerpoint/2010/main" val="3456257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LCRI 21.30J. Titles of monographs corrected by "[i.e. …]" and "[sic]" or by bracketing missing letters  (cf. 1.0F1).</a:t>
            </a:r>
            <a:r>
              <a:rPr lang="en-US" b="0" i="0" u="none" strike="noStrike" dirty="0" smtClean="0"/>
              <a:t>  When the "[i.e. ...]," "[sic]" or bracketed letter(s) technique is used, make two title added entries: a 246</a:t>
            </a:r>
            <a:r>
              <a:rPr lang="en-US" sz="1200" b="0" i="0" u="none" strike="noStrike" dirty="0" smtClean="0"/>
              <a:t>-derived</a:t>
            </a:r>
            <a:r>
              <a:rPr lang="en-US" b="0" i="0" u="none" strike="noStrike" dirty="0" smtClean="0"/>
              <a:t> one for the title in its uncorrected form, and one in its correct form.</a:t>
            </a:r>
          </a:p>
          <a:p>
            <a:endParaRPr lang="en-US" b="0" i="0" u="none" strike="noStrike" dirty="0" smtClean="0"/>
          </a:p>
          <a:p>
            <a:r>
              <a:rPr lang="en-US" b="0" i="0" u="none" strike="noStrike" dirty="0" smtClean="0"/>
              <a:t>LC-PCC PS for 2.3.6.3</a:t>
            </a:r>
          </a:p>
          <a:p>
            <a:r>
              <a:rPr lang="en-US" dirty="0" smtClean="0"/>
              <a:t>C. Corrected titles proper. In encountering titles proper that contain an incorrect form of some kind, insure that there is title access through both the incorrect and the corrected forms.</a:t>
            </a:r>
          </a:p>
          <a:p>
            <a:r>
              <a:rPr lang="en-US" dirty="0" smtClean="0"/>
              <a:t>1. Titles of monographs. Make a variant title for the corrected form of the title proper.</a:t>
            </a:r>
          </a:p>
          <a:p>
            <a:r>
              <a:rPr lang="en-US" dirty="0" smtClean="0"/>
              <a:t>   </a:t>
            </a:r>
          </a:p>
          <a:p>
            <a:r>
              <a:rPr lang="en-US" dirty="0" smtClean="0"/>
              <a:t>245 02 $a </a:t>
            </a:r>
            <a:r>
              <a:rPr lang="en-US" dirty="0" err="1" smtClean="0"/>
              <a:t>A</a:t>
            </a:r>
            <a:r>
              <a:rPr lang="en-US" dirty="0" smtClean="0"/>
              <a:t> </a:t>
            </a:r>
            <a:r>
              <a:rPr lang="en-US" dirty="0" err="1" smtClean="0"/>
              <a:t>nev</a:t>
            </a:r>
            <a:r>
              <a:rPr lang="en-US" dirty="0" smtClean="0"/>
              <a:t> mechanism for transnational media complaints ... </a:t>
            </a:r>
          </a:p>
          <a:p>
            <a:r>
              <a:rPr lang="en-US" dirty="0" smtClean="0"/>
              <a:t>246 1# $</a:t>
            </a:r>
            <a:r>
              <a:rPr lang="en-US" dirty="0" err="1" smtClean="0"/>
              <a:t>i</a:t>
            </a:r>
            <a:r>
              <a:rPr lang="en-US" dirty="0" smtClean="0"/>
              <a:t> Corrected title: $a New mechanism for transnational media complaints </a:t>
            </a:r>
          </a:p>
          <a:p>
            <a:endParaRPr lang="en-US" dirty="0" smtClean="0"/>
          </a:p>
          <a:p>
            <a:r>
              <a:rPr lang="en-US" dirty="0" smtClean="0"/>
              <a:t>245 04 $a The </a:t>
            </a:r>
            <a:r>
              <a:rPr lang="en-US" dirty="0" err="1" smtClean="0"/>
              <a:t>wolrd</a:t>
            </a:r>
            <a:r>
              <a:rPr lang="en-US" dirty="0" smtClean="0"/>
              <a:t> of television ... </a:t>
            </a:r>
          </a:p>
          <a:p>
            <a:r>
              <a:rPr lang="en-US" dirty="0" smtClean="0"/>
              <a:t>246 1# $</a:t>
            </a:r>
            <a:r>
              <a:rPr lang="en-US" dirty="0" err="1" smtClean="0"/>
              <a:t>i</a:t>
            </a:r>
            <a:r>
              <a:rPr lang="en-US" dirty="0" smtClean="0"/>
              <a:t> Title should read: $a World of television </a:t>
            </a:r>
          </a:p>
          <a:p>
            <a:endParaRPr lang="en-US" dirty="0" smtClean="0"/>
          </a:p>
          <a:p>
            <a:r>
              <a:rPr lang="en-US" dirty="0" smtClean="0"/>
              <a:t>100 1# $a Patriot, John. </a:t>
            </a:r>
          </a:p>
          <a:p>
            <a:r>
              <a:rPr lang="en-US" dirty="0" smtClean="0"/>
              <a:t>245 10 $a One day's </a:t>
            </a:r>
            <a:r>
              <a:rPr lang="en-US" dirty="0" err="1" smtClean="0"/>
              <a:t>dty</a:t>
            </a:r>
            <a:r>
              <a:rPr lang="en-US" dirty="0" smtClean="0"/>
              <a:t> ... </a:t>
            </a:r>
          </a:p>
          <a:p>
            <a:r>
              <a:rPr lang="en-US" dirty="0" smtClean="0"/>
              <a:t>246 1# $</a:t>
            </a:r>
            <a:r>
              <a:rPr lang="en-US" dirty="0" err="1" smtClean="0"/>
              <a:t>i</a:t>
            </a:r>
            <a:r>
              <a:rPr lang="en-US" dirty="0" smtClean="0"/>
              <a:t> Correct title should read: $a One day's duty</a:t>
            </a:r>
          </a:p>
          <a:p>
            <a:endParaRPr lang="en-US" dirty="0" smtClean="0"/>
          </a:p>
          <a:p>
            <a:r>
              <a:rPr lang="en-US" dirty="0" smtClean="0"/>
              <a:t>2. Titles of serials and integrating resources (see RDA 2.3.1.4 exception). When the title proper has been transcribed in a corrected form, also make variant title for the title as it appears in the source. This treatment assumes that the title on later issues will be in the correct form on the pieces.</a:t>
            </a:r>
          </a:p>
          <a:p>
            <a:endParaRPr lang="en-US" dirty="0" smtClean="0"/>
          </a:p>
          <a:p>
            <a:r>
              <a:rPr lang="en-US" dirty="0" smtClean="0"/>
              <a:t>245 00 $a Housing starts ... </a:t>
            </a:r>
          </a:p>
          <a:p>
            <a:r>
              <a:rPr lang="en-US" dirty="0" smtClean="0"/>
              <a:t>246 1# $</a:t>
            </a:r>
            <a:r>
              <a:rPr lang="en-US" dirty="0" err="1" smtClean="0"/>
              <a:t>i</a:t>
            </a:r>
            <a:r>
              <a:rPr lang="en-US" dirty="0" smtClean="0"/>
              <a:t> Title appears on volume 1, number 1 as: $a Housing </a:t>
            </a:r>
            <a:r>
              <a:rPr lang="en-US" dirty="0" err="1" smtClean="0"/>
              <a:t>sarts</a:t>
            </a:r>
            <a:endParaRPr lang="en-US" dirty="0" smtClean="0"/>
          </a:p>
        </p:txBody>
      </p:sp>
      <p:sp>
        <p:nvSpPr>
          <p:cNvPr id="4" name="Slide Number Placeholder 3"/>
          <p:cNvSpPr>
            <a:spLocks noGrp="1"/>
          </p:cNvSpPr>
          <p:nvPr>
            <p:ph type="sldNum" sz="quarter" idx="10"/>
          </p:nvPr>
        </p:nvSpPr>
        <p:spPr/>
        <p:txBody>
          <a:bodyPr/>
          <a:lstStyle/>
          <a:p>
            <a:fld id="{E103C31C-DCB7-46A7-A6D0-EC2B5E0BB025}" type="slidenum">
              <a:rPr lang="en-US" smtClean="0"/>
              <a:pPr/>
              <a:t>82</a:t>
            </a:fld>
            <a:endParaRPr lang="en-US"/>
          </a:p>
        </p:txBody>
      </p:sp>
    </p:spTree>
    <p:extLst>
      <p:ext uri="{BB962C8B-B14F-4D97-AF65-F5344CB8AC3E}">
        <p14:creationId xmlns="" xmlns:p14="http://schemas.microsoft.com/office/powerpoint/2010/main" val="4068396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03C31C-DCB7-46A7-A6D0-EC2B5E0BB025}" type="slidenum">
              <a:rPr lang="en-US" smtClean="0"/>
              <a:pPr/>
              <a:t>83</a:t>
            </a:fld>
            <a:endParaRPr lang="en-US"/>
          </a:p>
        </p:txBody>
      </p:sp>
    </p:spTree>
    <p:extLst>
      <p:ext uri="{BB962C8B-B14F-4D97-AF65-F5344CB8AC3E}">
        <p14:creationId xmlns="" xmlns:p14="http://schemas.microsoft.com/office/powerpoint/2010/main" val="1132483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03C31C-DCB7-46A7-A6D0-EC2B5E0BB025}" type="slidenum">
              <a:rPr lang="en-US" smtClean="0"/>
              <a:pPr/>
              <a:t>84</a:t>
            </a:fld>
            <a:endParaRPr lang="en-US"/>
          </a:p>
        </p:txBody>
      </p:sp>
    </p:spTree>
    <p:extLst>
      <p:ext uri="{BB962C8B-B14F-4D97-AF65-F5344CB8AC3E}">
        <p14:creationId xmlns="" xmlns:p14="http://schemas.microsoft.com/office/powerpoint/2010/main" val="3583002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3">
        <a:schemeClr val="bg1"/>
      </p:bgRef>
    </p:bg>
    <p:spTree>
      <p:nvGrpSpPr>
        <p:cNvPr id="1" name=""/>
        <p:cNvGrpSpPr/>
        <p:nvPr/>
      </p:nvGrpSpPr>
      <p:grpSpPr>
        <a:xfrm>
          <a:off x="0" y="0"/>
          <a:ext cx="0" cy="0"/>
          <a:chOff x="0" y="0"/>
          <a:chExt cx="0" cy="0"/>
        </a:xfrm>
      </p:grpSpPr>
      <p:sp>
        <p:nvSpPr>
          <p:cNvPr id="4" name="Obdélník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Zaoblený obdélník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6" name="Obdélník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Obdélník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Obdélník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Podnadpis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smtClean="0"/>
              <a:t>Klepnutím lze upravit styl předlohy podnadpisů.</a:t>
            </a:r>
            <a:endParaRPr lang="en-US"/>
          </a:p>
        </p:txBody>
      </p:sp>
      <p:sp>
        <p:nvSpPr>
          <p:cNvPr id="8" name="Nadpis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cs-CZ" smtClean="0"/>
              <a:t>Klepnutím lze upravit styl předlohy nadpisů.</a:t>
            </a:r>
            <a:endParaRPr lang="en-US"/>
          </a:p>
        </p:txBody>
      </p:sp>
      <p:sp>
        <p:nvSpPr>
          <p:cNvPr id="11" name="Zástupný symbol pro datum 27"/>
          <p:cNvSpPr>
            <a:spLocks noGrp="1"/>
          </p:cNvSpPr>
          <p:nvPr>
            <p:ph type="dt" sz="half" idx="10"/>
          </p:nvPr>
        </p:nvSpPr>
        <p:spPr/>
        <p:txBody>
          <a:bodyPr/>
          <a:lstStyle>
            <a:lvl1pPr>
              <a:defRPr/>
            </a:lvl1pPr>
          </a:lstStyle>
          <a:p>
            <a:pPr>
              <a:defRPr/>
            </a:pPr>
            <a:fld id="{AEDC2AB5-A1E3-4EC3-B774-E874F4557A22}" type="datetimeFigureOut">
              <a:rPr lang="cs-CZ"/>
              <a:pPr>
                <a:defRPr/>
              </a:pPr>
              <a:t>18.11.2014</a:t>
            </a:fld>
            <a:endParaRPr lang="cs-CZ"/>
          </a:p>
        </p:txBody>
      </p:sp>
      <p:sp>
        <p:nvSpPr>
          <p:cNvPr id="12" name="Zástupný symbol pro zápatí 16"/>
          <p:cNvSpPr>
            <a:spLocks noGrp="1"/>
          </p:cNvSpPr>
          <p:nvPr>
            <p:ph type="ftr" sz="quarter" idx="11"/>
          </p:nvPr>
        </p:nvSpPr>
        <p:spPr/>
        <p:txBody>
          <a:bodyPr/>
          <a:lstStyle>
            <a:lvl1pPr>
              <a:defRPr/>
            </a:lvl1pPr>
          </a:lstStyle>
          <a:p>
            <a:pPr>
              <a:defRPr/>
            </a:pPr>
            <a:endParaRPr lang="cs-CZ"/>
          </a:p>
        </p:txBody>
      </p:sp>
      <p:sp>
        <p:nvSpPr>
          <p:cNvPr id="13" name="Zástupný symbol pro číslo snímku 28"/>
          <p:cNvSpPr>
            <a:spLocks noGrp="1"/>
          </p:cNvSpPr>
          <p:nvPr>
            <p:ph type="sldNum" sz="quarter" idx="12"/>
          </p:nvPr>
        </p:nvSpPr>
        <p:spPr/>
        <p:txBody>
          <a:bodyPr/>
          <a:lstStyle>
            <a:lvl1pPr>
              <a:defRPr sz="1400">
                <a:solidFill>
                  <a:srgbClr val="FFFFFF"/>
                </a:solidFill>
              </a:defRPr>
            </a:lvl1pPr>
          </a:lstStyle>
          <a:p>
            <a:pPr>
              <a:defRPr/>
            </a:pPr>
            <a:fld id="{1CA46AD8-E7EB-4C34-AC5E-2251388E703B}" type="slidenum">
              <a:rPr lang="cs-CZ"/>
              <a:pPr>
                <a:defRPr/>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8" name="Zástupný symbol pro obsah 7"/>
          <p:cNvSpPr>
            <a:spLocks noGrp="1"/>
          </p:cNvSpPr>
          <p:nvPr>
            <p:ph sz="quarter" idx="1"/>
          </p:nvPr>
        </p:nvSpPr>
        <p:spPr>
          <a:xfrm>
            <a:off x="914400" y="1447800"/>
            <a:ext cx="7772400" cy="45720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13"/>
          <p:cNvSpPr>
            <a:spLocks noGrp="1"/>
          </p:cNvSpPr>
          <p:nvPr>
            <p:ph type="dt" sz="half" idx="10"/>
          </p:nvPr>
        </p:nvSpPr>
        <p:spPr/>
        <p:txBody>
          <a:bodyPr/>
          <a:lstStyle>
            <a:lvl1pPr>
              <a:defRPr/>
            </a:lvl1pPr>
          </a:lstStyle>
          <a:p>
            <a:pPr>
              <a:defRPr/>
            </a:pPr>
            <a:fld id="{F7EE4E3B-1797-408C-B204-379ED1A0BC50}" type="datetimeFigureOut">
              <a:rPr lang="cs-CZ"/>
              <a:pPr>
                <a:defRPr/>
              </a:pPr>
              <a:t>18.11.2014</a:t>
            </a:fld>
            <a:endParaRPr lang="cs-CZ"/>
          </a:p>
        </p:txBody>
      </p:sp>
      <p:sp>
        <p:nvSpPr>
          <p:cNvPr id="5" name="Zástupný symbol pro zápatí 2"/>
          <p:cNvSpPr>
            <a:spLocks noGrp="1"/>
          </p:cNvSpPr>
          <p:nvPr>
            <p:ph type="ftr" sz="quarter" idx="11"/>
          </p:nvPr>
        </p:nvSpPr>
        <p:spPr/>
        <p:txBody>
          <a:bodyPr/>
          <a:lstStyle>
            <a:lvl1pPr>
              <a:defRPr/>
            </a:lvl1pPr>
          </a:lstStyle>
          <a:p>
            <a:pPr>
              <a:defRPr/>
            </a:pPr>
            <a:endParaRPr lang="cs-CZ"/>
          </a:p>
        </p:txBody>
      </p:sp>
      <p:sp>
        <p:nvSpPr>
          <p:cNvPr id="6" name="Zástupný symbol pro číslo snímku 22"/>
          <p:cNvSpPr>
            <a:spLocks noGrp="1"/>
          </p:cNvSpPr>
          <p:nvPr>
            <p:ph type="sldNum" sz="quarter" idx="12"/>
          </p:nvPr>
        </p:nvSpPr>
        <p:spPr/>
        <p:txBody>
          <a:bodyPr/>
          <a:lstStyle>
            <a:lvl1pPr>
              <a:defRPr/>
            </a:lvl1pPr>
          </a:lstStyle>
          <a:p>
            <a:pPr>
              <a:defRPr/>
            </a:pPr>
            <a:fld id="{2390D1B7-751A-4F52-B8AB-C5F274EA44DD}"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9" name="Zástupný symbol pro obsah 8"/>
          <p:cNvSpPr>
            <a:spLocks noGrp="1"/>
          </p:cNvSpPr>
          <p:nvPr>
            <p:ph sz="quarter" idx="1"/>
          </p:nvPr>
        </p:nvSpPr>
        <p:spPr>
          <a:xfrm>
            <a:off x="914400" y="1447800"/>
            <a:ext cx="3749040" cy="45720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1" name="Zástupný symbol pro obsah 10"/>
          <p:cNvSpPr>
            <a:spLocks noGrp="1"/>
          </p:cNvSpPr>
          <p:nvPr>
            <p:ph sz="quarter" idx="2"/>
          </p:nvPr>
        </p:nvSpPr>
        <p:spPr>
          <a:xfrm>
            <a:off x="4933950" y="1447800"/>
            <a:ext cx="3749040" cy="45720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datum 13"/>
          <p:cNvSpPr>
            <a:spLocks noGrp="1"/>
          </p:cNvSpPr>
          <p:nvPr>
            <p:ph type="dt" sz="half" idx="10"/>
          </p:nvPr>
        </p:nvSpPr>
        <p:spPr/>
        <p:txBody>
          <a:bodyPr/>
          <a:lstStyle>
            <a:lvl1pPr>
              <a:defRPr/>
            </a:lvl1pPr>
          </a:lstStyle>
          <a:p>
            <a:pPr>
              <a:defRPr/>
            </a:pPr>
            <a:fld id="{925D7E40-606F-4E28-99CD-2612E1ABF734}" type="datetimeFigureOut">
              <a:rPr lang="cs-CZ"/>
              <a:pPr>
                <a:defRPr/>
              </a:pPr>
              <a:t>18.11.2014</a:t>
            </a:fld>
            <a:endParaRPr lang="cs-CZ"/>
          </a:p>
        </p:txBody>
      </p:sp>
      <p:sp>
        <p:nvSpPr>
          <p:cNvPr id="6" name="Zástupný symbol pro zápatí 2"/>
          <p:cNvSpPr>
            <a:spLocks noGrp="1"/>
          </p:cNvSpPr>
          <p:nvPr>
            <p:ph type="ftr" sz="quarter" idx="11"/>
          </p:nvPr>
        </p:nvSpPr>
        <p:spPr/>
        <p:txBody>
          <a:bodyPr/>
          <a:lstStyle>
            <a:lvl1pPr>
              <a:defRPr/>
            </a:lvl1pPr>
          </a:lstStyle>
          <a:p>
            <a:pPr>
              <a:defRPr/>
            </a:pPr>
            <a:endParaRPr lang="cs-CZ"/>
          </a:p>
        </p:txBody>
      </p:sp>
      <p:sp>
        <p:nvSpPr>
          <p:cNvPr id="7" name="Zástupný symbol pro číslo snímku 22"/>
          <p:cNvSpPr>
            <a:spLocks noGrp="1"/>
          </p:cNvSpPr>
          <p:nvPr>
            <p:ph type="sldNum" sz="quarter" idx="12"/>
          </p:nvPr>
        </p:nvSpPr>
        <p:spPr/>
        <p:txBody>
          <a:bodyPr/>
          <a:lstStyle>
            <a:lvl1pPr>
              <a:defRPr/>
            </a:lvl1pPr>
          </a:lstStyle>
          <a:p>
            <a:pPr>
              <a:defRPr/>
            </a:pPr>
            <a:fld id="{D744F76F-2CDD-4008-A80A-B9B3C51FD902}"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914400" y="273050"/>
            <a:ext cx="7772400" cy="1143000"/>
          </a:xfrm>
        </p:spPr>
        <p:txBody>
          <a:bodyPr/>
          <a:lstStyle>
            <a:lvl1pPr>
              <a:defRPr/>
            </a:lvl1pPr>
          </a:lstStyle>
          <a:p>
            <a:r>
              <a:rPr lang="cs-CZ" smtClean="0"/>
              <a:t>Klepnutím lze upravit styl předlohy nadpisů.</a:t>
            </a:r>
            <a:endParaRPr lang="en-US"/>
          </a:p>
        </p:txBody>
      </p:sp>
      <p:sp>
        <p:nvSpPr>
          <p:cNvPr id="3" name="Zástupný symbol pro text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cs-CZ" smtClean="0"/>
              <a:t>Klepnutím lze upravit styly předlohy textu.</a:t>
            </a:r>
          </a:p>
        </p:txBody>
      </p:sp>
      <p:sp>
        <p:nvSpPr>
          <p:cNvPr id="4" name="Zástupný symbol pro text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cs-CZ" smtClean="0"/>
              <a:t>Klepnutím lze upravit styly předlohy textu.</a:t>
            </a:r>
          </a:p>
        </p:txBody>
      </p:sp>
      <p:sp>
        <p:nvSpPr>
          <p:cNvPr id="11" name="Zástupný symbol pro obsah 10"/>
          <p:cNvSpPr>
            <a:spLocks noGrp="1"/>
          </p:cNvSpPr>
          <p:nvPr>
            <p:ph sz="half" idx="2"/>
          </p:nvPr>
        </p:nvSpPr>
        <p:spPr>
          <a:xfrm>
            <a:off x="914400" y="2247900"/>
            <a:ext cx="3733800" cy="3886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3" name="Zástupný symbol pro obsah 12"/>
          <p:cNvSpPr>
            <a:spLocks noGrp="1"/>
          </p:cNvSpPr>
          <p:nvPr>
            <p:ph sz="half" idx="4"/>
          </p:nvPr>
        </p:nvSpPr>
        <p:spPr>
          <a:xfrm>
            <a:off x="4953000" y="2247900"/>
            <a:ext cx="3733800" cy="3886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Zástupný symbol pro datum 13"/>
          <p:cNvSpPr>
            <a:spLocks noGrp="1"/>
          </p:cNvSpPr>
          <p:nvPr>
            <p:ph type="dt" sz="half" idx="10"/>
          </p:nvPr>
        </p:nvSpPr>
        <p:spPr/>
        <p:txBody>
          <a:bodyPr/>
          <a:lstStyle>
            <a:lvl1pPr>
              <a:defRPr/>
            </a:lvl1pPr>
          </a:lstStyle>
          <a:p>
            <a:pPr>
              <a:defRPr/>
            </a:pPr>
            <a:fld id="{3C840C05-FC30-47A8-B378-1582A0FE19A8}" type="datetimeFigureOut">
              <a:rPr lang="cs-CZ"/>
              <a:pPr>
                <a:defRPr/>
              </a:pPr>
              <a:t>18.11.2014</a:t>
            </a:fld>
            <a:endParaRPr lang="cs-CZ"/>
          </a:p>
        </p:txBody>
      </p:sp>
      <p:sp>
        <p:nvSpPr>
          <p:cNvPr id="8" name="Zástupný symbol pro zápatí 2"/>
          <p:cNvSpPr>
            <a:spLocks noGrp="1"/>
          </p:cNvSpPr>
          <p:nvPr>
            <p:ph type="ftr" sz="quarter" idx="11"/>
          </p:nvPr>
        </p:nvSpPr>
        <p:spPr/>
        <p:txBody>
          <a:bodyPr/>
          <a:lstStyle>
            <a:lvl1pPr>
              <a:defRPr/>
            </a:lvl1pPr>
          </a:lstStyle>
          <a:p>
            <a:pPr>
              <a:defRPr/>
            </a:pPr>
            <a:endParaRPr lang="cs-CZ"/>
          </a:p>
        </p:txBody>
      </p:sp>
      <p:sp>
        <p:nvSpPr>
          <p:cNvPr id="9" name="Zástupný symbol pro číslo snímku 22"/>
          <p:cNvSpPr>
            <a:spLocks noGrp="1"/>
          </p:cNvSpPr>
          <p:nvPr>
            <p:ph type="sldNum" sz="quarter" idx="12"/>
          </p:nvPr>
        </p:nvSpPr>
        <p:spPr/>
        <p:txBody>
          <a:bodyPr/>
          <a:lstStyle>
            <a:lvl1pPr>
              <a:defRPr/>
            </a:lvl1pPr>
          </a:lstStyle>
          <a:p>
            <a:pPr>
              <a:defRPr/>
            </a:pPr>
            <a:fld id="{B5B1E9E3-53B3-4F95-940D-B7259E52E7BA}"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Zástupný symbol pro datum 13"/>
          <p:cNvSpPr>
            <a:spLocks noGrp="1"/>
          </p:cNvSpPr>
          <p:nvPr>
            <p:ph type="dt" sz="half" idx="10"/>
          </p:nvPr>
        </p:nvSpPr>
        <p:spPr/>
        <p:txBody>
          <a:bodyPr/>
          <a:lstStyle>
            <a:lvl1pPr>
              <a:defRPr/>
            </a:lvl1pPr>
          </a:lstStyle>
          <a:p>
            <a:pPr>
              <a:defRPr/>
            </a:pPr>
            <a:fld id="{E347D09D-E22D-4361-819A-C2A25CC2923B}" type="datetimeFigureOut">
              <a:rPr lang="cs-CZ"/>
              <a:pPr>
                <a:defRPr/>
              </a:pPr>
              <a:t>18.11.2014</a:t>
            </a:fld>
            <a:endParaRPr lang="cs-CZ"/>
          </a:p>
        </p:txBody>
      </p:sp>
      <p:sp>
        <p:nvSpPr>
          <p:cNvPr id="4" name="Zástupný symbol pro zápatí 2"/>
          <p:cNvSpPr>
            <a:spLocks noGrp="1"/>
          </p:cNvSpPr>
          <p:nvPr>
            <p:ph type="ftr" sz="quarter" idx="11"/>
          </p:nvPr>
        </p:nvSpPr>
        <p:spPr/>
        <p:txBody>
          <a:bodyPr/>
          <a:lstStyle>
            <a:lvl1pPr>
              <a:defRPr/>
            </a:lvl1pPr>
          </a:lstStyle>
          <a:p>
            <a:pPr>
              <a:defRPr/>
            </a:pPr>
            <a:endParaRPr lang="cs-CZ"/>
          </a:p>
        </p:txBody>
      </p:sp>
      <p:sp>
        <p:nvSpPr>
          <p:cNvPr id="5" name="Zástupný symbol pro číslo snímku 22"/>
          <p:cNvSpPr>
            <a:spLocks noGrp="1"/>
          </p:cNvSpPr>
          <p:nvPr>
            <p:ph type="sldNum" sz="quarter" idx="12"/>
          </p:nvPr>
        </p:nvSpPr>
        <p:spPr/>
        <p:txBody>
          <a:bodyPr/>
          <a:lstStyle>
            <a:lvl1pPr>
              <a:defRPr/>
            </a:lvl1pPr>
          </a:lstStyle>
          <a:p>
            <a:pPr>
              <a:defRPr/>
            </a:pPr>
            <a:fld id="{0BF62C9A-61B2-4588-B67E-5B4C62BE913E}"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3"/>
          <p:cNvSpPr>
            <a:spLocks noGrp="1"/>
          </p:cNvSpPr>
          <p:nvPr>
            <p:ph type="dt" sz="half" idx="10"/>
          </p:nvPr>
        </p:nvSpPr>
        <p:spPr/>
        <p:txBody>
          <a:bodyPr/>
          <a:lstStyle>
            <a:lvl1pPr>
              <a:defRPr/>
            </a:lvl1pPr>
          </a:lstStyle>
          <a:p>
            <a:pPr>
              <a:defRPr/>
            </a:pPr>
            <a:fld id="{A08943E1-FCB8-47AF-AFE6-DDEBB1C41346}" type="datetimeFigureOut">
              <a:rPr lang="cs-CZ"/>
              <a:pPr>
                <a:defRPr/>
              </a:pPr>
              <a:t>18.11.2014</a:t>
            </a:fld>
            <a:endParaRPr lang="cs-CZ"/>
          </a:p>
        </p:txBody>
      </p:sp>
      <p:sp>
        <p:nvSpPr>
          <p:cNvPr id="3" name="Zástupný symbol pro zápatí 2"/>
          <p:cNvSpPr>
            <a:spLocks noGrp="1"/>
          </p:cNvSpPr>
          <p:nvPr>
            <p:ph type="ftr" sz="quarter" idx="11"/>
          </p:nvPr>
        </p:nvSpPr>
        <p:spPr/>
        <p:txBody>
          <a:bodyPr/>
          <a:lstStyle>
            <a:lvl1pPr>
              <a:defRPr/>
            </a:lvl1pPr>
          </a:lstStyle>
          <a:p>
            <a:pPr>
              <a:defRPr/>
            </a:pPr>
            <a:endParaRPr lang="cs-CZ"/>
          </a:p>
        </p:txBody>
      </p:sp>
      <p:sp>
        <p:nvSpPr>
          <p:cNvPr id="4" name="Zástupný symbol pro číslo snímku 22"/>
          <p:cNvSpPr>
            <a:spLocks noGrp="1"/>
          </p:cNvSpPr>
          <p:nvPr>
            <p:ph type="sldNum" sz="quarter" idx="12"/>
          </p:nvPr>
        </p:nvSpPr>
        <p:spPr/>
        <p:txBody>
          <a:bodyPr/>
          <a:lstStyle>
            <a:lvl1pPr>
              <a:defRPr/>
            </a:lvl1pPr>
          </a:lstStyle>
          <a:p>
            <a:pPr>
              <a:defRPr/>
            </a:pPr>
            <a:fld id="{49142C29-7E47-4DD1-806C-FA3DD140589A}"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13"/>
          <p:cNvSpPr>
            <a:spLocks noGrp="1"/>
          </p:cNvSpPr>
          <p:nvPr>
            <p:ph type="dt" sz="half" idx="10"/>
          </p:nvPr>
        </p:nvSpPr>
        <p:spPr/>
        <p:txBody>
          <a:bodyPr/>
          <a:lstStyle>
            <a:lvl1pPr>
              <a:defRPr/>
            </a:lvl1pPr>
          </a:lstStyle>
          <a:p>
            <a:pPr>
              <a:defRPr/>
            </a:pPr>
            <a:fld id="{581825B8-F730-4857-81D2-72C8558E84CC}" type="datetimeFigureOut">
              <a:rPr lang="cs-CZ"/>
              <a:pPr>
                <a:defRPr/>
              </a:pPr>
              <a:t>18.11.2014</a:t>
            </a:fld>
            <a:endParaRPr lang="cs-CZ"/>
          </a:p>
        </p:txBody>
      </p:sp>
      <p:sp>
        <p:nvSpPr>
          <p:cNvPr id="5" name="Zástupný symbol pro zápatí 2"/>
          <p:cNvSpPr>
            <a:spLocks noGrp="1"/>
          </p:cNvSpPr>
          <p:nvPr>
            <p:ph type="ftr" sz="quarter" idx="11"/>
          </p:nvPr>
        </p:nvSpPr>
        <p:spPr/>
        <p:txBody>
          <a:bodyPr/>
          <a:lstStyle>
            <a:lvl1pPr>
              <a:defRPr/>
            </a:lvl1pPr>
          </a:lstStyle>
          <a:p>
            <a:pPr>
              <a:defRPr/>
            </a:pPr>
            <a:endParaRPr lang="cs-CZ"/>
          </a:p>
        </p:txBody>
      </p:sp>
      <p:sp>
        <p:nvSpPr>
          <p:cNvPr id="6" name="Zástupný symbol pro číslo snímku 22"/>
          <p:cNvSpPr>
            <a:spLocks noGrp="1"/>
          </p:cNvSpPr>
          <p:nvPr>
            <p:ph type="sldNum" sz="quarter" idx="12"/>
          </p:nvPr>
        </p:nvSpPr>
        <p:spPr/>
        <p:txBody>
          <a:bodyPr/>
          <a:lstStyle>
            <a:lvl1pPr>
              <a:defRPr/>
            </a:lvl1pPr>
          </a:lstStyle>
          <a:p>
            <a:pPr>
              <a:defRPr/>
            </a:pPr>
            <a:fld id="{2BE6EAB2-3F45-419E-AFC8-9702DE4D1613}"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41"/>
            <a:ext cx="2011680" cy="5851525"/>
          </a:xfrm>
        </p:spPr>
        <p:txBody>
          <a:bodyPr vert="eaVert"/>
          <a:lstStyle/>
          <a:p>
            <a:r>
              <a:rPr lang="cs-CZ" smtClean="0"/>
              <a:t>Klepnutím lze upravit styl předlohy nadpisů.</a:t>
            </a:r>
            <a:endParaRPr lang="en-US"/>
          </a:p>
        </p:txBody>
      </p:sp>
      <p:sp>
        <p:nvSpPr>
          <p:cNvPr id="3" name="Zástupný symbol pro svislý text 2"/>
          <p:cNvSpPr>
            <a:spLocks noGrp="1"/>
          </p:cNvSpPr>
          <p:nvPr>
            <p:ph type="body" orient="vert" idx="1"/>
          </p:nvPr>
        </p:nvSpPr>
        <p:spPr>
          <a:xfrm>
            <a:off x="914400" y="274640"/>
            <a:ext cx="55626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13"/>
          <p:cNvSpPr>
            <a:spLocks noGrp="1"/>
          </p:cNvSpPr>
          <p:nvPr>
            <p:ph type="dt" sz="half" idx="10"/>
          </p:nvPr>
        </p:nvSpPr>
        <p:spPr/>
        <p:txBody>
          <a:bodyPr/>
          <a:lstStyle>
            <a:lvl1pPr>
              <a:defRPr/>
            </a:lvl1pPr>
          </a:lstStyle>
          <a:p>
            <a:pPr>
              <a:defRPr/>
            </a:pPr>
            <a:fld id="{E5FBAB6C-C14A-4859-BD55-55B48BC74B15}" type="datetimeFigureOut">
              <a:rPr lang="cs-CZ"/>
              <a:pPr>
                <a:defRPr/>
              </a:pPr>
              <a:t>18.11.2014</a:t>
            </a:fld>
            <a:endParaRPr lang="cs-CZ"/>
          </a:p>
        </p:txBody>
      </p:sp>
      <p:sp>
        <p:nvSpPr>
          <p:cNvPr id="5" name="Zástupný symbol pro zápatí 2"/>
          <p:cNvSpPr>
            <a:spLocks noGrp="1"/>
          </p:cNvSpPr>
          <p:nvPr>
            <p:ph type="ftr" sz="quarter" idx="11"/>
          </p:nvPr>
        </p:nvSpPr>
        <p:spPr/>
        <p:txBody>
          <a:bodyPr/>
          <a:lstStyle>
            <a:lvl1pPr>
              <a:defRPr/>
            </a:lvl1pPr>
          </a:lstStyle>
          <a:p>
            <a:pPr>
              <a:defRPr/>
            </a:pPr>
            <a:endParaRPr lang="cs-CZ"/>
          </a:p>
        </p:txBody>
      </p:sp>
      <p:sp>
        <p:nvSpPr>
          <p:cNvPr id="6" name="Zástupný symbol pro číslo snímku 22"/>
          <p:cNvSpPr>
            <a:spLocks noGrp="1"/>
          </p:cNvSpPr>
          <p:nvPr>
            <p:ph type="sldNum" sz="quarter" idx="12"/>
          </p:nvPr>
        </p:nvSpPr>
        <p:spPr/>
        <p:txBody>
          <a:bodyPr/>
          <a:lstStyle>
            <a:lvl1pPr>
              <a:defRPr/>
            </a:lvl1pPr>
          </a:lstStyle>
          <a:p>
            <a:pPr>
              <a:defRPr/>
            </a:pPr>
            <a:fld id="{6F0EBD25-A84A-4DDF-AF53-55F330948CDE}"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Obdélník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8" name="Zaoblený obdélník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1028" name="Zástupný symbol pro nadpis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cs-CZ" smtClean="0"/>
              <a:t>Klepnutím lze upravit styl předlohy nadpisů.</a:t>
            </a:r>
            <a:endParaRPr lang="en-US" smtClean="0"/>
          </a:p>
        </p:txBody>
      </p:sp>
      <p:sp>
        <p:nvSpPr>
          <p:cNvPr id="1029" name="Zástupný symbol pro text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smtClean="0"/>
          </a:p>
        </p:txBody>
      </p:sp>
      <p:sp>
        <p:nvSpPr>
          <p:cNvPr id="14" name="Zástupný symbol pro datum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fld id="{BB3CBBA9-4B04-49F7-AA29-DA3F64028FAE}" type="datetimeFigureOut">
              <a:rPr lang="cs-CZ"/>
              <a:pPr>
                <a:defRPr/>
              </a:pPr>
              <a:t>18.11.2014</a:t>
            </a:fld>
            <a:endParaRPr lang="cs-CZ"/>
          </a:p>
        </p:txBody>
      </p:sp>
      <p:sp>
        <p:nvSpPr>
          <p:cNvPr id="3" name="Zástupný symbol pro zápatí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cs-CZ"/>
          </a:p>
        </p:txBody>
      </p:sp>
      <p:sp>
        <p:nvSpPr>
          <p:cNvPr id="23" name="Zástupný symbol pro číslo snímku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9A64A3AB-BD8D-43D2-864A-AADAE85A1DFC}"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803" r:id="rId1"/>
    <p:sldLayoutId id="2147483796" r:id="rId2"/>
    <p:sldLayoutId id="2147483797" r:id="rId3"/>
    <p:sldLayoutId id="2147483798" r:id="rId4"/>
    <p:sldLayoutId id="2147483799" r:id="rId5"/>
    <p:sldLayoutId id="2147483800" r:id="rId6"/>
    <p:sldLayoutId id="2147483801" r:id="rId7"/>
    <p:sldLayoutId id="2147483802" r:id="rId8"/>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B2C1D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9BBB59"/>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9BBB59"/>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inflow.cz/files/redakce/sch__ma_1.jp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inflow.cz/files/redakce/sch__ma_1.jp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rdatoolkit.org/development"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rda-jsc.org/index.html" TargetMode="External"/><Relationship Id="rId2" Type="http://schemas.openxmlformats.org/officeDocument/2006/relationships/hyperlink" Target="http://access.rdatoolkit.org/" TargetMode="External"/><Relationship Id="rId1" Type="http://schemas.openxmlformats.org/officeDocument/2006/relationships/slideLayout" Target="../slideLayouts/slideLayout2.xml"/><Relationship Id="rId6" Type="http://schemas.openxmlformats.org/officeDocument/2006/relationships/hyperlink" Target="http://www.nkp.cz/o-knihovne/odborne-cinnosti/zpracovani-fondu/katalogizacni-politika/rda" TargetMode="External"/><Relationship Id="rId5" Type="http://schemas.openxmlformats.org/officeDocument/2006/relationships/hyperlink" Target="http://www.slainte.org.uk/eurig/index.htm" TargetMode="External"/><Relationship Id="rId4" Type="http://schemas.openxmlformats.org/officeDocument/2006/relationships/hyperlink" Target="http://www.loc.gov/aba/rda/"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www.slainte.org.uk/eurig"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tiff"/><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tiff"/><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www.nkp.cz/o-knihovne/odborne-cinnosti/zpracovani-fondu/katalogizacni-politika/doporuceny-zaznam-rda-1" TargetMode="External"/><Relationship Id="rId2" Type="http://schemas.openxmlformats.org/officeDocument/2006/relationships/hyperlink" Target="http://www.nkp.cz/o-knihovne/odborne-cinnosti/zpracovani-fondu/katalogizacni-politika/minimalni-zaznam-rda" TargetMode="Externa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Nové trendy ve jmenné katalogizaci – RDA, FRBR …</a:t>
            </a:r>
            <a:endParaRPr lang="en-US" dirty="0"/>
          </a:p>
        </p:txBody>
      </p:sp>
      <p:sp>
        <p:nvSpPr>
          <p:cNvPr id="3" name="Podnadpis 2"/>
          <p:cNvSpPr>
            <a:spLocks noGrp="1"/>
          </p:cNvSpPr>
          <p:nvPr>
            <p:ph type="subTitle" idx="1"/>
          </p:nvPr>
        </p:nvSpPr>
        <p:spPr/>
        <p:txBody>
          <a:bodyPr/>
          <a:lstStyle/>
          <a:p>
            <a:r>
              <a:rPr lang="cs-CZ" dirty="0" smtClean="0"/>
              <a:t>Zuzana Hájková</a:t>
            </a:r>
          </a:p>
          <a:p>
            <a:r>
              <a:rPr lang="cs-CZ" dirty="0" smtClean="0"/>
              <a:t>Jihočeská vědecká knihovna</a:t>
            </a:r>
          </a:p>
          <a:p>
            <a:r>
              <a:rPr lang="cs-CZ" dirty="0" smtClean="0"/>
              <a:t> v Českých Budějovicích</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RDA</a:t>
            </a:r>
            <a:endParaRPr lang="en-US" dirty="0"/>
          </a:p>
        </p:txBody>
      </p:sp>
      <p:sp>
        <p:nvSpPr>
          <p:cNvPr id="3" name="Zástupný symbol pro obsah 2"/>
          <p:cNvSpPr>
            <a:spLocks noGrp="1"/>
          </p:cNvSpPr>
          <p:nvPr>
            <p:ph idx="1"/>
          </p:nvPr>
        </p:nvSpPr>
        <p:spPr>
          <a:xfrm>
            <a:off x="457200" y="1600200"/>
            <a:ext cx="8291264" cy="4781128"/>
          </a:xfrm>
        </p:spPr>
        <p:txBody>
          <a:bodyPr>
            <a:noAutofit/>
          </a:bodyPr>
          <a:lstStyle/>
          <a:p>
            <a:pPr marL="12700" marR="61714">
              <a:lnSpc>
                <a:spcPts val="3365"/>
              </a:lnSpc>
              <a:spcBef>
                <a:spcPts val="168"/>
              </a:spcBef>
            </a:pPr>
            <a:r>
              <a:rPr lang="cs-CZ" sz="3600" spc="-39" dirty="0" smtClean="0">
                <a:cs typeface="Calibri"/>
              </a:rPr>
              <a:t>nový standard pro bibliografický popis (dokumentů)</a:t>
            </a:r>
          </a:p>
          <a:p>
            <a:pPr marL="12700" marR="61714">
              <a:lnSpc>
                <a:spcPts val="3365"/>
              </a:lnSpc>
              <a:spcBef>
                <a:spcPts val="168"/>
              </a:spcBef>
            </a:pPr>
            <a:r>
              <a:rPr lang="cs-CZ" sz="3600" spc="-39" dirty="0" smtClean="0">
                <a:cs typeface="Calibri"/>
              </a:rPr>
              <a:t>nahrazují AACR2R</a:t>
            </a:r>
          </a:p>
          <a:p>
            <a:pPr marL="12700" marR="61714">
              <a:lnSpc>
                <a:spcPts val="3365"/>
              </a:lnSpc>
              <a:spcBef>
                <a:spcPts val="168"/>
              </a:spcBef>
            </a:pPr>
            <a:r>
              <a:rPr lang="cs-CZ" sz="3600" spc="-39" dirty="0" smtClean="0">
                <a:cs typeface="Calibri"/>
              </a:rPr>
              <a:t>vycházejí z FRBR a FRAD</a:t>
            </a:r>
          </a:p>
          <a:p>
            <a:pPr marL="12700" marR="61714">
              <a:lnSpc>
                <a:spcPts val="3365"/>
              </a:lnSpc>
              <a:spcBef>
                <a:spcPts val="168"/>
              </a:spcBef>
            </a:pPr>
            <a:r>
              <a:rPr lang="cs-CZ" sz="3600" spc="-39" dirty="0">
                <a:cs typeface="Calibri"/>
              </a:rPr>
              <a:t>částečně nová/jiná terminologie (</a:t>
            </a:r>
            <a:r>
              <a:rPr lang="cs-CZ" sz="3600" spc="-39" dirty="0" smtClean="0">
                <a:cs typeface="Calibri"/>
              </a:rPr>
              <a:t>zdroj-dokument</a:t>
            </a:r>
            <a:r>
              <a:rPr lang="cs-CZ" sz="3600" spc="-39" dirty="0">
                <a:cs typeface="Calibri"/>
              </a:rPr>
              <a:t>, popisná-jmenná katalogizace, autorizovaný selekční údaj-záhlaví, preferovaný-unifikovaný název, </a:t>
            </a:r>
            <a:r>
              <a:rPr lang="cs-CZ" sz="3600" spc="-39" dirty="0" smtClean="0">
                <a:cs typeface="Calibri"/>
              </a:rPr>
              <a:t>…)</a:t>
            </a:r>
          </a:p>
          <a:p>
            <a:pPr marL="12700" marR="61714">
              <a:lnSpc>
                <a:spcPts val="3365"/>
              </a:lnSpc>
              <a:spcBef>
                <a:spcPts val="168"/>
              </a:spcBef>
            </a:pPr>
            <a:r>
              <a:rPr lang="cs-CZ" sz="3600" spc="-39" dirty="0" smtClean="0">
                <a:cs typeface="Calibri"/>
              </a:rPr>
              <a:t>s</a:t>
            </a:r>
            <a:r>
              <a:rPr lang="cs-CZ" sz="3600" dirty="0" smtClean="0">
                <a:cs typeface="Calibri"/>
              </a:rPr>
              <a:t>tr</a:t>
            </a:r>
            <a:r>
              <a:rPr lang="cs-CZ" sz="3600" spc="-9" dirty="0" smtClean="0">
                <a:cs typeface="Calibri"/>
              </a:rPr>
              <a:t>u</a:t>
            </a:r>
            <a:r>
              <a:rPr lang="cs-CZ" sz="3600" spc="-19" dirty="0" smtClean="0">
                <a:cs typeface="Calibri"/>
              </a:rPr>
              <a:t>k</a:t>
            </a:r>
            <a:r>
              <a:rPr lang="cs-CZ" sz="3600" dirty="0" smtClean="0">
                <a:cs typeface="Calibri"/>
              </a:rPr>
              <a:t>tu</a:t>
            </a:r>
            <a:r>
              <a:rPr lang="cs-CZ" sz="3600" spc="-69" dirty="0" smtClean="0">
                <a:cs typeface="Calibri"/>
              </a:rPr>
              <a:t>r</a:t>
            </a:r>
            <a:r>
              <a:rPr lang="cs-CZ" sz="3600" dirty="0" smtClean="0">
                <a:cs typeface="Calibri"/>
              </a:rPr>
              <a:t>a p</a:t>
            </a:r>
            <a:r>
              <a:rPr lang="cs-CZ" sz="3600" spc="4" dirty="0" smtClean="0">
                <a:cs typeface="Calibri"/>
              </a:rPr>
              <a:t>o</a:t>
            </a:r>
            <a:r>
              <a:rPr lang="cs-CZ" sz="3600" dirty="0" smtClean="0">
                <a:cs typeface="Calibri"/>
              </a:rPr>
              <a:t>dle e</a:t>
            </a:r>
            <a:r>
              <a:rPr lang="cs-CZ" sz="3600" spc="-25" dirty="0" smtClean="0">
                <a:cs typeface="Calibri"/>
              </a:rPr>
              <a:t>n</a:t>
            </a:r>
            <a:r>
              <a:rPr lang="cs-CZ" sz="3600" dirty="0" smtClean="0">
                <a:cs typeface="Calibri"/>
              </a:rPr>
              <a:t>t</a:t>
            </a:r>
            <a:r>
              <a:rPr lang="cs-CZ" sz="3600" spc="-9" dirty="0" smtClean="0">
                <a:cs typeface="Calibri"/>
              </a:rPr>
              <a:t>i</a:t>
            </a:r>
            <a:r>
              <a:rPr lang="cs-CZ" sz="3600" dirty="0" smtClean="0">
                <a:cs typeface="Calibri"/>
              </a:rPr>
              <a:t>t (díl</a:t>
            </a:r>
            <a:r>
              <a:rPr lang="cs-CZ" sz="3600" spc="-64" dirty="0" smtClean="0">
                <a:cs typeface="Calibri"/>
              </a:rPr>
              <a:t>o</a:t>
            </a:r>
            <a:r>
              <a:rPr lang="cs-CZ" sz="3600" dirty="0" smtClean="0">
                <a:cs typeface="Calibri"/>
              </a:rPr>
              <a:t>,</a:t>
            </a:r>
            <a:r>
              <a:rPr lang="cs-CZ" sz="3600" spc="19" dirty="0" smtClean="0">
                <a:cs typeface="Calibri"/>
              </a:rPr>
              <a:t> </a:t>
            </a:r>
            <a:r>
              <a:rPr lang="cs-CZ" sz="3600" spc="25" dirty="0" smtClean="0">
                <a:cs typeface="Calibri"/>
              </a:rPr>
              <a:t>v</a:t>
            </a:r>
            <a:r>
              <a:rPr lang="cs-CZ" sz="3600" dirty="0" smtClean="0">
                <a:cs typeface="Calibri"/>
              </a:rPr>
              <a:t>yjád</a:t>
            </a:r>
            <a:r>
              <a:rPr lang="cs-CZ" sz="3600" spc="-34" dirty="0" smtClean="0">
                <a:cs typeface="Calibri"/>
              </a:rPr>
              <a:t>ř</a:t>
            </a:r>
            <a:r>
              <a:rPr lang="cs-CZ" sz="3600" dirty="0" smtClean="0">
                <a:cs typeface="Calibri"/>
              </a:rPr>
              <a:t>ení, p</a:t>
            </a:r>
            <a:r>
              <a:rPr lang="cs-CZ" sz="3600" spc="-50" dirty="0" smtClean="0">
                <a:cs typeface="Calibri"/>
              </a:rPr>
              <a:t>r</a:t>
            </a:r>
            <a:r>
              <a:rPr lang="cs-CZ" sz="3600" dirty="0" smtClean="0">
                <a:cs typeface="Calibri"/>
              </a:rPr>
              <a:t>o</a:t>
            </a:r>
            <a:r>
              <a:rPr lang="cs-CZ" sz="3600" spc="-39" dirty="0" smtClean="0">
                <a:cs typeface="Calibri"/>
              </a:rPr>
              <a:t>v</a:t>
            </a:r>
            <a:r>
              <a:rPr lang="cs-CZ" sz="3600" dirty="0" smtClean="0">
                <a:cs typeface="Calibri"/>
              </a:rPr>
              <a:t>edení,</a:t>
            </a:r>
            <a:r>
              <a:rPr lang="cs-CZ" sz="3600" spc="-19" dirty="0" smtClean="0">
                <a:cs typeface="Calibri"/>
              </a:rPr>
              <a:t> </a:t>
            </a:r>
            <a:r>
              <a:rPr lang="cs-CZ" sz="3600" dirty="0" smtClean="0">
                <a:cs typeface="Calibri"/>
              </a:rPr>
              <a:t>jednot</a:t>
            </a:r>
            <a:r>
              <a:rPr lang="cs-CZ" sz="3600" spc="-69" dirty="0" smtClean="0">
                <a:cs typeface="Calibri"/>
              </a:rPr>
              <a:t>k</a:t>
            </a:r>
            <a:r>
              <a:rPr lang="cs-CZ" sz="3600" dirty="0" smtClean="0">
                <a:cs typeface="Calibri"/>
              </a:rPr>
              <a:t>a)</a:t>
            </a:r>
            <a:r>
              <a:rPr lang="cs-CZ" sz="3600" spc="4" dirty="0" smtClean="0">
                <a:cs typeface="Calibri"/>
              </a:rPr>
              <a:t> </a:t>
            </a:r>
            <a:r>
              <a:rPr lang="cs-CZ" sz="3600" dirty="0" smtClean="0">
                <a:cs typeface="Calibri"/>
              </a:rPr>
              <a:t>a </a:t>
            </a:r>
            <a:r>
              <a:rPr lang="cs-CZ" sz="3600" spc="9" dirty="0" smtClean="0">
                <a:cs typeface="Calibri"/>
              </a:rPr>
              <a:t>j</a:t>
            </a:r>
            <a:r>
              <a:rPr lang="cs-CZ" sz="3600" dirty="0" smtClean="0">
                <a:cs typeface="Calibri"/>
              </a:rPr>
              <a:t>ejich</a:t>
            </a:r>
            <a:r>
              <a:rPr lang="cs-CZ" sz="3600" spc="-19" dirty="0" smtClean="0">
                <a:cs typeface="Calibri"/>
              </a:rPr>
              <a:t> a</a:t>
            </a:r>
            <a:r>
              <a:rPr lang="cs-CZ" sz="3600" dirty="0" smtClean="0">
                <a:cs typeface="Calibri"/>
              </a:rPr>
              <a:t>tr</a:t>
            </a:r>
            <a:r>
              <a:rPr lang="cs-CZ" sz="3600" spc="-14" dirty="0" smtClean="0">
                <a:cs typeface="Calibri"/>
              </a:rPr>
              <a:t>i</a:t>
            </a:r>
            <a:r>
              <a:rPr lang="cs-CZ" sz="3600" dirty="0" smtClean="0">
                <a:cs typeface="Calibri"/>
              </a:rPr>
              <a:t>butů</a:t>
            </a:r>
            <a:r>
              <a:rPr lang="cs-CZ" sz="3600" spc="29" dirty="0" smtClean="0">
                <a:cs typeface="Calibri"/>
              </a:rPr>
              <a:t> </a:t>
            </a:r>
            <a:r>
              <a:rPr lang="cs-CZ" sz="3600" dirty="0" smtClean="0">
                <a:cs typeface="Calibri"/>
              </a:rPr>
              <a:t>a </a:t>
            </a:r>
            <a:r>
              <a:rPr lang="cs-CZ" sz="3600" spc="-34" dirty="0" smtClean="0">
                <a:cs typeface="Calibri"/>
              </a:rPr>
              <a:t>v</a:t>
            </a:r>
            <a:r>
              <a:rPr lang="cs-CZ" sz="3600" dirty="0" smtClean="0">
                <a:cs typeface="Calibri"/>
              </a:rPr>
              <a:t>z</a:t>
            </a:r>
            <a:r>
              <a:rPr lang="cs-CZ" sz="3600" spc="-50" dirty="0" smtClean="0">
                <a:cs typeface="Calibri"/>
              </a:rPr>
              <a:t>t</a:t>
            </a:r>
            <a:r>
              <a:rPr lang="cs-CZ" sz="3600" dirty="0" smtClean="0">
                <a:cs typeface="Calibri"/>
              </a:rPr>
              <a:t>ahů</a:t>
            </a:r>
          </a:p>
          <a:p>
            <a:pPr marL="12700" marR="74414">
              <a:lnSpc>
                <a:spcPct val="101725"/>
              </a:lnSpc>
              <a:spcBef>
                <a:spcPts val="315"/>
              </a:spcBef>
            </a:pPr>
            <a:endParaRPr lang="cs-CZ" sz="3600" dirty="0">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FRBR</a:t>
            </a:r>
            <a:endParaRPr lang="en-US" dirty="0"/>
          </a:p>
        </p:txBody>
      </p:sp>
      <p:sp>
        <p:nvSpPr>
          <p:cNvPr id="3" name="Zástupný symbol pro obsah 2"/>
          <p:cNvSpPr>
            <a:spLocks noGrp="1"/>
          </p:cNvSpPr>
          <p:nvPr>
            <p:ph idx="1"/>
          </p:nvPr>
        </p:nvSpPr>
        <p:spPr/>
        <p:txBody>
          <a:bodyPr>
            <a:normAutofit/>
          </a:bodyPr>
          <a:lstStyle/>
          <a:p>
            <a:r>
              <a:rPr lang="cs-CZ" altLang="cs-CZ" sz="2800" dirty="0" smtClean="0"/>
              <a:t>Funkční požadavky na bibliografické záznamy</a:t>
            </a:r>
          </a:p>
          <a:p>
            <a:r>
              <a:rPr lang="cs-CZ" altLang="cs-CZ" sz="2800" dirty="0" smtClean="0"/>
              <a:t>1990,</a:t>
            </a:r>
            <a:r>
              <a:rPr lang="cs-CZ" sz="2800" dirty="0" smtClean="0"/>
              <a:t> Stockholm, Mezinárodní bibliografický seminář </a:t>
            </a:r>
          </a:p>
          <a:p>
            <a:r>
              <a:rPr lang="cs-CZ" sz="2800" dirty="0" smtClean="0"/>
              <a:t>Hlavní cíl studie - vytvořit rámec, který by umožnil jasné, přesné a jednotné  pochopení toho, co je předmětem poskytované informace v bibliografickém záznamu a co se očekává od záznamu, aby vyhovoval potřebám uživatelů</a:t>
            </a:r>
            <a:endParaRPr lang="cs-CZ" altLang="cs-CZ" sz="2800"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FRBR</a:t>
            </a:r>
            <a:endParaRPr lang="en-US" dirty="0"/>
          </a:p>
        </p:txBody>
      </p:sp>
      <p:sp>
        <p:nvSpPr>
          <p:cNvPr id="3" name="Zástupný symbol pro obsah 2"/>
          <p:cNvSpPr>
            <a:spLocks noGrp="1"/>
          </p:cNvSpPr>
          <p:nvPr>
            <p:ph idx="1"/>
          </p:nvPr>
        </p:nvSpPr>
        <p:spPr/>
        <p:txBody>
          <a:bodyPr>
            <a:normAutofit/>
          </a:bodyPr>
          <a:lstStyle/>
          <a:p>
            <a:r>
              <a:rPr lang="cs-CZ" sz="3600" dirty="0" smtClean="0"/>
              <a:t>základní úroveň funkčnosti bibliografického záznamu a stanovit základní údaje, jež by měly obsahovat záznamy vytvářené národními bibliografickými agenturami. </a:t>
            </a:r>
            <a:endParaRPr lang="cs-CZ" sz="3600" dirty="0" smtClean="0"/>
          </a:p>
          <a:p>
            <a:r>
              <a:rPr lang="cs-CZ" sz="3600" dirty="0" smtClean="0"/>
              <a:t>definovány </a:t>
            </a:r>
            <a:r>
              <a:rPr lang="cs-CZ" sz="3600" dirty="0" smtClean="0"/>
              <a:t>čtyři uživatelské úlohy bibliografických záznamů: </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cs-CZ" altLang="cs-CZ" dirty="0" smtClean="0"/>
              <a:t>Definice funkčních požadavků</a:t>
            </a:r>
          </a:p>
        </p:txBody>
      </p:sp>
      <p:sp>
        <p:nvSpPr>
          <p:cNvPr id="8195" name="Rectangle 3"/>
          <p:cNvSpPr>
            <a:spLocks noGrp="1" noChangeArrowheads="1"/>
          </p:cNvSpPr>
          <p:nvPr>
            <p:ph idx="1"/>
          </p:nvPr>
        </p:nvSpPr>
        <p:spPr>
          <a:xfrm>
            <a:off x="914400" y="1447800"/>
            <a:ext cx="7772400" cy="5077544"/>
          </a:xfrm>
          <a:noFill/>
        </p:spPr>
        <p:style>
          <a:lnRef idx="2">
            <a:schemeClr val="dk1"/>
          </a:lnRef>
          <a:fillRef idx="1">
            <a:schemeClr val="lt1"/>
          </a:fillRef>
          <a:effectRef idx="0">
            <a:schemeClr val="dk1"/>
          </a:effectRef>
          <a:fontRef idx="minor">
            <a:schemeClr val="dk1"/>
          </a:fontRef>
        </p:style>
        <p:txBody>
          <a:bodyPr>
            <a:normAutofit fontScale="77500" lnSpcReduction="20000"/>
          </a:bodyPr>
          <a:lstStyle/>
          <a:p>
            <a:pPr eaLnBrk="1" hangingPunct="1"/>
            <a:endParaRPr lang="cs-CZ" altLang="cs-CZ" sz="2400" dirty="0" smtClean="0"/>
          </a:p>
          <a:p>
            <a:r>
              <a:rPr lang="cs-CZ" altLang="cs-CZ" sz="2900" b="1" dirty="0" smtClean="0"/>
              <a:t>Vyhledání dokumentů - </a:t>
            </a:r>
            <a:r>
              <a:rPr lang="cs-CZ" altLang="cs-CZ" sz="2900" dirty="0" smtClean="0"/>
              <a:t>využívání údajů bibliografického popisu za účelem vyhledání dokumentu podle určitých kritérií, např. dokumenty o určitém předmětu, určitého názvu apod.</a:t>
            </a:r>
          </a:p>
          <a:p>
            <a:r>
              <a:rPr lang="cs-CZ" altLang="cs-CZ" sz="2900" b="1" dirty="0" smtClean="0"/>
              <a:t>Určení entity </a:t>
            </a:r>
            <a:r>
              <a:rPr lang="cs-CZ" altLang="cs-CZ" sz="2900" dirty="0" smtClean="0"/>
              <a:t>- údaje bibliografického záznamu slouží k identifikaci dokumentu; potvrzení, že dokument popsaný v záznamu odpovídá dokumentu, jenž uživatel požadoval</a:t>
            </a:r>
          </a:p>
          <a:p>
            <a:r>
              <a:rPr lang="cs-CZ" altLang="cs-CZ" sz="2900" b="1" dirty="0" smtClean="0"/>
              <a:t>Výběr entity </a:t>
            </a:r>
            <a:r>
              <a:rPr lang="cs-CZ" altLang="cs-CZ" sz="2900" dirty="0" smtClean="0"/>
              <a:t>- údaje bibliografického popisu slouží k výběru entity, např. dokumentu v určitém jazyce.</a:t>
            </a:r>
          </a:p>
          <a:p>
            <a:r>
              <a:rPr lang="cs-CZ" altLang="cs-CZ" sz="2900" b="1" dirty="0" smtClean="0"/>
              <a:t>Získání přístupu k vybrané entitě </a:t>
            </a:r>
            <a:r>
              <a:rPr lang="cs-CZ" altLang="cs-CZ" sz="2900" dirty="0" smtClean="0"/>
              <a:t>- údaje bibliografického popisu slouží k tomu, aby uživatel získal přístup k dokumentu, např. požadavek na výpůjčku</a:t>
            </a:r>
          </a:p>
          <a:p>
            <a:pPr eaLnBrk="1" hangingPunct="1"/>
            <a:r>
              <a:rPr lang="cs-CZ" altLang="cs-CZ" sz="2400" b="1" dirty="0" smtClean="0"/>
              <a:t>vyhledání </a:t>
            </a:r>
            <a:r>
              <a:rPr lang="cs-CZ" altLang="cs-CZ" sz="2400" b="1" dirty="0" smtClean="0"/>
              <a:t>entity</a:t>
            </a:r>
          </a:p>
          <a:p>
            <a:pPr eaLnBrk="1" hangingPunct="1"/>
            <a:r>
              <a:rPr lang="cs-CZ" altLang="cs-CZ" sz="2400" b="1" dirty="0" smtClean="0"/>
              <a:t>určení entity</a:t>
            </a:r>
          </a:p>
          <a:p>
            <a:pPr eaLnBrk="1" hangingPunct="1"/>
            <a:r>
              <a:rPr lang="cs-CZ" altLang="cs-CZ" sz="2400" b="1" dirty="0" smtClean="0"/>
              <a:t>výběr entity</a:t>
            </a:r>
          </a:p>
          <a:p>
            <a:pPr eaLnBrk="1" hangingPunct="1"/>
            <a:r>
              <a:rPr lang="cs-CZ" altLang="cs-CZ" sz="2400" b="1" dirty="0" smtClean="0"/>
              <a:t>získat </a:t>
            </a:r>
            <a:r>
              <a:rPr lang="cs-CZ" altLang="cs-CZ" sz="2400" b="1" dirty="0" smtClean="0"/>
              <a:t>přístup k entitě</a:t>
            </a:r>
          </a:p>
        </p:txBody>
      </p:sp>
    </p:spTree>
    <p:extLst>
      <p:ext uri="{BB962C8B-B14F-4D97-AF65-F5344CB8AC3E}">
        <p14:creationId xmlns="" xmlns:p14="http://schemas.microsoft.com/office/powerpoint/2010/main" val="2572281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cs-CZ" altLang="cs-CZ" dirty="0" smtClean="0"/>
              <a:t>Entity</a:t>
            </a:r>
          </a:p>
        </p:txBody>
      </p:sp>
      <p:sp>
        <p:nvSpPr>
          <p:cNvPr id="9219" name="Rectangle 3"/>
          <p:cNvSpPr>
            <a:spLocks noGrp="1" noChangeArrowheads="1"/>
          </p:cNvSpPr>
          <p:nvPr>
            <p:ph idx="1"/>
          </p:nvPr>
        </p:nvSpPr>
        <p:spPr/>
        <p:txBody>
          <a:bodyPr/>
          <a:lstStyle/>
          <a:p>
            <a:r>
              <a:rPr lang="cs-CZ" altLang="cs-CZ" sz="2400" dirty="0">
                <a:solidFill>
                  <a:schemeClr val="dk1"/>
                </a:solidFill>
              </a:rPr>
              <a:t>1. skupiny - dílo, vyjádření, provedení, jednotka - univerzum dokumentů</a:t>
            </a:r>
          </a:p>
          <a:p>
            <a:r>
              <a:rPr lang="cs-CZ" altLang="cs-CZ" sz="2400" dirty="0">
                <a:solidFill>
                  <a:schemeClr val="dk1"/>
                </a:solidFill>
              </a:rPr>
              <a:t>2. skupiny - osoba, korporace</a:t>
            </a:r>
          </a:p>
          <a:p>
            <a:r>
              <a:rPr lang="cs-CZ" altLang="cs-CZ" sz="2400" dirty="0">
                <a:solidFill>
                  <a:schemeClr val="dk1"/>
                </a:solidFill>
              </a:rPr>
              <a:t>3. skupiny - pojem, místo, objekt, událost</a:t>
            </a:r>
          </a:p>
        </p:txBody>
      </p:sp>
    </p:spTree>
    <p:extLst>
      <p:ext uri="{BB962C8B-B14F-4D97-AF65-F5344CB8AC3E}">
        <p14:creationId xmlns="" xmlns:p14="http://schemas.microsoft.com/office/powerpoint/2010/main" val="2374359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US"/>
          </a:p>
        </p:txBody>
      </p:sp>
      <p:sp>
        <p:nvSpPr>
          <p:cNvPr id="3" name="Zástupný symbol pro obsah 2"/>
          <p:cNvSpPr>
            <a:spLocks noGrp="1"/>
          </p:cNvSpPr>
          <p:nvPr>
            <p:ph idx="1"/>
          </p:nvPr>
        </p:nvSpPr>
        <p:spPr/>
        <p:txBody>
          <a:bodyPr/>
          <a:lstStyle/>
          <a:p>
            <a:endParaRPr lang="en-US"/>
          </a:p>
        </p:txBody>
      </p:sp>
      <p:pic>
        <p:nvPicPr>
          <p:cNvPr id="1026" name="Picture 2" descr="http://www.inflow.cz/files/redakce/sch__ma_1.jpg">
            <a:hlinkClick r:id="rId2"/>
          </p:cNvPr>
          <p:cNvPicPr>
            <a:picLocks noChangeAspect="1" noChangeArrowheads="1"/>
          </p:cNvPicPr>
          <p:nvPr/>
        </p:nvPicPr>
        <p:blipFill>
          <a:blip r:embed="rId3" cstate="print"/>
          <a:srcRect/>
          <a:stretch>
            <a:fillRect/>
          </a:stretch>
        </p:blipFill>
        <p:spPr bwMode="auto">
          <a:xfrm>
            <a:off x="1043607" y="1932818"/>
            <a:ext cx="8070195" cy="3728430"/>
          </a:xfrm>
          <a:prstGeom prst="rect">
            <a:avLst/>
          </a:prstGeom>
          <a:noFill/>
        </p:spPr>
      </p:pic>
    </p:spTree>
    <p:extLst>
      <p:ext uri="{BB962C8B-B14F-4D97-AF65-F5344CB8AC3E}">
        <p14:creationId xmlns="" xmlns:p14="http://schemas.microsoft.com/office/powerpoint/2010/main" val="3924703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cs-CZ" altLang="cs-CZ" smtClean="0"/>
              <a:t>Dílo</a:t>
            </a:r>
          </a:p>
        </p:txBody>
      </p:sp>
      <p:sp>
        <p:nvSpPr>
          <p:cNvPr id="16387" name="Rectangle 3"/>
          <p:cNvSpPr>
            <a:spLocks noGrp="1" noChangeArrowheads="1"/>
          </p:cNvSpPr>
          <p:nvPr>
            <p:ph idx="1"/>
          </p:nvPr>
        </p:nvSpPr>
        <p:spPr/>
        <p:txBody>
          <a:bodyPr>
            <a:normAutofit/>
          </a:bodyPr>
          <a:lstStyle/>
          <a:p>
            <a:pPr>
              <a:lnSpc>
                <a:spcPct val="90000"/>
              </a:lnSpc>
            </a:pPr>
            <a:r>
              <a:rPr lang="cs-CZ" altLang="cs-CZ" sz="2400" dirty="0">
                <a:solidFill>
                  <a:schemeClr val="dk1"/>
                </a:solidFill>
              </a:rPr>
              <a:t>Dílo je výrazný intelektuální nebo umělecký </a:t>
            </a:r>
            <a:r>
              <a:rPr lang="cs-CZ" altLang="cs-CZ" sz="2400" dirty="0" smtClean="0">
                <a:solidFill>
                  <a:schemeClr val="dk1"/>
                </a:solidFill>
              </a:rPr>
              <a:t>výtvor</a:t>
            </a:r>
          </a:p>
          <a:p>
            <a:pPr>
              <a:lnSpc>
                <a:spcPct val="90000"/>
              </a:lnSpc>
            </a:pPr>
            <a:r>
              <a:rPr lang="cs-CZ" altLang="cs-CZ" sz="2400" dirty="0" smtClean="0">
                <a:solidFill>
                  <a:schemeClr val="dk1"/>
                </a:solidFill>
              </a:rPr>
              <a:t>abstraktní </a:t>
            </a:r>
            <a:r>
              <a:rPr lang="cs-CZ" altLang="cs-CZ" sz="2400" dirty="0">
                <a:solidFill>
                  <a:schemeClr val="dk1"/>
                </a:solidFill>
              </a:rPr>
              <a:t>entita</a:t>
            </a:r>
          </a:p>
          <a:p>
            <a:pPr>
              <a:lnSpc>
                <a:spcPct val="90000"/>
              </a:lnSpc>
            </a:pPr>
            <a:r>
              <a:rPr lang="cs-CZ" altLang="cs-CZ" sz="2400" dirty="0">
                <a:solidFill>
                  <a:schemeClr val="dk1"/>
                </a:solidFill>
              </a:rPr>
              <a:t>Dílo rozpoznáváme díky individuálním realizacím či vyjádřením díla</a:t>
            </a:r>
          </a:p>
          <a:p>
            <a:pPr>
              <a:lnSpc>
                <a:spcPct val="90000"/>
              </a:lnSpc>
            </a:pPr>
            <a:r>
              <a:rPr lang="cs-CZ" altLang="cs-CZ" sz="2400" dirty="0">
                <a:solidFill>
                  <a:schemeClr val="dk1"/>
                </a:solidFill>
              </a:rPr>
              <a:t>Dílo samotné existuje pouze v častosti obsahu  v rámci různých vyjádření díla</a:t>
            </a:r>
          </a:p>
          <a:p>
            <a:pPr>
              <a:lnSpc>
                <a:spcPct val="90000"/>
              </a:lnSpc>
            </a:pPr>
            <a:r>
              <a:rPr lang="cs-CZ" altLang="cs-CZ" sz="2400" dirty="0">
                <a:solidFill>
                  <a:schemeClr val="dk1"/>
                </a:solidFill>
              </a:rPr>
              <a:t>nové dílo: modifikace díla zahrnuje významný stupeň nezávislé intelektuální či umělecké činnosti</a:t>
            </a:r>
          </a:p>
        </p:txBody>
      </p:sp>
    </p:spTree>
    <p:extLst>
      <p:ext uri="{BB962C8B-B14F-4D97-AF65-F5344CB8AC3E}">
        <p14:creationId xmlns="" xmlns:p14="http://schemas.microsoft.com/office/powerpoint/2010/main" val="820075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cs-CZ" altLang="cs-CZ" smtClean="0"/>
              <a:t>Příklady díla</a:t>
            </a:r>
          </a:p>
        </p:txBody>
      </p:sp>
      <p:sp>
        <p:nvSpPr>
          <p:cNvPr id="17411" name="Rectangle 3"/>
          <p:cNvSpPr>
            <a:spLocks noGrp="1" noChangeArrowheads="1"/>
          </p:cNvSpPr>
          <p:nvPr>
            <p:ph idx="1"/>
          </p:nvPr>
        </p:nvSpPr>
        <p:spPr/>
        <p:txBody>
          <a:bodyPr>
            <a:normAutofit/>
          </a:bodyPr>
          <a:lstStyle/>
          <a:p>
            <a:r>
              <a:rPr lang="cs-CZ" altLang="cs-CZ" sz="2400" dirty="0">
                <a:solidFill>
                  <a:schemeClr val="dk1"/>
                </a:solidFill>
              </a:rPr>
              <a:t>Česká mše vánoční</a:t>
            </a:r>
          </a:p>
          <a:p>
            <a:r>
              <a:rPr lang="cs-CZ" altLang="cs-CZ" sz="2400" dirty="0">
                <a:solidFill>
                  <a:schemeClr val="dk1"/>
                </a:solidFill>
              </a:rPr>
              <a:t>Bible</a:t>
            </a:r>
          </a:p>
          <a:p>
            <a:r>
              <a:rPr lang="cs-CZ" altLang="cs-CZ" sz="2400" dirty="0">
                <a:solidFill>
                  <a:schemeClr val="dk1"/>
                </a:solidFill>
              </a:rPr>
              <a:t>Romeo a Julie</a:t>
            </a:r>
          </a:p>
        </p:txBody>
      </p:sp>
    </p:spTree>
    <p:extLst>
      <p:ext uri="{BB962C8B-B14F-4D97-AF65-F5344CB8AC3E}">
        <p14:creationId xmlns="" xmlns:p14="http://schemas.microsoft.com/office/powerpoint/2010/main" val="1227124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56160" y="188913"/>
            <a:ext cx="6000750" cy="684212"/>
          </a:xfrm>
        </p:spPr>
        <p:txBody>
          <a:bodyPr>
            <a:normAutofit fontScale="90000"/>
          </a:bodyPr>
          <a:lstStyle/>
          <a:p>
            <a:pPr eaLnBrk="1" hangingPunct="1"/>
            <a:r>
              <a:rPr lang="cs-CZ" altLang="cs-CZ" smtClean="0"/>
              <a:t>Vyjádření</a:t>
            </a:r>
          </a:p>
        </p:txBody>
      </p:sp>
      <p:sp>
        <p:nvSpPr>
          <p:cNvPr id="18435" name="Rectangle 3"/>
          <p:cNvSpPr>
            <a:spLocks noGrp="1" noChangeArrowheads="1"/>
          </p:cNvSpPr>
          <p:nvPr>
            <p:ph idx="1"/>
          </p:nvPr>
        </p:nvSpPr>
        <p:spPr>
          <a:xfrm>
            <a:off x="1439467" y="1700215"/>
            <a:ext cx="6055519" cy="4103687"/>
          </a:xfrm>
        </p:spPr>
        <p:txBody>
          <a:bodyPr>
            <a:normAutofit/>
          </a:bodyPr>
          <a:lstStyle/>
          <a:p>
            <a:r>
              <a:rPr lang="cs-CZ" altLang="cs-CZ" sz="2400" dirty="0">
                <a:solidFill>
                  <a:schemeClr val="dk1"/>
                </a:solidFill>
              </a:rPr>
              <a:t>je intelektuální nebo umělecká realizace díla ve formě alfa-numerické, hudební či choreografické notace, zvuku, obrazu, objektu, pohybu apod., či kombinace takových forem.</a:t>
            </a:r>
          </a:p>
          <a:p>
            <a:r>
              <a:rPr lang="cs-CZ" altLang="cs-CZ" sz="2400" dirty="0">
                <a:solidFill>
                  <a:schemeClr val="dk1"/>
                </a:solidFill>
              </a:rPr>
              <a:t>hranice této entity jsou definovány ovšem tak, že vylučují fyzickou formu</a:t>
            </a:r>
          </a:p>
          <a:p>
            <a:r>
              <a:rPr lang="cs-CZ" altLang="cs-CZ" sz="2400" dirty="0">
                <a:solidFill>
                  <a:schemeClr val="dk1"/>
                </a:solidFill>
              </a:rPr>
              <a:t>změna formy - nové vyjádření</a:t>
            </a:r>
          </a:p>
        </p:txBody>
      </p:sp>
    </p:spTree>
    <p:extLst>
      <p:ext uri="{BB962C8B-B14F-4D97-AF65-F5344CB8AC3E}">
        <p14:creationId xmlns="" xmlns:p14="http://schemas.microsoft.com/office/powerpoint/2010/main" val="614423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cs-CZ" altLang="cs-CZ" smtClean="0"/>
              <a:t>Příklady</a:t>
            </a:r>
          </a:p>
        </p:txBody>
      </p:sp>
      <p:sp>
        <p:nvSpPr>
          <p:cNvPr id="19459" name="Rectangle 3"/>
          <p:cNvSpPr>
            <a:spLocks noGrp="1" noChangeArrowheads="1"/>
          </p:cNvSpPr>
          <p:nvPr>
            <p:ph idx="1"/>
          </p:nvPr>
        </p:nvSpPr>
        <p:spPr>
          <a:xfrm>
            <a:off x="683568" y="1905000"/>
            <a:ext cx="7920880" cy="3777622"/>
          </a:xfrm>
        </p:spPr>
        <p:txBody>
          <a:bodyPr>
            <a:normAutofit/>
          </a:bodyPr>
          <a:lstStyle/>
          <a:p>
            <a:r>
              <a:rPr lang="cs-CZ" altLang="cs-CZ" sz="2400" dirty="0">
                <a:solidFill>
                  <a:schemeClr val="dk1"/>
                </a:solidFill>
              </a:rPr>
              <a:t>koncertní provedení České mše vánoční</a:t>
            </a:r>
          </a:p>
          <a:p>
            <a:r>
              <a:rPr lang="cs-CZ" altLang="cs-CZ" sz="2400" dirty="0">
                <a:solidFill>
                  <a:schemeClr val="dk1"/>
                </a:solidFill>
              </a:rPr>
              <a:t>notový zápis České mše vánoční</a:t>
            </a:r>
          </a:p>
          <a:p>
            <a:r>
              <a:rPr lang="cs-CZ" altLang="cs-CZ" sz="2400" dirty="0">
                <a:solidFill>
                  <a:schemeClr val="dk1"/>
                </a:solidFill>
              </a:rPr>
              <a:t>český ekumenický překlad Bible</a:t>
            </a:r>
          </a:p>
          <a:p>
            <a:r>
              <a:rPr lang="cs-CZ" altLang="cs-CZ" sz="2400" dirty="0">
                <a:solidFill>
                  <a:schemeClr val="dk1"/>
                </a:solidFill>
              </a:rPr>
              <a:t>český překlad hry Romeo a Julie</a:t>
            </a:r>
          </a:p>
        </p:txBody>
      </p:sp>
    </p:spTree>
    <p:extLst>
      <p:ext uri="{BB962C8B-B14F-4D97-AF65-F5344CB8AC3E}">
        <p14:creationId xmlns="" xmlns:p14="http://schemas.microsoft.com/office/powerpoint/2010/main" val="3509488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AACR - RDA</a:t>
            </a:r>
            <a:endParaRPr lang="en-US" dirty="0"/>
          </a:p>
        </p:txBody>
      </p:sp>
      <p:sp>
        <p:nvSpPr>
          <p:cNvPr id="3" name="Zástupný symbol pro obsah 2"/>
          <p:cNvSpPr>
            <a:spLocks noGrp="1"/>
          </p:cNvSpPr>
          <p:nvPr>
            <p:ph idx="1"/>
          </p:nvPr>
        </p:nvSpPr>
        <p:spPr/>
        <p:txBody>
          <a:bodyPr/>
          <a:lstStyle/>
          <a:p>
            <a:r>
              <a:rPr lang="cs-CZ" dirty="0" smtClean="0"/>
              <a:t>1967 – AACR (1)</a:t>
            </a:r>
          </a:p>
          <a:p>
            <a:r>
              <a:rPr lang="cs-CZ" dirty="0" smtClean="0"/>
              <a:t>1978 – AACR2</a:t>
            </a:r>
          </a:p>
          <a:p>
            <a:r>
              <a:rPr lang="cs-CZ" dirty="0" smtClean="0"/>
              <a:t>1988 – AACR2R</a:t>
            </a:r>
          </a:p>
          <a:p>
            <a:endParaRPr lang="cs-CZ" dirty="0"/>
          </a:p>
          <a:p>
            <a:r>
              <a:rPr lang="cs-CZ" dirty="0" smtClean="0"/>
              <a:t>(2003 – 2005) – AACR3</a:t>
            </a:r>
          </a:p>
          <a:p>
            <a:r>
              <a:rPr lang="cs-CZ" dirty="0" smtClean="0"/>
              <a:t>2005 – 2010 - RDA</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cs-CZ" altLang="cs-CZ" smtClean="0"/>
              <a:t>Provedení</a:t>
            </a:r>
          </a:p>
        </p:txBody>
      </p:sp>
      <p:sp>
        <p:nvSpPr>
          <p:cNvPr id="20483" name="Rectangle 3"/>
          <p:cNvSpPr>
            <a:spLocks noGrp="1" noChangeArrowheads="1"/>
          </p:cNvSpPr>
          <p:nvPr>
            <p:ph idx="1"/>
          </p:nvPr>
        </p:nvSpPr>
        <p:spPr/>
        <p:txBody>
          <a:bodyPr>
            <a:normAutofit/>
          </a:bodyPr>
          <a:lstStyle/>
          <a:p>
            <a:r>
              <a:rPr lang="cs-CZ" altLang="cs-CZ" sz="2400" dirty="0">
                <a:solidFill>
                  <a:schemeClr val="dk1"/>
                </a:solidFill>
              </a:rPr>
              <a:t>Provedení je fyzické ztělesnění vyjádření díla</a:t>
            </a:r>
          </a:p>
          <a:p>
            <a:r>
              <a:rPr lang="cs-CZ" altLang="cs-CZ" sz="2400" dirty="0">
                <a:solidFill>
                  <a:schemeClr val="dk1"/>
                </a:solidFill>
              </a:rPr>
              <a:t>náklad knihy</a:t>
            </a:r>
          </a:p>
          <a:p>
            <a:r>
              <a:rPr lang="cs-CZ" altLang="cs-CZ" sz="2400" dirty="0">
                <a:solidFill>
                  <a:schemeClr val="dk1"/>
                </a:solidFill>
              </a:rPr>
              <a:t>široká škála nosičů</a:t>
            </a:r>
          </a:p>
          <a:p>
            <a:r>
              <a:rPr lang="cs-CZ" altLang="cs-CZ" sz="2400" dirty="0">
                <a:solidFill>
                  <a:schemeClr val="dk1"/>
                </a:solidFill>
              </a:rPr>
              <a:t>nové provedení : změna fyzické formy, změna vydání</a:t>
            </a:r>
          </a:p>
          <a:p>
            <a:endParaRPr lang="cs-CZ" altLang="cs-CZ" sz="2400" dirty="0">
              <a:solidFill>
                <a:schemeClr val="dk1"/>
              </a:solidFill>
            </a:endParaRPr>
          </a:p>
        </p:txBody>
      </p:sp>
    </p:spTree>
    <p:extLst>
      <p:ext uri="{BB962C8B-B14F-4D97-AF65-F5344CB8AC3E}">
        <p14:creationId xmlns="" xmlns:p14="http://schemas.microsoft.com/office/powerpoint/2010/main" val="638204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cs-CZ" altLang="cs-CZ" smtClean="0"/>
              <a:t>Jednotka</a:t>
            </a:r>
          </a:p>
        </p:txBody>
      </p:sp>
      <p:sp>
        <p:nvSpPr>
          <p:cNvPr id="22531" name="Rectangle 3"/>
          <p:cNvSpPr>
            <a:spLocks noGrp="1" noChangeArrowheads="1"/>
          </p:cNvSpPr>
          <p:nvPr>
            <p:ph idx="1"/>
          </p:nvPr>
        </p:nvSpPr>
        <p:spPr>
          <a:xfrm>
            <a:off x="1770459" y="1689100"/>
            <a:ext cx="6686550" cy="3777622"/>
          </a:xfrm>
        </p:spPr>
        <p:txBody>
          <a:bodyPr/>
          <a:lstStyle/>
          <a:p>
            <a:pPr eaLnBrk="1" hangingPunct="1"/>
            <a:r>
              <a:rPr lang="cs-CZ" altLang="cs-CZ" sz="2400" dirty="0">
                <a:solidFill>
                  <a:schemeClr val="dk1"/>
                </a:solidFill>
              </a:rPr>
              <a:t>Jednotka je jednotlivý exemplář </a:t>
            </a:r>
            <a:r>
              <a:rPr lang="cs-CZ" altLang="cs-CZ" sz="2400" dirty="0" smtClean="0">
                <a:solidFill>
                  <a:schemeClr val="dk1"/>
                </a:solidFill>
              </a:rPr>
              <a:t>provedení</a:t>
            </a:r>
          </a:p>
          <a:p>
            <a:pPr eaLnBrk="1" hangingPunct="1"/>
            <a:r>
              <a:rPr lang="cs-CZ" altLang="cs-CZ" sz="2400" dirty="0" smtClean="0">
                <a:solidFill>
                  <a:schemeClr val="dk1"/>
                </a:solidFill>
              </a:rPr>
              <a:t>konkrétní entita</a:t>
            </a:r>
            <a:endParaRPr lang="cs-CZ" altLang="cs-CZ" b="1" dirty="0" smtClean="0">
              <a:latin typeface="Times New Roman" panose="02020603050405020304" pitchFamily="18" charset="0"/>
            </a:endParaRPr>
          </a:p>
        </p:txBody>
      </p:sp>
    </p:spTree>
    <p:extLst>
      <p:ext uri="{BB962C8B-B14F-4D97-AF65-F5344CB8AC3E}">
        <p14:creationId xmlns="" xmlns:p14="http://schemas.microsoft.com/office/powerpoint/2010/main" val="3797850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US"/>
          </a:p>
        </p:txBody>
      </p:sp>
      <p:sp>
        <p:nvSpPr>
          <p:cNvPr id="3" name="Zástupný symbol pro obsah 2"/>
          <p:cNvSpPr>
            <a:spLocks noGrp="1"/>
          </p:cNvSpPr>
          <p:nvPr>
            <p:ph idx="1"/>
          </p:nvPr>
        </p:nvSpPr>
        <p:spPr/>
        <p:txBody>
          <a:bodyPr/>
          <a:lstStyle/>
          <a:p>
            <a:endParaRPr lang="en-US"/>
          </a:p>
        </p:txBody>
      </p:sp>
      <p:pic>
        <p:nvPicPr>
          <p:cNvPr id="1026" name="Picture 2" descr="http://www.inflow.cz/files/redakce/sch__ma_1.jpg">
            <a:hlinkClick r:id="rId2"/>
          </p:cNvPr>
          <p:cNvPicPr>
            <a:picLocks noChangeAspect="1" noChangeArrowheads="1"/>
          </p:cNvPicPr>
          <p:nvPr/>
        </p:nvPicPr>
        <p:blipFill>
          <a:blip r:embed="rId3" cstate="print"/>
          <a:srcRect/>
          <a:stretch>
            <a:fillRect/>
          </a:stretch>
        </p:blipFill>
        <p:spPr bwMode="auto">
          <a:xfrm>
            <a:off x="1043607" y="1932818"/>
            <a:ext cx="8070195" cy="3728430"/>
          </a:xfrm>
          <a:prstGeom prst="rect">
            <a:avLst/>
          </a:prstGeom>
          <a:noFill/>
        </p:spPr>
      </p:pic>
    </p:spTree>
    <p:extLst>
      <p:ext uri="{BB962C8B-B14F-4D97-AF65-F5344CB8AC3E}">
        <p14:creationId xmlns="" xmlns:p14="http://schemas.microsoft.com/office/powerpoint/2010/main" val="3924703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cs-CZ" altLang="cs-CZ" smtClean="0"/>
              <a:t>Atributy</a:t>
            </a:r>
          </a:p>
        </p:txBody>
      </p:sp>
      <p:sp>
        <p:nvSpPr>
          <p:cNvPr id="25603" name="Rectangle 3"/>
          <p:cNvSpPr>
            <a:spLocks noGrp="1" noChangeArrowheads="1"/>
          </p:cNvSpPr>
          <p:nvPr>
            <p:ph idx="1"/>
          </p:nvPr>
        </p:nvSpPr>
        <p:spPr>
          <a:xfrm>
            <a:off x="1466850" y="1511300"/>
            <a:ext cx="6686550" cy="3777622"/>
          </a:xfrm>
        </p:spPr>
        <p:txBody>
          <a:bodyPr/>
          <a:lstStyle/>
          <a:p>
            <a:r>
              <a:rPr lang="cs-CZ" altLang="cs-CZ" sz="2400" dirty="0">
                <a:solidFill>
                  <a:schemeClr val="dk1"/>
                </a:solidFill>
              </a:rPr>
              <a:t>vlastnosti asociované s entitami</a:t>
            </a:r>
          </a:p>
          <a:p>
            <a:r>
              <a:rPr lang="cs-CZ" altLang="cs-CZ" sz="2400" dirty="0">
                <a:solidFill>
                  <a:schemeClr val="dk1"/>
                </a:solidFill>
              </a:rPr>
              <a:t>slouží jako prostředky, kterými uživatelé formulují svoje dotazy</a:t>
            </a:r>
          </a:p>
          <a:p>
            <a:r>
              <a:rPr lang="cs-CZ" altLang="cs-CZ" sz="2400" dirty="0">
                <a:solidFill>
                  <a:schemeClr val="dk1"/>
                </a:solidFill>
              </a:rPr>
              <a:t>byly odvozeny logickou analýzou dat</a:t>
            </a:r>
          </a:p>
          <a:p>
            <a:pPr eaLnBrk="1" hangingPunct="1"/>
            <a:endParaRPr lang="cs-CZ" altLang="cs-CZ" dirty="0" smtClean="0"/>
          </a:p>
        </p:txBody>
      </p:sp>
    </p:spTree>
    <p:extLst>
      <p:ext uri="{BB962C8B-B14F-4D97-AF65-F5344CB8AC3E}">
        <p14:creationId xmlns="" xmlns:p14="http://schemas.microsoft.com/office/powerpoint/2010/main" val="3364457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cs-CZ" altLang="cs-CZ" smtClean="0"/>
              <a:t>Příklady atributů</a:t>
            </a:r>
          </a:p>
        </p:txBody>
      </p:sp>
      <p:sp>
        <p:nvSpPr>
          <p:cNvPr id="26627" name="Rectangle 3"/>
          <p:cNvSpPr>
            <a:spLocks noGrp="1" noChangeArrowheads="1"/>
          </p:cNvSpPr>
          <p:nvPr>
            <p:ph idx="1"/>
          </p:nvPr>
        </p:nvSpPr>
        <p:spPr/>
        <p:txBody>
          <a:bodyPr>
            <a:normAutofit/>
          </a:bodyPr>
          <a:lstStyle/>
          <a:p>
            <a:pPr>
              <a:lnSpc>
                <a:spcPct val="90000"/>
              </a:lnSpc>
            </a:pPr>
            <a:r>
              <a:rPr lang="cs-CZ" altLang="cs-CZ" sz="2400" dirty="0">
                <a:solidFill>
                  <a:schemeClr val="dk1"/>
                </a:solidFill>
              </a:rPr>
              <a:t>dílo – název, rok vytvoření díla</a:t>
            </a:r>
          </a:p>
          <a:p>
            <a:pPr>
              <a:lnSpc>
                <a:spcPct val="90000"/>
              </a:lnSpc>
            </a:pPr>
            <a:r>
              <a:rPr lang="cs-CZ" altLang="cs-CZ" sz="2400" dirty="0">
                <a:solidFill>
                  <a:schemeClr val="dk1"/>
                </a:solidFill>
              </a:rPr>
              <a:t>vyjádření – název, forma</a:t>
            </a:r>
          </a:p>
          <a:p>
            <a:pPr>
              <a:lnSpc>
                <a:spcPct val="90000"/>
              </a:lnSpc>
            </a:pPr>
            <a:r>
              <a:rPr lang="cs-CZ" altLang="cs-CZ" sz="2400" dirty="0">
                <a:solidFill>
                  <a:schemeClr val="dk1"/>
                </a:solidFill>
              </a:rPr>
              <a:t>provedení – nakladatel, rok vydání, název</a:t>
            </a:r>
          </a:p>
          <a:p>
            <a:pPr>
              <a:lnSpc>
                <a:spcPct val="90000"/>
              </a:lnSpc>
            </a:pPr>
            <a:r>
              <a:rPr lang="cs-CZ" altLang="cs-CZ" sz="2400" dirty="0">
                <a:solidFill>
                  <a:schemeClr val="dk1"/>
                </a:solidFill>
              </a:rPr>
              <a:t>jednotka – signatura</a:t>
            </a:r>
          </a:p>
          <a:p>
            <a:pPr>
              <a:lnSpc>
                <a:spcPct val="90000"/>
              </a:lnSpc>
            </a:pPr>
            <a:r>
              <a:rPr lang="cs-CZ" altLang="cs-CZ" sz="2400" dirty="0">
                <a:solidFill>
                  <a:schemeClr val="dk1"/>
                </a:solidFill>
              </a:rPr>
              <a:t>autor – jméno</a:t>
            </a:r>
          </a:p>
          <a:p>
            <a:pPr>
              <a:lnSpc>
                <a:spcPct val="90000"/>
              </a:lnSpc>
            </a:pPr>
            <a:r>
              <a:rPr lang="cs-CZ" altLang="cs-CZ" sz="2400" dirty="0">
                <a:solidFill>
                  <a:schemeClr val="dk1"/>
                </a:solidFill>
              </a:rPr>
              <a:t>korporace – jméno</a:t>
            </a:r>
          </a:p>
          <a:p>
            <a:pPr>
              <a:lnSpc>
                <a:spcPct val="90000"/>
              </a:lnSpc>
            </a:pPr>
            <a:r>
              <a:rPr lang="cs-CZ" altLang="cs-CZ" sz="2400" dirty="0">
                <a:solidFill>
                  <a:schemeClr val="dk1"/>
                </a:solidFill>
              </a:rPr>
              <a:t>...</a:t>
            </a:r>
          </a:p>
        </p:txBody>
      </p:sp>
    </p:spTree>
    <p:extLst>
      <p:ext uri="{BB962C8B-B14F-4D97-AF65-F5344CB8AC3E}">
        <p14:creationId xmlns="" xmlns:p14="http://schemas.microsoft.com/office/powerpoint/2010/main" val="1660376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cs-CZ" altLang="cs-CZ" smtClean="0"/>
              <a:t>Rozdělení atributů</a:t>
            </a:r>
          </a:p>
        </p:txBody>
      </p:sp>
      <p:sp>
        <p:nvSpPr>
          <p:cNvPr id="28675" name="Rectangle 3"/>
          <p:cNvSpPr>
            <a:spLocks noGrp="1" noChangeArrowheads="1"/>
          </p:cNvSpPr>
          <p:nvPr>
            <p:ph idx="1"/>
          </p:nvPr>
        </p:nvSpPr>
        <p:spPr/>
        <p:txBody>
          <a:bodyPr>
            <a:normAutofit/>
          </a:bodyPr>
          <a:lstStyle/>
          <a:p>
            <a:r>
              <a:rPr lang="cs-CZ" altLang="cs-CZ" sz="2400" dirty="0">
                <a:solidFill>
                  <a:schemeClr val="dk1"/>
                </a:solidFill>
              </a:rPr>
              <a:t>atributy, které jsou v entitách obsažené - údaje z titulního listu, nosič</a:t>
            </a:r>
          </a:p>
          <a:p>
            <a:r>
              <a:rPr lang="cs-CZ" altLang="cs-CZ" sz="2400" dirty="0">
                <a:solidFill>
                  <a:schemeClr val="dk1"/>
                </a:solidFill>
              </a:rPr>
              <a:t>atributy, které jsou entitám přiděleny z vnějšku - autority, číslo tematického katalogu</a:t>
            </a:r>
          </a:p>
        </p:txBody>
      </p:sp>
    </p:spTree>
    <p:extLst>
      <p:ext uri="{BB962C8B-B14F-4D97-AF65-F5344CB8AC3E}">
        <p14:creationId xmlns="" xmlns:p14="http://schemas.microsoft.com/office/powerpoint/2010/main" val="1229096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cs-CZ" altLang="cs-CZ" smtClean="0"/>
              <a:t>Vztahy</a:t>
            </a:r>
          </a:p>
        </p:txBody>
      </p:sp>
      <p:sp>
        <p:nvSpPr>
          <p:cNvPr id="29699" name="Rectangle 3"/>
          <p:cNvSpPr>
            <a:spLocks noGrp="1" noChangeArrowheads="1"/>
          </p:cNvSpPr>
          <p:nvPr>
            <p:ph idx="1"/>
          </p:nvPr>
        </p:nvSpPr>
        <p:spPr/>
        <p:txBody>
          <a:bodyPr>
            <a:normAutofit/>
          </a:bodyPr>
          <a:lstStyle/>
          <a:p>
            <a:r>
              <a:rPr lang="cs-CZ" altLang="cs-CZ" sz="2400" dirty="0">
                <a:solidFill>
                  <a:schemeClr val="dk1"/>
                </a:solidFill>
              </a:rPr>
              <a:t>vysoká úroveň (</a:t>
            </a:r>
            <a:r>
              <a:rPr lang="cs-CZ" altLang="cs-CZ" sz="2400" dirty="0" err="1">
                <a:solidFill>
                  <a:schemeClr val="dk1"/>
                </a:solidFill>
              </a:rPr>
              <a:t>high</a:t>
            </a:r>
            <a:r>
              <a:rPr lang="cs-CZ" altLang="cs-CZ" sz="2400" dirty="0">
                <a:solidFill>
                  <a:schemeClr val="dk1"/>
                </a:solidFill>
              </a:rPr>
              <a:t> </a:t>
            </a:r>
            <a:r>
              <a:rPr lang="cs-CZ" altLang="cs-CZ" sz="2400" dirty="0" err="1">
                <a:solidFill>
                  <a:schemeClr val="dk1"/>
                </a:solidFill>
              </a:rPr>
              <a:t>level</a:t>
            </a:r>
            <a:r>
              <a:rPr lang="cs-CZ" altLang="cs-CZ" sz="2400" dirty="0">
                <a:solidFill>
                  <a:schemeClr val="dk1"/>
                </a:solidFill>
              </a:rPr>
              <a:t>) nebo také obecná úroveň (</a:t>
            </a:r>
            <a:r>
              <a:rPr lang="cs-CZ" altLang="cs-CZ" sz="2400" dirty="0" err="1">
                <a:solidFill>
                  <a:schemeClr val="dk1"/>
                </a:solidFill>
              </a:rPr>
              <a:t>generalized</a:t>
            </a:r>
            <a:r>
              <a:rPr lang="cs-CZ" altLang="cs-CZ" sz="2400" dirty="0">
                <a:solidFill>
                  <a:schemeClr val="dk1"/>
                </a:solidFill>
              </a:rPr>
              <a:t> </a:t>
            </a:r>
            <a:r>
              <a:rPr lang="cs-CZ" altLang="cs-CZ" sz="2400" dirty="0" err="1">
                <a:solidFill>
                  <a:schemeClr val="dk1"/>
                </a:solidFill>
              </a:rPr>
              <a:t>level</a:t>
            </a:r>
            <a:r>
              <a:rPr lang="cs-CZ" altLang="cs-CZ" sz="2400" dirty="0">
                <a:solidFill>
                  <a:schemeClr val="dk1"/>
                </a:solidFill>
              </a:rPr>
              <a:t>) - vztahy mezi dílem, vyjádřením, provedením a jednotkou</a:t>
            </a:r>
          </a:p>
          <a:p>
            <a:r>
              <a:rPr lang="cs-CZ" altLang="cs-CZ" sz="2400" dirty="0">
                <a:solidFill>
                  <a:schemeClr val="dk1"/>
                </a:solidFill>
              </a:rPr>
              <a:t>nižší úroveň - jiné vztahy mezi entitami první skupiny</a:t>
            </a:r>
          </a:p>
        </p:txBody>
      </p:sp>
    </p:spTree>
    <p:extLst>
      <p:ext uri="{BB962C8B-B14F-4D97-AF65-F5344CB8AC3E}">
        <p14:creationId xmlns="" xmlns:p14="http://schemas.microsoft.com/office/powerpoint/2010/main" val="309500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pPr eaLnBrk="1" hangingPunct="1"/>
            <a:r>
              <a:rPr lang="cs-CZ" altLang="cs-CZ" smtClean="0"/>
              <a:t>Jiné vztahy mezi entitami první skupiny</a:t>
            </a:r>
          </a:p>
        </p:txBody>
      </p:sp>
      <p:sp>
        <p:nvSpPr>
          <p:cNvPr id="30723" name="Rectangle 3"/>
          <p:cNvSpPr>
            <a:spLocks noGrp="1" noChangeArrowheads="1"/>
          </p:cNvSpPr>
          <p:nvPr>
            <p:ph idx="1"/>
          </p:nvPr>
        </p:nvSpPr>
        <p:spPr/>
        <p:txBody>
          <a:bodyPr>
            <a:normAutofit/>
          </a:bodyPr>
          <a:lstStyle/>
          <a:p>
            <a:r>
              <a:rPr lang="cs-CZ" altLang="cs-CZ" sz="2400" dirty="0">
                <a:solidFill>
                  <a:schemeClr val="dk1"/>
                </a:solidFill>
              </a:rPr>
              <a:t>vztahy mezi díly</a:t>
            </a:r>
          </a:p>
          <a:p>
            <a:pPr marL="742950" lvl="2" indent="-342900"/>
            <a:r>
              <a:rPr lang="cs-CZ" altLang="cs-CZ" sz="2200" dirty="0">
                <a:solidFill>
                  <a:schemeClr val="dk1"/>
                </a:solidFill>
              </a:rPr>
              <a:t>pokračování - navazující díla</a:t>
            </a:r>
          </a:p>
          <a:p>
            <a:pPr marL="742950" lvl="2" indent="-342900"/>
            <a:r>
              <a:rPr lang="cs-CZ" altLang="cs-CZ" sz="2200" dirty="0">
                <a:solidFill>
                  <a:schemeClr val="dk1"/>
                </a:solidFill>
              </a:rPr>
              <a:t>suplement - např. rejstřík, konkordance</a:t>
            </a:r>
          </a:p>
          <a:p>
            <a:pPr marL="742950" lvl="2" indent="-342900"/>
            <a:r>
              <a:rPr lang="cs-CZ" altLang="cs-CZ" sz="2200" dirty="0">
                <a:solidFill>
                  <a:schemeClr val="dk1"/>
                </a:solidFill>
              </a:rPr>
              <a:t>doplněk - libreto</a:t>
            </a:r>
          </a:p>
          <a:p>
            <a:pPr marL="742950" lvl="2" indent="-342900"/>
            <a:r>
              <a:rPr lang="cs-CZ" altLang="cs-CZ" sz="2200" dirty="0">
                <a:solidFill>
                  <a:schemeClr val="dk1"/>
                </a:solidFill>
              </a:rPr>
              <a:t>sumarizace - anotace</a:t>
            </a:r>
          </a:p>
          <a:p>
            <a:pPr marL="742950" lvl="2" indent="-342900"/>
            <a:r>
              <a:rPr lang="cs-CZ" altLang="cs-CZ" sz="2200" dirty="0">
                <a:solidFill>
                  <a:schemeClr val="dk1"/>
                </a:solidFill>
              </a:rPr>
              <a:t>adaptace, parafráze...</a:t>
            </a:r>
          </a:p>
          <a:p>
            <a:r>
              <a:rPr lang="cs-CZ" altLang="cs-CZ" sz="2400" dirty="0">
                <a:solidFill>
                  <a:schemeClr val="dk1"/>
                </a:solidFill>
              </a:rPr>
              <a:t>dílo nové</a:t>
            </a:r>
          </a:p>
        </p:txBody>
      </p:sp>
    </p:spTree>
    <p:extLst>
      <p:ext uri="{BB962C8B-B14F-4D97-AF65-F5344CB8AC3E}">
        <p14:creationId xmlns="" xmlns:p14="http://schemas.microsoft.com/office/powerpoint/2010/main" val="3255337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cs-CZ" altLang="cs-CZ" smtClean="0"/>
              <a:t>Další vztahy</a:t>
            </a:r>
          </a:p>
        </p:txBody>
      </p:sp>
      <p:sp>
        <p:nvSpPr>
          <p:cNvPr id="31747" name="Rectangle 3"/>
          <p:cNvSpPr>
            <a:spLocks noGrp="1" noChangeArrowheads="1"/>
          </p:cNvSpPr>
          <p:nvPr>
            <p:ph idx="1"/>
          </p:nvPr>
        </p:nvSpPr>
        <p:spPr/>
        <p:txBody>
          <a:bodyPr>
            <a:normAutofit/>
          </a:bodyPr>
          <a:lstStyle/>
          <a:p>
            <a:r>
              <a:rPr lang="cs-CZ" altLang="cs-CZ" sz="2400" dirty="0">
                <a:solidFill>
                  <a:schemeClr val="dk1"/>
                </a:solidFill>
              </a:rPr>
              <a:t>Vztahy celek/část mezi díly - kapitoly, odstavce</a:t>
            </a:r>
          </a:p>
          <a:p>
            <a:r>
              <a:rPr lang="cs-CZ" altLang="cs-CZ" sz="2400" dirty="0">
                <a:solidFill>
                  <a:schemeClr val="dk1"/>
                </a:solidFill>
              </a:rPr>
              <a:t>Vztahy mezi vyjádřeními - zkrácení, revize, překlad, úprava (hudba) ...</a:t>
            </a:r>
          </a:p>
          <a:p>
            <a:r>
              <a:rPr lang="cs-CZ" altLang="cs-CZ" sz="2400" dirty="0">
                <a:solidFill>
                  <a:schemeClr val="dk1"/>
                </a:solidFill>
              </a:rPr>
              <a:t>Vztahy celek/část mezi vyjádřeními - svazek seriálu ...</a:t>
            </a:r>
          </a:p>
          <a:p>
            <a:r>
              <a:rPr lang="cs-CZ" altLang="cs-CZ" sz="2400" dirty="0">
                <a:solidFill>
                  <a:schemeClr val="dk1"/>
                </a:solidFill>
              </a:rPr>
              <a:t>Vztahy mezi vyjádřením a dílem - podobné jako výše uvedené</a:t>
            </a:r>
          </a:p>
        </p:txBody>
      </p:sp>
    </p:spTree>
    <p:extLst>
      <p:ext uri="{BB962C8B-B14F-4D97-AF65-F5344CB8AC3E}">
        <p14:creationId xmlns="" xmlns:p14="http://schemas.microsoft.com/office/powerpoint/2010/main" val="2360767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cs-CZ" altLang="cs-CZ" smtClean="0"/>
              <a:t>Další vztahy</a:t>
            </a:r>
          </a:p>
        </p:txBody>
      </p:sp>
      <p:sp>
        <p:nvSpPr>
          <p:cNvPr id="32771" name="Rectangle 3"/>
          <p:cNvSpPr>
            <a:spLocks noGrp="1" noChangeArrowheads="1"/>
          </p:cNvSpPr>
          <p:nvPr>
            <p:ph idx="1"/>
          </p:nvPr>
        </p:nvSpPr>
        <p:spPr/>
        <p:txBody>
          <a:bodyPr>
            <a:normAutofit/>
          </a:bodyPr>
          <a:lstStyle/>
          <a:p>
            <a:r>
              <a:rPr lang="cs-CZ" altLang="cs-CZ" sz="2400" dirty="0">
                <a:solidFill>
                  <a:schemeClr val="dk1"/>
                </a:solidFill>
              </a:rPr>
              <a:t>Vztahy mezi provedeními - reprodukce, alternativa - alternativní formát, souběžné vydání</a:t>
            </a:r>
          </a:p>
          <a:p>
            <a:r>
              <a:rPr lang="cs-CZ" altLang="cs-CZ" sz="2400" dirty="0">
                <a:solidFill>
                  <a:schemeClr val="dk1"/>
                </a:solidFill>
              </a:rPr>
              <a:t>Vztahy celek/část na úrovni provedení - svazek vícesvazkového provedení</a:t>
            </a:r>
          </a:p>
          <a:p>
            <a:r>
              <a:rPr lang="cs-CZ" altLang="cs-CZ" sz="2400" dirty="0">
                <a:solidFill>
                  <a:schemeClr val="dk1"/>
                </a:solidFill>
              </a:rPr>
              <a:t>Vztahy mezi provedením a jednotkou - reprodukce (dotisk, přetisk apod.)</a:t>
            </a:r>
          </a:p>
        </p:txBody>
      </p:sp>
    </p:spTree>
    <p:extLst>
      <p:ext uri="{BB962C8B-B14F-4D97-AF65-F5344CB8AC3E}">
        <p14:creationId xmlns="" xmlns:p14="http://schemas.microsoft.com/office/powerpoint/2010/main" val="633874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Testování RDA</a:t>
            </a:r>
            <a:endParaRPr lang="en-US" dirty="0"/>
          </a:p>
        </p:txBody>
      </p:sp>
      <p:sp>
        <p:nvSpPr>
          <p:cNvPr id="3" name="Zástupný symbol pro obsah 2"/>
          <p:cNvSpPr>
            <a:spLocks noGrp="1"/>
          </p:cNvSpPr>
          <p:nvPr>
            <p:ph idx="1"/>
          </p:nvPr>
        </p:nvSpPr>
        <p:spPr/>
        <p:txBody>
          <a:bodyPr>
            <a:normAutofit/>
          </a:bodyPr>
          <a:lstStyle/>
          <a:p>
            <a:pPr marL="72518" marR="45720">
              <a:lnSpc>
                <a:spcPts val="2555"/>
              </a:lnSpc>
              <a:spcBef>
                <a:spcPts val="127"/>
              </a:spcBef>
            </a:pPr>
            <a:endParaRPr lang="cs-CZ" b="1" spc="0" dirty="0" smtClean="0">
              <a:latin typeface="Arial"/>
              <a:cs typeface="Arial"/>
            </a:endParaRPr>
          </a:p>
          <a:p>
            <a:pPr marL="72518" marR="45720">
              <a:lnSpc>
                <a:spcPts val="2555"/>
              </a:lnSpc>
              <a:spcBef>
                <a:spcPts val="127"/>
              </a:spcBef>
            </a:pPr>
            <a:r>
              <a:rPr lang="en-US" b="1" spc="0" dirty="0" smtClean="0">
                <a:latin typeface="Arial"/>
                <a:cs typeface="Arial"/>
              </a:rPr>
              <a:t>Library</a:t>
            </a:r>
            <a:r>
              <a:rPr lang="en-US" b="1" spc="-29" dirty="0" smtClean="0">
                <a:latin typeface="Arial"/>
                <a:cs typeface="Arial"/>
              </a:rPr>
              <a:t> </a:t>
            </a:r>
            <a:r>
              <a:rPr lang="en-US" b="1" spc="0" dirty="0" smtClean="0">
                <a:latin typeface="Arial"/>
                <a:cs typeface="Arial"/>
              </a:rPr>
              <a:t>of </a:t>
            </a:r>
            <a:r>
              <a:rPr lang="en-US" b="1" spc="-9" dirty="0" smtClean="0">
                <a:latin typeface="Arial"/>
                <a:cs typeface="Arial"/>
              </a:rPr>
              <a:t>C</a:t>
            </a:r>
            <a:r>
              <a:rPr lang="en-US" b="1" spc="0" dirty="0" smtClean="0">
                <a:latin typeface="Arial"/>
                <a:cs typeface="Arial"/>
              </a:rPr>
              <a:t>o</a:t>
            </a:r>
            <a:r>
              <a:rPr lang="en-US" b="1" spc="-4" dirty="0" smtClean="0">
                <a:latin typeface="Arial"/>
                <a:cs typeface="Arial"/>
              </a:rPr>
              <a:t>n</a:t>
            </a:r>
            <a:r>
              <a:rPr lang="en-US" b="1" spc="0" dirty="0" smtClean="0">
                <a:latin typeface="Arial"/>
                <a:cs typeface="Arial"/>
              </a:rPr>
              <a:t>gre</a:t>
            </a:r>
            <a:r>
              <a:rPr lang="en-US" b="1" spc="-9" dirty="0" smtClean="0">
                <a:latin typeface="Arial"/>
                <a:cs typeface="Arial"/>
              </a:rPr>
              <a:t>s</a:t>
            </a:r>
            <a:r>
              <a:rPr lang="en-US" b="1" spc="0" dirty="0" smtClean="0">
                <a:latin typeface="Arial"/>
                <a:cs typeface="Arial"/>
              </a:rPr>
              <a:t>s</a:t>
            </a:r>
            <a:endParaRPr lang="en-US" dirty="0" smtClean="0">
              <a:latin typeface="Arial"/>
              <a:cs typeface="Arial"/>
            </a:endParaRPr>
          </a:p>
          <a:p>
            <a:pPr marL="72518" marR="45720">
              <a:lnSpc>
                <a:spcPct val="95825"/>
              </a:lnSpc>
              <a:spcBef>
                <a:spcPts val="1168"/>
              </a:spcBef>
            </a:pPr>
            <a:r>
              <a:rPr lang="en-US" b="1" spc="0" dirty="0" smtClean="0">
                <a:latin typeface="Arial"/>
                <a:cs typeface="Arial"/>
              </a:rPr>
              <a:t>N</a:t>
            </a:r>
            <a:r>
              <a:rPr lang="en-US" b="1" spc="-4" dirty="0" smtClean="0">
                <a:latin typeface="Arial"/>
                <a:cs typeface="Arial"/>
              </a:rPr>
              <a:t>a</a:t>
            </a:r>
            <a:r>
              <a:rPr lang="en-US" b="1" spc="0" dirty="0" smtClean="0">
                <a:latin typeface="Arial"/>
                <a:cs typeface="Arial"/>
              </a:rPr>
              <a:t>t</a:t>
            </a:r>
            <a:r>
              <a:rPr lang="en-US" b="1" spc="4" dirty="0" smtClean="0">
                <a:latin typeface="Arial"/>
                <a:cs typeface="Arial"/>
              </a:rPr>
              <a:t>i</a:t>
            </a:r>
            <a:r>
              <a:rPr lang="en-US" b="1" spc="0" dirty="0" smtClean="0">
                <a:latin typeface="Arial"/>
                <a:cs typeface="Arial"/>
              </a:rPr>
              <a:t>on</a:t>
            </a:r>
            <a:r>
              <a:rPr lang="en-US" b="1" spc="-4" dirty="0" smtClean="0">
                <a:latin typeface="Arial"/>
                <a:cs typeface="Arial"/>
              </a:rPr>
              <a:t>a</a:t>
            </a:r>
            <a:r>
              <a:rPr lang="en-US" b="1" spc="0" dirty="0" smtClean="0">
                <a:latin typeface="Arial"/>
                <a:cs typeface="Arial"/>
              </a:rPr>
              <a:t>l</a:t>
            </a:r>
            <a:r>
              <a:rPr lang="en-US" b="1" spc="-109" dirty="0" smtClean="0">
                <a:latin typeface="Arial"/>
                <a:cs typeface="Arial"/>
              </a:rPr>
              <a:t> </a:t>
            </a:r>
            <a:r>
              <a:rPr lang="en-US" b="1" spc="0" dirty="0" smtClean="0">
                <a:latin typeface="Arial"/>
                <a:cs typeface="Arial"/>
              </a:rPr>
              <a:t>Agricultural</a:t>
            </a:r>
            <a:r>
              <a:rPr lang="en-US" b="1" spc="-9" dirty="0" smtClean="0">
                <a:latin typeface="Arial"/>
                <a:cs typeface="Arial"/>
              </a:rPr>
              <a:t> </a:t>
            </a:r>
            <a:r>
              <a:rPr lang="en-US" b="1" spc="0" dirty="0" smtClean="0">
                <a:latin typeface="Arial"/>
                <a:cs typeface="Arial"/>
              </a:rPr>
              <a:t>Library</a:t>
            </a:r>
            <a:endParaRPr lang="en-US" dirty="0" smtClean="0">
              <a:latin typeface="Arial"/>
              <a:cs typeface="Arial"/>
            </a:endParaRPr>
          </a:p>
          <a:p>
            <a:pPr marL="72518" marR="45720">
              <a:lnSpc>
                <a:spcPct val="95825"/>
              </a:lnSpc>
              <a:spcBef>
                <a:spcPts val="1296"/>
              </a:spcBef>
            </a:pPr>
            <a:r>
              <a:rPr lang="en-US" b="1" spc="0" dirty="0" smtClean="0">
                <a:latin typeface="Arial"/>
                <a:cs typeface="Arial"/>
              </a:rPr>
              <a:t>N</a:t>
            </a:r>
            <a:r>
              <a:rPr lang="en-US" b="1" spc="-4" dirty="0" smtClean="0">
                <a:latin typeface="Arial"/>
                <a:cs typeface="Arial"/>
              </a:rPr>
              <a:t>a</a:t>
            </a:r>
            <a:r>
              <a:rPr lang="en-US" b="1" spc="0" dirty="0" smtClean="0">
                <a:latin typeface="Arial"/>
                <a:cs typeface="Arial"/>
              </a:rPr>
              <a:t>t</a:t>
            </a:r>
            <a:r>
              <a:rPr lang="en-US" b="1" spc="4" dirty="0" smtClean="0">
                <a:latin typeface="Arial"/>
                <a:cs typeface="Arial"/>
              </a:rPr>
              <a:t>i</a:t>
            </a:r>
            <a:r>
              <a:rPr lang="en-US" b="1" spc="0" dirty="0" smtClean="0">
                <a:latin typeface="Arial"/>
                <a:cs typeface="Arial"/>
              </a:rPr>
              <a:t>on</a:t>
            </a:r>
            <a:r>
              <a:rPr lang="en-US" b="1" spc="-4" dirty="0" smtClean="0">
                <a:latin typeface="Arial"/>
                <a:cs typeface="Arial"/>
              </a:rPr>
              <a:t>a</a:t>
            </a:r>
            <a:r>
              <a:rPr lang="en-US" b="1" spc="0" dirty="0" smtClean="0">
                <a:latin typeface="Arial"/>
                <a:cs typeface="Arial"/>
              </a:rPr>
              <a:t>l</a:t>
            </a:r>
            <a:r>
              <a:rPr lang="en-US" b="1" spc="-9" dirty="0" smtClean="0">
                <a:latin typeface="Arial"/>
                <a:cs typeface="Arial"/>
              </a:rPr>
              <a:t> </a:t>
            </a:r>
            <a:r>
              <a:rPr lang="en-US" b="1" spc="0" dirty="0" smtClean="0">
                <a:latin typeface="Arial"/>
                <a:cs typeface="Arial"/>
              </a:rPr>
              <a:t>L</a:t>
            </a:r>
            <a:r>
              <a:rPr lang="cs-CZ" b="1" spc="0" dirty="0" smtClean="0">
                <a:latin typeface="Arial"/>
                <a:cs typeface="Arial"/>
              </a:rPr>
              <a:t>i</a:t>
            </a:r>
            <a:r>
              <a:rPr lang="en-US" b="1" spc="0" dirty="0" err="1" smtClean="0">
                <a:latin typeface="Arial"/>
                <a:cs typeface="Arial"/>
              </a:rPr>
              <a:t>brary</a:t>
            </a:r>
            <a:r>
              <a:rPr lang="en-US" b="1" spc="-4" dirty="0" smtClean="0">
                <a:latin typeface="Arial"/>
                <a:cs typeface="Arial"/>
              </a:rPr>
              <a:t> </a:t>
            </a:r>
            <a:r>
              <a:rPr lang="en-US" b="1" spc="0" dirty="0" smtClean="0">
                <a:latin typeface="Arial"/>
                <a:cs typeface="Arial"/>
              </a:rPr>
              <a:t>of Medicine</a:t>
            </a:r>
            <a:endParaRPr lang="en-US" dirty="0" smtClean="0">
              <a:latin typeface="Arial"/>
              <a:cs typeface="Arial"/>
            </a:endParaRPr>
          </a:p>
          <a:p>
            <a:pPr marL="12700" marR="45720">
              <a:lnSpc>
                <a:spcPct val="95825"/>
              </a:lnSpc>
              <a:spcBef>
                <a:spcPts val="1285"/>
              </a:spcBef>
              <a:buNone/>
            </a:pPr>
            <a:endParaRPr lang="en-US" dirty="0" smtClean="0">
              <a:latin typeface="Times New Roman"/>
              <a:cs typeface="Times New Roman"/>
            </a:endParaRPr>
          </a:p>
          <a:p>
            <a:r>
              <a:rPr lang="cs-CZ" b="1" spc="0" dirty="0" smtClean="0">
                <a:latin typeface="Arial"/>
                <a:cs typeface="Arial"/>
              </a:rPr>
              <a:t>testování - </a:t>
            </a:r>
            <a:r>
              <a:rPr lang="cs-CZ" b="1" dirty="0">
                <a:latin typeface="Arial"/>
                <a:cs typeface="Arial"/>
              </a:rPr>
              <a:t>ř</a:t>
            </a:r>
            <a:r>
              <a:rPr lang="cs-CZ" b="1" spc="0" dirty="0" smtClean="0">
                <a:latin typeface="Arial"/>
                <a:cs typeface="Arial"/>
              </a:rPr>
              <a:t>íjen/prosinec 2010</a:t>
            </a:r>
          </a:p>
          <a:p>
            <a:r>
              <a:rPr lang="cs-CZ" b="1" dirty="0">
                <a:latin typeface="Arial"/>
                <a:cs typeface="Arial"/>
              </a:rPr>
              <a:t>v</a:t>
            </a:r>
            <a:r>
              <a:rPr lang="cs-CZ" b="1" dirty="0" smtClean="0">
                <a:latin typeface="Arial"/>
                <a:cs typeface="Arial"/>
              </a:rPr>
              <a:t>yhodnocování – leden/březen 2011</a:t>
            </a:r>
          </a:p>
          <a:p>
            <a:r>
              <a:rPr lang="cs-CZ" altLang="cs-CZ" dirty="0" smtClean="0"/>
              <a:t>2013: zavedení RDA v </a:t>
            </a:r>
            <a:r>
              <a:rPr lang="cs-CZ" altLang="cs-CZ" dirty="0" err="1" smtClean="0"/>
              <a:t>Library</a:t>
            </a:r>
            <a:r>
              <a:rPr lang="cs-CZ" altLang="cs-CZ" dirty="0" smtClean="0"/>
              <a:t> </a:t>
            </a:r>
            <a:r>
              <a:rPr lang="cs-CZ" altLang="cs-CZ" dirty="0" err="1" smtClean="0"/>
              <a:t>of</a:t>
            </a:r>
            <a:r>
              <a:rPr lang="cs-CZ" altLang="cs-CZ" dirty="0" smtClean="0"/>
              <a:t> </a:t>
            </a:r>
            <a:r>
              <a:rPr lang="cs-CZ" altLang="cs-CZ" dirty="0" err="1" smtClean="0"/>
              <a:t>Congress</a:t>
            </a:r>
            <a:r>
              <a:rPr lang="cs-CZ" altLang="cs-CZ" dirty="0" smtClean="0"/>
              <a:t>, </a:t>
            </a:r>
            <a:r>
              <a:rPr lang="en-US" altLang="cs-CZ" dirty="0" smtClean="0"/>
              <a:t>National Agricultural Library a National Library of Medicine</a:t>
            </a:r>
            <a:endParaRPr lang="cs-CZ" altLang="cs-CZ" dirty="0" smtClean="0"/>
          </a:p>
          <a:p>
            <a:endParaRPr lang="cs-CZ" b="1" spc="0" dirty="0" smtClean="0">
              <a:latin typeface="Arial"/>
              <a:cs typeface="Arial"/>
            </a:endParaRP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RDA</a:t>
            </a:r>
            <a:endParaRPr lang="en-US" dirty="0"/>
          </a:p>
        </p:txBody>
      </p:sp>
      <p:sp>
        <p:nvSpPr>
          <p:cNvPr id="3" name="Zástupný symbol pro obsah 2"/>
          <p:cNvSpPr>
            <a:spLocks noGrp="1"/>
          </p:cNvSpPr>
          <p:nvPr>
            <p:ph idx="1"/>
          </p:nvPr>
        </p:nvSpPr>
        <p:spPr>
          <a:xfrm>
            <a:off x="457200" y="1600200"/>
            <a:ext cx="8291264" cy="4781128"/>
          </a:xfrm>
        </p:spPr>
        <p:txBody>
          <a:bodyPr>
            <a:noAutofit/>
          </a:bodyPr>
          <a:lstStyle/>
          <a:p>
            <a:pPr marL="12700" marR="61714">
              <a:lnSpc>
                <a:spcPts val="3365"/>
              </a:lnSpc>
              <a:spcBef>
                <a:spcPts val="168"/>
              </a:spcBef>
            </a:pPr>
            <a:r>
              <a:rPr lang="cs-CZ" sz="3600" spc="-39" dirty="0" smtClean="0">
                <a:cs typeface="Calibri"/>
              </a:rPr>
              <a:t>nový standard pro bibliografický popis (dokumentů)</a:t>
            </a:r>
          </a:p>
          <a:p>
            <a:pPr marL="12700" marR="61714">
              <a:lnSpc>
                <a:spcPts val="3365"/>
              </a:lnSpc>
              <a:spcBef>
                <a:spcPts val="168"/>
              </a:spcBef>
            </a:pPr>
            <a:r>
              <a:rPr lang="cs-CZ" sz="3600" spc="-39" dirty="0" smtClean="0">
                <a:cs typeface="Calibri"/>
              </a:rPr>
              <a:t>nahrazují AACR2R</a:t>
            </a:r>
          </a:p>
          <a:p>
            <a:pPr marL="12700" marR="61714">
              <a:lnSpc>
                <a:spcPts val="3365"/>
              </a:lnSpc>
              <a:spcBef>
                <a:spcPts val="168"/>
              </a:spcBef>
            </a:pPr>
            <a:r>
              <a:rPr lang="cs-CZ" sz="3600" spc="-39" dirty="0" smtClean="0">
                <a:cs typeface="Calibri"/>
              </a:rPr>
              <a:t>vycházejí z FRBR a FRAD</a:t>
            </a:r>
          </a:p>
          <a:p>
            <a:pPr marL="12700" marR="61714">
              <a:lnSpc>
                <a:spcPts val="3365"/>
              </a:lnSpc>
              <a:spcBef>
                <a:spcPts val="168"/>
              </a:spcBef>
            </a:pPr>
            <a:r>
              <a:rPr lang="cs-CZ" sz="3600" spc="-39" dirty="0">
                <a:cs typeface="Calibri"/>
              </a:rPr>
              <a:t>částečně nová/jiná terminologie (</a:t>
            </a:r>
            <a:r>
              <a:rPr lang="cs-CZ" sz="3600" spc="-39" dirty="0" smtClean="0">
                <a:cs typeface="Calibri"/>
              </a:rPr>
              <a:t>zdroj-dokument</a:t>
            </a:r>
            <a:r>
              <a:rPr lang="cs-CZ" sz="3600" spc="-39" dirty="0">
                <a:cs typeface="Calibri"/>
              </a:rPr>
              <a:t>, popisná-jmenná katalogizace, autorizovaný selekční údaj-záhlaví, preferovaný-unifikovaný název, </a:t>
            </a:r>
            <a:r>
              <a:rPr lang="cs-CZ" sz="3600" spc="-39" dirty="0" smtClean="0">
                <a:cs typeface="Calibri"/>
              </a:rPr>
              <a:t>…)</a:t>
            </a:r>
          </a:p>
          <a:p>
            <a:pPr marL="12700" marR="61714">
              <a:lnSpc>
                <a:spcPts val="3365"/>
              </a:lnSpc>
              <a:spcBef>
                <a:spcPts val="168"/>
              </a:spcBef>
            </a:pPr>
            <a:r>
              <a:rPr lang="cs-CZ" sz="3600" spc="-39" dirty="0" smtClean="0">
                <a:cs typeface="Calibri"/>
              </a:rPr>
              <a:t>s</a:t>
            </a:r>
            <a:r>
              <a:rPr lang="cs-CZ" sz="3600" dirty="0" smtClean="0">
                <a:cs typeface="Calibri"/>
              </a:rPr>
              <a:t>tr</a:t>
            </a:r>
            <a:r>
              <a:rPr lang="cs-CZ" sz="3600" spc="-9" dirty="0" smtClean="0">
                <a:cs typeface="Calibri"/>
              </a:rPr>
              <a:t>u</a:t>
            </a:r>
            <a:r>
              <a:rPr lang="cs-CZ" sz="3600" spc="-19" dirty="0" smtClean="0">
                <a:cs typeface="Calibri"/>
              </a:rPr>
              <a:t>k</a:t>
            </a:r>
            <a:r>
              <a:rPr lang="cs-CZ" sz="3600" dirty="0" smtClean="0">
                <a:cs typeface="Calibri"/>
              </a:rPr>
              <a:t>tu</a:t>
            </a:r>
            <a:r>
              <a:rPr lang="cs-CZ" sz="3600" spc="-69" dirty="0" smtClean="0">
                <a:cs typeface="Calibri"/>
              </a:rPr>
              <a:t>r</a:t>
            </a:r>
            <a:r>
              <a:rPr lang="cs-CZ" sz="3600" dirty="0" smtClean="0">
                <a:cs typeface="Calibri"/>
              </a:rPr>
              <a:t>a p</a:t>
            </a:r>
            <a:r>
              <a:rPr lang="cs-CZ" sz="3600" spc="4" dirty="0" smtClean="0">
                <a:cs typeface="Calibri"/>
              </a:rPr>
              <a:t>o</a:t>
            </a:r>
            <a:r>
              <a:rPr lang="cs-CZ" sz="3600" dirty="0" smtClean="0">
                <a:cs typeface="Calibri"/>
              </a:rPr>
              <a:t>dle e</a:t>
            </a:r>
            <a:r>
              <a:rPr lang="cs-CZ" sz="3600" spc="-25" dirty="0" smtClean="0">
                <a:cs typeface="Calibri"/>
              </a:rPr>
              <a:t>n</a:t>
            </a:r>
            <a:r>
              <a:rPr lang="cs-CZ" sz="3600" dirty="0" smtClean="0">
                <a:cs typeface="Calibri"/>
              </a:rPr>
              <a:t>t</a:t>
            </a:r>
            <a:r>
              <a:rPr lang="cs-CZ" sz="3600" spc="-9" dirty="0" smtClean="0">
                <a:cs typeface="Calibri"/>
              </a:rPr>
              <a:t>i</a:t>
            </a:r>
            <a:r>
              <a:rPr lang="cs-CZ" sz="3600" dirty="0" smtClean="0">
                <a:cs typeface="Calibri"/>
              </a:rPr>
              <a:t>t (díl</a:t>
            </a:r>
            <a:r>
              <a:rPr lang="cs-CZ" sz="3600" spc="-64" dirty="0" smtClean="0">
                <a:cs typeface="Calibri"/>
              </a:rPr>
              <a:t>o</a:t>
            </a:r>
            <a:r>
              <a:rPr lang="cs-CZ" sz="3600" dirty="0" smtClean="0">
                <a:cs typeface="Calibri"/>
              </a:rPr>
              <a:t>,</a:t>
            </a:r>
            <a:r>
              <a:rPr lang="cs-CZ" sz="3600" spc="19" dirty="0" smtClean="0">
                <a:cs typeface="Calibri"/>
              </a:rPr>
              <a:t> </a:t>
            </a:r>
            <a:r>
              <a:rPr lang="cs-CZ" sz="3600" spc="25" dirty="0" smtClean="0">
                <a:cs typeface="Calibri"/>
              </a:rPr>
              <a:t>v</a:t>
            </a:r>
            <a:r>
              <a:rPr lang="cs-CZ" sz="3600" dirty="0" smtClean="0">
                <a:cs typeface="Calibri"/>
              </a:rPr>
              <a:t>yjád</a:t>
            </a:r>
            <a:r>
              <a:rPr lang="cs-CZ" sz="3600" spc="-34" dirty="0" smtClean="0">
                <a:cs typeface="Calibri"/>
              </a:rPr>
              <a:t>ř</a:t>
            </a:r>
            <a:r>
              <a:rPr lang="cs-CZ" sz="3600" dirty="0" smtClean="0">
                <a:cs typeface="Calibri"/>
              </a:rPr>
              <a:t>ení, p</a:t>
            </a:r>
            <a:r>
              <a:rPr lang="cs-CZ" sz="3600" spc="-50" dirty="0" smtClean="0">
                <a:cs typeface="Calibri"/>
              </a:rPr>
              <a:t>r</a:t>
            </a:r>
            <a:r>
              <a:rPr lang="cs-CZ" sz="3600" dirty="0" smtClean="0">
                <a:cs typeface="Calibri"/>
              </a:rPr>
              <a:t>o</a:t>
            </a:r>
            <a:r>
              <a:rPr lang="cs-CZ" sz="3600" spc="-39" dirty="0" smtClean="0">
                <a:cs typeface="Calibri"/>
              </a:rPr>
              <a:t>v</a:t>
            </a:r>
            <a:r>
              <a:rPr lang="cs-CZ" sz="3600" dirty="0" smtClean="0">
                <a:cs typeface="Calibri"/>
              </a:rPr>
              <a:t>edení,</a:t>
            </a:r>
            <a:r>
              <a:rPr lang="cs-CZ" sz="3600" spc="-19" dirty="0" smtClean="0">
                <a:cs typeface="Calibri"/>
              </a:rPr>
              <a:t> </a:t>
            </a:r>
            <a:r>
              <a:rPr lang="cs-CZ" sz="3600" dirty="0" smtClean="0">
                <a:cs typeface="Calibri"/>
              </a:rPr>
              <a:t>jednot</a:t>
            </a:r>
            <a:r>
              <a:rPr lang="cs-CZ" sz="3600" spc="-69" dirty="0" smtClean="0">
                <a:cs typeface="Calibri"/>
              </a:rPr>
              <a:t>k</a:t>
            </a:r>
            <a:r>
              <a:rPr lang="cs-CZ" sz="3600" dirty="0" smtClean="0">
                <a:cs typeface="Calibri"/>
              </a:rPr>
              <a:t>a)</a:t>
            </a:r>
            <a:r>
              <a:rPr lang="cs-CZ" sz="3600" spc="4" dirty="0" smtClean="0">
                <a:cs typeface="Calibri"/>
              </a:rPr>
              <a:t> </a:t>
            </a:r>
            <a:r>
              <a:rPr lang="cs-CZ" sz="3600" dirty="0" smtClean="0">
                <a:cs typeface="Calibri"/>
              </a:rPr>
              <a:t>a </a:t>
            </a:r>
            <a:r>
              <a:rPr lang="cs-CZ" sz="3600" spc="9" dirty="0" smtClean="0">
                <a:cs typeface="Calibri"/>
              </a:rPr>
              <a:t>j</a:t>
            </a:r>
            <a:r>
              <a:rPr lang="cs-CZ" sz="3600" dirty="0" smtClean="0">
                <a:cs typeface="Calibri"/>
              </a:rPr>
              <a:t>ejich</a:t>
            </a:r>
            <a:r>
              <a:rPr lang="cs-CZ" sz="3600" spc="-19" dirty="0" smtClean="0">
                <a:cs typeface="Calibri"/>
              </a:rPr>
              <a:t> a</a:t>
            </a:r>
            <a:r>
              <a:rPr lang="cs-CZ" sz="3600" dirty="0" smtClean="0">
                <a:cs typeface="Calibri"/>
              </a:rPr>
              <a:t>tr</a:t>
            </a:r>
            <a:r>
              <a:rPr lang="cs-CZ" sz="3600" spc="-14" dirty="0" smtClean="0">
                <a:cs typeface="Calibri"/>
              </a:rPr>
              <a:t>i</a:t>
            </a:r>
            <a:r>
              <a:rPr lang="cs-CZ" sz="3600" dirty="0" smtClean="0">
                <a:cs typeface="Calibri"/>
              </a:rPr>
              <a:t>butů</a:t>
            </a:r>
            <a:r>
              <a:rPr lang="cs-CZ" sz="3600" spc="29" dirty="0" smtClean="0">
                <a:cs typeface="Calibri"/>
              </a:rPr>
              <a:t> </a:t>
            </a:r>
            <a:r>
              <a:rPr lang="cs-CZ" sz="3600" dirty="0" smtClean="0">
                <a:cs typeface="Calibri"/>
              </a:rPr>
              <a:t>a </a:t>
            </a:r>
            <a:r>
              <a:rPr lang="cs-CZ" sz="3600" spc="-34" dirty="0" smtClean="0">
                <a:cs typeface="Calibri"/>
              </a:rPr>
              <a:t>v</a:t>
            </a:r>
            <a:r>
              <a:rPr lang="cs-CZ" sz="3600" dirty="0" smtClean="0">
                <a:cs typeface="Calibri"/>
              </a:rPr>
              <a:t>z</a:t>
            </a:r>
            <a:r>
              <a:rPr lang="cs-CZ" sz="3600" spc="-50" dirty="0" smtClean="0">
                <a:cs typeface="Calibri"/>
              </a:rPr>
              <a:t>t</a:t>
            </a:r>
            <a:r>
              <a:rPr lang="cs-CZ" sz="3600" dirty="0" smtClean="0">
                <a:cs typeface="Calibri"/>
              </a:rPr>
              <a:t>ahů</a:t>
            </a:r>
          </a:p>
          <a:p>
            <a:pPr marL="12700" marR="74414">
              <a:lnSpc>
                <a:spcPct val="101725"/>
              </a:lnSpc>
              <a:spcBef>
                <a:spcPts val="315"/>
              </a:spcBef>
            </a:pPr>
            <a:endParaRPr lang="cs-CZ" sz="3600" dirty="0">
              <a:cs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RDA </a:t>
            </a:r>
            <a:r>
              <a:rPr lang="cs-CZ" dirty="0" err="1" smtClean="0"/>
              <a:t>Toolkit</a:t>
            </a:r>
            <a:endParaRPr lang="en-US" dirty="0"/>
          </a:p>
        </p:txBody>
      </p:sp>
      <p:sp>
        <p:nvSpPr>
          <p:cNvPr id="3" name="Zástupný symbol pro obsah 2"/>
          <p:cNvSpPr>
            <a:spLocks noGrp="1"/>
          </p:cNvSpPr>
          <p:nvPr>
            <p:ph idx="1"/>
          </p:nvPr>
        </p:nvSpPr>
        <p:spPr/>
        <p:txBody>
          <a:bodyPr>
            <a:normAutofit fontScale="92500" lnSpcReduction="10000"/>
          </a:bodyPr>
          <a:lstStyle/>
          <a:p>
            <a:r>
              <a:rPr lang="en-US" altLang="cs-CZ" b="1" dirty="0" smtClean="0"/>
              <a:t>American Library Association</a:t>
            </a:r>
          </a:p>
          <a:p>
            <a:r>
              <a:rPr lang="en-US" altLang="cs-CZ" b="1" dirty="0" smtClean="0"/>
              <a:t>Canadian Library Association</a:t>
            </a:r>
          </a:p>
          <a:p>
            <a:r>
              <a:rPr lang="en-US" altLang="cs-CZ" b="1" dirty="0" smtClean="0"/>
              <a:t>Facet Publishing </a:t>
            </a:r>
            <a:r>
              <a:rPr lang="cs-CZ" altLang="cs-CZ" b="1" dirty="0" smtClean="0"/>
              <a:t>(</a:t>
            </a:r>
            <a:r>
              <a:rPr lang="en-US" altLang="cs-CZ" b="1" dirty="0" smtClean="0"/>
              <a:t>CILIP</a:t>
            </a:r>
            <a:r>
              <a:rPr lang="cs-CZ" altLang="cs-CZ" b="1" dirty="0" smtClean="0"/>
              <a:t>)</a:t>
            </a:r>
            <a:endParaRPr lang="cs-CZ" altLang="cs-CZ" b="1" noProof="1" smtClean="0"/>
          </a:p>
          <a:p>
            <a:r>
              <a:rPr lang="cs-CZ" dirty="0" smtClean="0">
                <a:hlinkClick r:id="rId2"/>
              </a:rPr>
              <a:t>http://www.</a:t>
            </a:r>
            <a:r>
              <a:rPr lang="cs-CZ" dirty="0" err="1" smtClean="0">
                <a:hlinkClick r:id="rId2"/>
              </a:rPr>
              <a:t>rdatoolkit.org</a:t>
            </a:r>
            <a:r>
              <a:rPr lang="cs-CZ" dirty="0" smtClean="0">
                <a:hlinkClick r:id="rId2"/>
              </a:rPr>
              <a:t>/</a:t>
            </a:r>
            <a:r>
              <a:rPr lang="cs-CZ" dirty="0" err="1" smtClean="0">
                <a:hlinkClick r:id="rId2"/>
              </a:rPr>
              <a:t>development</a:t>
            </a:r>
            <a:endParaRPr lang="cs-CZ" dirty="0" smtClean="0"/>
          </a:p>
          <a:p>
            <a:r>
              <a:rPr lang="cs-CZ" dirty="0" smtClean="0"/>
              <a:t>RDA  </a:t>
            </a:r>
          </a:p>
          <a:p>
            <a:pPr lvl="1"/>
            <a:r>
              <a:rPr lang="cs-CZ" dirty="0" smtClean="0"/>
              <a:t>volně přístupný obsah, tj. názvy sekcí, kapitol a jednotlivých pravidel</a:t>
            </a:r>
          </a:p>
          <a:p>
            <a:pPr lvl="1"/>
            <a:r>
              <a:rPr lang="cs-CZ" dirty="0" smtClean="0"/>
              <a:t>vlastní text pravidel přístupný pouze s předplatným</a:t>
            </a:r>
          </a:p>
          <a:p>
            <a:endParaRPr lang="cs-CZ" dirty="0" smtClean="0"/>
          </a:p>
          <a:p>
            <a:r>
              <a:rPr lang="cs-CZ" dirty="0" smtClean="0"/>
              <a:t>RDA </a:t>
            </a:r>
            <a:r>
              <a:rPr lang="cs-CZ" dirty="0" err="1" smtClean="0"/>
              <a:t>Toolkit</a:t>
            </a:r>
            <a:r>
              <a:rPr lang="cs-CZ" dirty="0" smtClean="0"/>
              <a:t> Free Trial (30 dní):</a:t>
            </a:r>
          </a:p>
          <a:p>
            <a:pPr lvl="1">
              <a:buFontTx/>
              <a:buNone/>
            </a:pPr>
            <a:r>
              <a:rPr lang="cs-CZ" dirty="0" smtClean="0"/>
              <a:t>	http://www.</a:t>
            </a:r>
            <a:r>
              <a:rPr lang="cs-CZ" dirty="0" err="1" smtClean="0"/>
              <a:t>rdatoolkit.org</a:t>
            </a:r>
            <a:r>
              <a:rPr lang="cs-CZ" dirty="0" smtClean="0"/>
              <a:t>/trial</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RDA </a:t>
            </a:r>
            <a:r>
              <a:rPr lang="cs-CZ" dirty="0" err="1" smtClean="0"/>
              <a:t>Toolkit</a:t>
            </a:r>
            <a:r>
              <a:rPr lang="cs-CZ" dirty="0" smtClean="0"/>
              <a:t> - bezplatně</a:t>
            </a:r>
            <a:endParaRPr lang="en-US" dirty="0"/>
          </a:p>
        </p:txBody>
      </p:sp>
      <p:sp>
        <p:nvSpPr>
          <p:cNvPr id="3" name="Zástupný symbol pro obsah 2"/>
          <p:cNvSpPr>
            <a:spLocks noGrp="1"/>
          </p:cNvSpPr>
          <p:nvPr>
            <p:ph idx="1"/>
          </p:nvPr>
        </p:nvSpPr>
        <p:spPr/>
        <p:txBody>
          <a:bodyPr>
            <a:normAutofit/>
          </a:bodyPr>
          <a:lstStyle/>
          <a:p>
            <a:pPr lvl="1">
              <a:defRPr/>
            </a:pPr>
            <a:r>
              <a:rPr lang="cs-CZ" dirty="0" err="1"/>
              <a:t>Tools</a:t>
            </a:r>
            <a:endParaRPr lang="cs-CZ" dirty="0"/>
          </a:p>
          <a:p>
            <a:pPr lvl="2">
              <a:defRPr/>
            </a:pPr>
            <a:r>
              <a:rPr lang="cs-CZ" dirty="0"/>
              <a:t>RDA </a:t>
            </a:r>
            <a:r>
              <a:rPr lang="cs-CZ" dirty="0" err="1"/>
              <a:t>Mappings</a:t>
            </a:r>
            <a:endParaRPr lang="cs-CZ" dirty="0"/>
          </a:p>
          <a:p>
            <a:pPr lvl="2">
              <a:defRPr/>
            </a:pPr>
            <a:r>
              <a:rPr lang="cs-CZ" dirty="0" err="1"/>
              <a:t>Examples</a:t>
            </a:r>
            <a:r>
              <a:rPr lang="cs-CZ" dirty="0"/>
              <a:t> </a:t>
            </a:r>
            <a:r>
              <a:rPr lang="cs-CZ" dirty="0" err="1"/>
              <a:t>of</a:t>
            </a:r>
            <a:r>
              <a:rPr lang="cs-CZ" dirty="0"/>
              <a:t> RDA </a:t>
            </a:r>
            <a:r>
              <a:rPr lang="cs-CZ" dirty="0" err="1"/>
              <a:t>Records</a:t>
            </a:r>
            <a:r>
              <a:rPr lang="cs-CZ" dirty="0"/>
              <a:t> </a:t>
            </a:r>
          </a:p>
          <a:p>
            <a:pPr>
              <a:defRPr/>
            </a:pPr>
            <a:r>
              <a:rPr lang="cs-CZ" dirty="0" err="1"/>
              <a:t>Resources</a:t>
            </a:r>
            <a:endParaRPr lang="cs-CZ" dirty="0"/>
          </a:p>
          <a:p>
            <a:pPr lvl="1">
              <a:defRPr/>
            </a:pPr>
            <a:r>
              <a:rPr lang="en-US" dirty="0"/>
              <a:t>Library of Congress-Program for Cooperative Cataloging Policy Statements (LC-PCC PS)</a:t>
            </a:r>
            <a:endParaRPr lang="cs-CZ" dirty="0"/>
          </a:p>
          <a:p>
            <a:pPr lvl="1">
              <a:defRPr/>
            </a:pPr>
            <a:r>
              <a:rPr lang="en-US" dirty="0"/>
              <a:t>National Library of Australia Policy Statements (NLA </a:t>
            </a:r>
            <a:r>
              <a:rPr lang="en-US" dirty="0" smtClean="0"/>
              <a:t>PS)</a:t>
            </a:r>
            <a:endParaRPr lang="cs-CZ" dirty="0" smtClean="0"/>
          </a:p>
          <a:p>
            <a:pPr lvl="1">
              <a:defRPr/>
            </a:pPr>
            <a:r>
              <a:rPr lang="cs-CZ" dirty="0" err="1" smtClean="0"/>
              <a:t>Other</a:t>
            </a:r>
            <a:r>
              <a:rPr lang="cs-CZ" dirty="0" smtClean="0"/>
              <a:t> </a:t>
            </a:r>
            <a:r>
              <a:rPr lang="cs-CZ" dirty="0" err="1"/>
              <a:t>resources</a:t>
            </a:r>
            <a:r>
              <a:rPr lang="cs-CZ" dirty="0"/>
              <a:t>: </a:t>
            </a:r>
            <a:r>
              <a:rPr lang="cs-CZ" i="1" dirty="0"/>
              <a:t>externí odkazy – některé bezplatné, některé ne</a:t>
            </a:r>
            <a:endParaRPr lang="en-US" i="1" dirty="0"/>
          </a:p>
          <a:p>
            <a:r>
              <a:rPr lang="cs-CZ" dirty="0" smtClean="0"/>
              <a:t>Cena ca 150 E</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Struktura RDA</a:t>
            </a:r>
            <a:endParaRPr lang="en-US" dirty="0"/>
          </a:p>
        </p:txBody>
      </p:sp>
      <p:sp>
        <p:nvSpPr>
          <p:cNvPr id="3" name="Zástupný symbol pro obsah 2"/>
          <p:cNvSpPr>
            <a:spLocks noGrp="1"/>
          </p:cNvSpPr>
          <p:nvPr>
            <p:ph idx="1"/>
          </p:nvPr>
        </p:nvSpPr>
        <p:spPr/>
        <p:txBody>
          <a:bodyPr/>
          <a:lstStyle/>
          <a:p>
            <a:r>
              <a:rPr lang="cs-CZ" altLang="cs-CZ" dirty="0" smtClean="0"/>
              <a:t>ENTITY</a:t>
            </a:r>
          </a:p>
          <a:p>
            <a:pPr>
              <a:buFont typeface="Wingdings" pitchFamily="2" charset="2"/>
              <a:buNone/>
            </a:pPr>
            <a:endParaRPr lang="cs-CZ" altLang="cs-CZ" dirty="0" smtClean="0"/>
          </a:p>
          <a:p>
            <a:pPr lvl="2"/>
            <a:r>
              <a:rPr lang="cs-CZ" altLang="cs-CZ" dirty="0" smtClean="0"/>
              <a:t>provedení &amp; jednotka</a:t>
            </a:r>
          </a:p>
          <a:p>
            <a:pPr lvl="2"/>
            <a:r>
              <a:rPr lang="cs-CZ" altLang="cs-CZ" dirty="0" smtClean="0"/>
              <a:t>dílo &amp; vyjádření </a:t>
            </a:r>
          </a:p>
          <a:p>
            <a:pPr lvl="2"/>
            <a:endParaRPr lang="cs-CZ" altLang="cs-CZ" dirty="0" smtClean="0"/>
          </a:p>
          <a:p>
            <a:pPr lvl="2"/>
            <a:r>
              <a:rPr lang="cs-CZ" altLang="cs-CZ" dirty="0" smtClean="0"/>
              <a:t>osoba, rodina, korporace</a:t>
            </a:r>
          </a:p>
          <a:p>
            <a:pPr lvl="2"/>
            <a:r>
              <a:rPr lang="cs-CZ" altLang="cs-CZ" dirty="0" smtClean="0"/>
              <a:t>pojem, objekt, akce, místo</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Struktura RDA</a:t>
            </a:r>
            <a:endParaRPr lang="en-US" dirty="0"/>
          </a:p>
        </p:txBody>
      </p:sp>
      <p:sp>
        <p:nvSpPr>
          <p:cNvPr id="3" name="Zástupný symbol pro obsah 2"/>
          <p:cNvSpPr>
            <a:spLocks noGrp="1"/>
          </p:cNvSpPr>
          <p:nvPr>
            <p:ph idx="1"/>
          </p:nvPr>
        </p:nvSpPr>
        <p:spPr/>
        <p:txBody>
          <a:bodyPr>
            <a:normAutofit/>
          </a:bodyPr>
          <a:lstStyle/>
          <a:p>
            <a:pPr marL="444500" lvl="2" indent="0">
              <a:buFontTx/>
              <a:buNone/>
            </a:pPr>
            <a:endParaRPr lang="cs-CZ" altLang="cs-CZ" dirty="0" smtClean="0"/>
          </a:p>
          <a:p>
            <a:r>
              <a:rPr lang="cs-CZ" altLang="cs-CZ" dirty="0" smtClean="0"/>
              <a:t>VAZBY</a:t>
            </a:r>
          </a:p>
          <a:p>
            <a:pPr>
              <a:buFont typeface="Wingdings" pitchFamily="2" charset="2"/>
              <a:buNone/>
            </a:pPr>
            <a:endParaRPr lang="cs-CZ" altLang="cs-CZ" dirty="0" smtClean="0"/>
          </a:p>
          <a:p>
            <a:pPr marL="444500" lvl="2" indent="0"/>
            <a:r>
              <a:rPr lang="cs-CZ" altLang="cs-CZ" dirty="0" smtClean="0"/>
              <a:t>primární vazby mezi </a:t>
            </a:r>
            <a:r>
              <a:rPr lang="pt-BR" dirty="0" smtClean="0"/>
              <a:t>dílem, vyjádřením, provedením a jednotkou</a:t>
            </a:r>
            <a:endParaRPr lang="cs-CZ" dirty="0" smtClean="0"/>
          </a:p>
          <a:p>
            <a:pPr marL="444500" lvl="2" indent="0"/>
            <a:r>
              <a:rPr lang="cs-CZ" altLang="cs-CZ" dirty="0" smtClean="0"/>
              <a:t>vazby </a:t>
            </a:r>
            <a:r>
              <a:rPr lang="pl-PL" dirty="0" smtClean="0"/>
              <a:t>k osobám, rodinám a korporacím </a:t>
            </a:r>
          </a:p>
          <a:p>
            <a:pPr marL="444500" lvl="2" indent="0"/>
            <a:r>
              <a:rPr lang="pl-PL" altLang="cs-CZ" dirty="0" smtClean="0"/>
              <a:t>vazby k pojmům, objekt</a:t>
            </a:r>
            <a:r>
              <a:rPr lang="cs-CZ" altLang="cs-CZ" dirty="0" err="1" smtClean="0"/>
              <a:t>ům</a:t>
            </a:r>
            <a:r>
              <a:rPr lang="cs-CZ" altLang="cs-CZ" dirty="0" smtClean="0"/>
              <a:t>, akcím a místům</a:t>
            </a:r>
          </a:p>
          <a:p>
            <a:pPr marL="444500" lvl="2" indent="0">
              <a:buFontTx/>
              <a:buNone/>
            </a:pPr>
            <a:endParaRPr lang="cs-CZ" altLang="cs-CZ" dirty="0" smtClean="0"/>
          </a:p>
          <a:p>
            <a:pPr marL="444500" lvl="2" indent="0"/>
            <a:r>
              <a:rPr lang="cs-CZ" altLang="cs-CZ" dirty="0" smtClean="0"/>
              <a:t>vazby mezi </a:t>
            </a:r>
            <a:r>
              <a:rPr lang="cs-CZ" dirty="0" smtClean="0"/>
              <a:t>díly, vyjádřeními, provedeními a jednotkami</a:t>
            </a:r>
          </a:p>
          <a:p>
            <a:pPr marL="444500" lvl="2" indent="0"/>
            <a:r>
              <a:rPr lang="pl-PL" dirty="0" smtClean="0"/>
              <a:t>vazby mezi osobami, rodinami a korporacemi</a:t>
            </a:r>
          </a:p>
          <a:p>
            <a:pPr marL="444500" lvl="2" indent="0"/>
            <a:r>
              <a:rPr lang="pl-PL" dirty="0" smtClean="0"/>
              <a:t>vazby mezi pojmy, objekty, akcemi a místy</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Odkazy</a:t>
            </a:r>
            <a:endParaRPr lang="en-US" dirty="0"/>
          </a:p>
        </p:txBody>
      </p:sp>
      <p:sp>
        <p:nvSpPr>
          <p:cNvPr id="3" name="Zástupný symbol pro obsah 2"/>
          <p:cNvSpPr>
            <a:spLocks noGrp="1"/>
          </p:cNvSpPr>
          <p:nvPr>
            <p:ph idx="1"/>
          </p:nvPr>
        </p:nvSpPr>
        <p:spPr/>
        <p:txBody>
          <a:bodyPr>
            <a:normAutofit fontScale="92500" lnSpcReduction="10000"/>
          </a:bodyPr>
          <a:lstStyle/>
          <a:p>
            <a:r>
              <a:rPr lang="cs-CZ" dirty="0" smtClean="0"/>
              <a:t>RDA </a:t>
            </a:r>
            <a:r>
              <a:rPr lang="cs-CZ" dirty="0" err="1" smtClean="0"/>
              <a:t>Toolkit</a:t>
            </a:r>
            <a:r>
              <a:rPr lang="cs-CZ" dirty="0" smtClean="0"/>
              <a:t>:</a:t>
            </a:r>
          </a:p>
          <a:p>
            <a:pPr lvl="2"/>
            <a:r>
              <a:rPr lang="cs-CZ" dirty="0" smtClean="0">
                <a:hlinkClick r:id="rId2"/>
              </a:rPr>
              <a:t>http://access.rdatoolkit.org/</a:t>
            </a:r>
            <a:r>
              <a:rPr lang="cs-CZ" dirty="0" smtClean="0"/>
              <a:t> </a:t>
            </a:r>
          </a:p>
          <a:p>
            <a:r>
              <a:rPr lang="cs-CZ" dirty="0" smtClean="0"/>
              <a:t>Stránky JSC (</a:t>
            </a:r>
            <a:r>
              <a:rPr lang="en-US" dirty="0" smtClean="0"/>
              <a:t>Joint Steering Committee for Development of RDA</a:t>
            </a:r>
            <a:r>
              <a:rPr lang="cs-CZ" dirty="0" smtClean="0"/>
              <a:t>):</a:t>
            </a:r>
          </a:p>
          <a:p>
            <a:pPr lvl="2"/>
            <a:r>
              <a:rPr lang="cs-CZ" dirty="0" smtClean="0">
                <a:hlinkClick r:id="rId3"/>
              </a:rPr>
              <a:t>http://www.</a:t>
            </a:r>
            <a:r>
              <a:rPr lang="cs-CZ" dirty="0" err="1" smtClean="0">
                <a:hlinkClick r:id="rId3"/>
              </a:rPr>
              <a:t>rda</a:t>
            </a:r>
            <a:r>
              <a:rPr lang="cs-CZ" dirty="0" smtClean="0">
                <a:hlinkClick r:id="rId3"/>
              </a:rPr>
              <a:t>-</a:t>
            </a:r>
            <a:r>
              <a:rPr lang="cs-CZ" dirty="0" err="1" smtClean="0">
                <a:hlinkClick r:id="rId3"/>
              </a:rPr>
              <a:t>jsc.org</a:t>
            </a:r>
            <a:r>
              <a:rPr lang="cs-CZ" dirty="0" smtClean="0">
                <a:hlinkClick r:id="rId3"/>
              </a:rPr>
              <a:t>/index.</a:t>
            </a:r>
            <a:r>
              <a:rPr lang="cs-CZ" dirty="0" err="1" smtClean="0">
                <a:hlinkClick r:id="rId3"/>
              </a:rPr>
              <a:t>html</a:t>
            </a:r>
            <a:r>
              <a:rPr lang="cs-CZ" dirty="0" smtClean="0"/>
              <a:t> </a:t>
            </a:r>
          </a:p>
          <a:p>
            <a:r>
              <a:rPr lang="cs-CZ" dirty="0" smtClean="0"/>
              <a:t>Stránky </a:t>
            </a:r>
            <a:r>
              <a:rPr lang="cs-CZ" dirty="0" err="1" smtClean="0"/>
              <a:t>Library</a:t>
            </a:r>
            <a:r>
              <a:rPr lang="cs-CZ" dirty="0" smtClean="0"/>
              <a:t> </a:t>
            </a:r>
            <a:r>
              <a:rPr lang="cs-CZ" dirty="0" err="1" smtClean="0"/>
              <a:t>of</a:t>
            </a:r>
            <a:r>
              <a:rPr lang="cs-CZ" dirty="0" smtClean="0"/>
              <a:t> </a:t>
            </a:r>
            <a:r>
              <a:rPr lang="cs-CZ" dirty="0" err="1" smtClean="0"/>
              <a:t>Congress</a:t>
            </a:r>
            <a:r>
              <a:rPr lang="cs-CZ" dirty="0" smtClean="0"/>
              <a:t>:</a:t>
            </a:r>
          </a:p>
          <a:p>
            <a:pPr lvl="2"/>
            <a:r>
              <a:rPr lang="cs-CZ" dirty="0" smtClean="0">
                <a:hlinkClick r:id="rId4"/>
              </a:rPr>
              <a:t>http://www.</a:t>
            </a:r>
            <a:r>
              <a:rPr lang="cs-CZ" dirty="0" err="1" smtClean="0">
                <a:hlinkClick r:id="rId4"/>
              </a:rPr>
              <a:t>loc.gov</a:t>
            </a:r>
            <a:r>
              <a:rPr lang="cs-CZ" dirty="0" smtClean="0">
                <a:hlinkClick r:id="rId4"/>
              </a:rPr>
              <a:t>/aba/</a:t>
            </a:r>
            <a:r>
              <a:rPr lang="cs-CZ" dirty="0" err="1" smtClean="0">
                <a:hlinkClick r:id="rId4"/>
              </a:rPr>
              <a:t>rda</a:t>
            </a:r>
            <a:r>
              <a:rPr lang="cs-CZ" dirty="0" smtClean="0">
                <a:hlinkClick r:id="rId4"/>
              </a:rPr>
              <a:t>/</a:t>
            </a:r>
            <a:r>
              <a:rPr lang="cs-CZ" dirty="0" smtClean="0"/>
              <a:t> </a:t>
            </a:r>
          </a:p>
          <a:p>
            <a:r>
              <a:rPr lang="cs-CZ" dirty="0" smtClean="0"/>
              <a:t>EURIG:</a:t>
            </a:r>
          </a:p>
          <a:p>
            <a:pPr lvl="2"/>
            <a:r>
              <a:rPr lang="cs-CZ" dirty="0" smtClean="0">
                <a:hlinkClick r:id="rId5"/>
              </a:rPr>
              <a:t>http://www.</a:t>
            </a:r>
            <a:r>
              <a:rPr lang="cs-CZ" dirty="0" err="1" smtClean="0">
                <a:hlinkClick r:id="rId5"/>
              </a:rPr>
              <a:t>slainte.org.uk</a:t>
            </a:r>
            <a:r>
              <a:rPr lang="cs-CZ" dirty="0" smtClean="0">
                <a:hlinkClick r:id="rId5"/>
              </a:rPr>
              <a:t>/</a:t>
            </a:r>
            <a:r>
              <a:rPr lang="cs-CZ" dirty="0" err="1" smtClean="0">
                <a:hlinkClick r:id="rId5"/>
              </a:rPr>
              <a:t>eurig</a:t>
            </a:r>
            <a:r>
              <a:rPr lang="cs-CZ" dirty="0" smtClean="0">
                <a:hlinkClick r:id="rId5"/>
              </a:rPr>
              <a:t>/index.</a:t>
            </a:r>
            <a:r>
              <a:rPr lang="cs-CZ" dirty="0" err="1" smtClean="0">
                <a:hlinkClick r:id="rId5"/>
              </a:rPr>
              <a:t>htm</a:t>
            </a:r>
            <a:r>
              <a:rPr lang="cs-CZ" dirty="0" smtClean="0"/>
              <a:t> </a:t>
            </a:r>
          </a:p>
          <a:p>
            <a:r>
              <a:rPr lang="cs-CZ" dirty="0" smtClean="0"/>
              <a:t>Informace Národní knihovny ČR:</a:t>
            </a:r>
          </a:p>
          <a:p>
            <a:pPr lvl="2"/>
            <a:r>
              <a:rPr lang="cs-CZ" dirty="0" smtClean="0">
                <a:hlinkClick r:id="rId6"/>
              </a:rPr>
              <a:t>http://www.nkp.cz/o-knihovne/odborne-cinnosti/zpracovani-fondu/katalogizacni-politika/rda</a:t>
            </a:r>
            <a:r>
              <a:rPr lang="cs-CZ" dirty="0" smtClean="0"/>
              <a:t> </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066130"/>
          </a:xfrm>
        </p:spPr>
        <p:txBody>
          <a:bodyPr>
            <a:normAutofit fontScale="90000"/>
          </a:bodyPr>
          <a:lstStyle/>
          <a:p>
            <a:r>
              <a:rPr lang="cs-CZ" dirty="0" smtClean="0"/>
              <a:t>Nejvýznamnější změny v popisu oproti AACR2R</a:t>
            </a:r>
            <a:endParaRPr lang="cs-CZ" dirty="0"/>
          </a:p>
        </p:txBody>
      </p:sp>
      <p:sp>
        <p:nvSpPr>
          <p:cNvPr id="3" name="Zástupný symbol pro obsah 2"/>
          <p:cNvSpPr>
            <a:spLocks noGrp="1"/>
          </p:cNvSpPr>
          <p:nvPr>
            <p:ph idx="1"/>
          </p:nvPr>
        </p:nvSpPr>
        <p:spPr>
          <a:xfrm>
            <a:off x="457200" y="1484784"/>
            <a:ext cx="8229600" cy="4641379"/>
          </a:xfrm>
        </p:spPr>
        <p:txBody>
          <a:bodyPr>
            <a:normAutofit fontScale="85000" lnSpcReduction="20000"/>
          </a:bodyPr>
          <a:lstStyle/>
          <a:p>
            <a:r>
              <a:rPr lang="cs-CZ" dirty="0" smtClean="0"/>
              <a:t>bibliografické </a:t>
            </a:r>
            <a:r>
              <a:rPr lang="cs-CZ" dirty="0"/>
              <a:t>údaje se přepisují do záznamu přesně tak, jak se vyskytují na zdroji, tj. žádné zkracování slov, výpustky, nahrazování slovních vyjádření číslicemi, opravy nepřesností a chyb </a:t>
            </a:r>
            <a:r>
              <a:rPr lang="cs-CZ" dirty="0" smtClean="0"/>
              <a:t>tisku</a:t>
            </a:r>
          </a:p>
          <a:p>
            <a:r>
              <a:rPr lang="cs-CZ" dirty="0" smtClean="0"/>
              <a:t>za </a:t>
            </a:r>
            <a:r>
              <a:rPr lang="cs-CZ" dirty="0"/>
              <a:t>předepsaný pramen popisu je považován celý zdroj, nikoli jen určené části </a:t>
            </a:r>
            <a:r>
              <a:rPr lang="cs-CZ" dirty="0" smtClean="0"/>
              <a:t>zdroje</a:t>
            </a:r>
            <a:endParaRPr lang="cs-CZ" dirty="0"/>
          </a:p>
          <a:p>
            <a:r>
              <a:rPr lang="cs-CZ" dirty="0" smtClean="0"/>
              <a:t>nahrazení </a:t>
            </a:r>
            <a:r>
              <a:rPr lang="cs-CZ" dirty="0"/>
              <a:t>zápisu obecného označení druhu dokumentu (v MARC 21 pole 245$h) novými, podrobnějšími údaji o typu obsahu, média a nosiče (v MARC 21 pole 336, 337 a 338</a:t>
            </a:r>
            <a:r>
              <a:rPr lang="cs-CZ" dirty="0" smtClean="0"/>
              <a:t>) </a:t>
            </a:r>
            <a:endParaRPr lang="cs-CZ" dirty="0"/>
          </a:p>
          <a:p>
            <a:r>
              <a:rPr lang="cs-CZ" dirty="0" smtClean="0"/>
              <a:t>změna </a:t>
            </a:r>
            <a:r>
              <a:rPr lang="cs-CZ" dirty="0"/>
              <a:t>pojetí a rozšíření zápisu nakladatelských údajů (v MARC 21 přechod z pole 260 na 264</a:t>
            </a:r>
            <a:r>
              <a:rPr lang="cs-CZ" dirty="0" smtClean="0"/>
              <a:t>)</a:t>
            </a:r>
            <a:endParaRPr lang="cs-CZ" dirty="0"/>
          </a:p>
          <a:p>
            <a:r>
              <a:rPr lang="cs-CZ" dirty="0" smtClean="0"/>
              <a:t>značně </a:t>
            </a:r>
            <a:r>
              <a:rPr lang="cs-CZ" dirty="0"/>
              <a:t>se rozšiřuje použití </a:t>
            </a:r>
            <a:r>
              <a:rPr lang="cs-CZ" dirty="0" smtClean="0"/>
              <a:t>autorizovaných </a:t>
            </a:r>
            <a:r>
              <a:rPr lang="cs-CZ" dirty="0"/>
              <a:t>selekčních </a:t>
            </a:r>
            <a:r>
              <a:rPr lang="cs-CZ" dirty="0" smtClean="0"/>
              <a:t>údajů (unifikovaných názvů)</a:t>
            </a:r>
            <a:endParaRPr lang="cs-CZ" dirty="0"/>
          </a:p>
          <a:p>
            <a:r>
              <a:rPr lang="cs-CZ" dirty="0" smtClean="0"/>
              <a:t>změny </a:t>
            </a:r>
            <a:r>
              <a:rPr lang="cs-CZ" dirty="0"/>
              <a:t>v tvorbě autorizované formy jména, ať již osobního jména, tak korporace či názvů anonymních </a:t>
            </a:r>
            <a:r>
              <a:rPr lang="cs-CZ" dirty="0" smtClean="0"/>
              <a:t>děl</a:t>
            </a:r>
            <a:endParaRPr lang="cs-CZ" dirty="0"/>
          </a:p>
          <a:p>
            <a:endParaRPr lang="cs-CZ" dirty="0"/>
          </a:p>
        </p:txBody>
      </p:sp>
    </p:spTree>
    <p:extLst>
      <p:ext uri="{BB962C8B-B14F-4D97-AF65-F5344CB8AC3E}">
        <p14:creationId xmlns="" xmlns:p14="http://schemas.microsoft.com/office/powerpoint/2010/main" val="5233703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Nadpis 10"/>
          <p:cNvSpPr>
            <a:spLocks noGrp="1"/>
          </p:cNvSpPr>
          <p:nvPr>
            <p:ph type="title"/>
          </p:nvPr>
        </p:nvSpPr>
        <p:spPr/>
        <p:txBody>
          <a:bodyPr/>
          <a:lstStyle/>
          <a:p>
            <a:endParaRPr lang="cs-CZ" altLang="cs-CZ" smtClean="0"/>
          </a:p>
        </p:txBody>
      </p:sp>
      <p:sp>
        <p:nvSpPr>
          <p:cNvPr id="14339" name="Zástupný symbol pro obsah 9"/>
          <p:cNvSpPr>
            <a:spLocks noGrp="1"/>
          </p:cNvSpPr>
          <p:nvPr>
            <p:ph sz="half" idx="2"/>
          </p:nvPr>
        </p:nvSpPr>
        <p:spPr>
          <a:xfrm>
            <a:off x="0" y="0"/>
            <a:ext cx="4248150" cy="6858000"/>
          </a:xfrm>
        </p:spPr>
        <p:txBody>
          <a:bodyPr/>
          <a:lstStyle/>
          <a:p>
            <a:pPr>
              <a:buFont typeface="Arial" charset="0"/>
              <a:buNone/>
            </a:pPr>
            <a:r>
              <a:rPr lang="cs-CZ" altLang="cs-CZ" sz="1400" dirty="0" smtClean="0"/>
              <a:t>LDR    	-----nam-a22------a-4500 </a:t>
            </a:r>
          </a:p>
          <a:p>
            <a:pPr>
              <a:buFont typeface="Arial" charset="0"/>
              <a:buNone/>
            </a:pPr>
            <a:r>
              <a:rPr lang="cs-CZ" altLang="cs-CZ" sz="1400" dirty="0" smtClean="0"/>
              <a:t>001    	nkp024</a:t>
            </a:r>
          </a:p>
          <a:p>
            <a:pPr>
              <a:buFont typeface="Arial" charset="0"/>
              <a:buNone/>
            </a:pPr>
            <a:r>
              <a:rPr lang="cs-CZ" altLang="cs-CZ" sz="1400" dirty="0" smtClean="0"/>
              <a:t>003    	CZ-</a:t>
            </a:r>
            <a:r>
              <a:rPr lang="cs-CZ" altLang="cs-CZ" sz="1400" dirty="0" err="1" smtClean="0"/>
              <a:t>PrNK</a:t>
            </a:r>
            <a:r>
              <a:rPr lang="cs-CZ" altLang="cs-CZ" sz="1400" dirty="0" smtClean="0"/>
              <a:t> </a:t>
            </a:r>
          </a:p>
          <a:p>
            <a:pPr>
              <a:buFont typeface="Arial" charset="0"/>
              <a:buNone/>
            </a:pPr>
            <a:r>
              <a:rPr lang="cs-CZ" altLang="cs-CZ" sz="1400" dirty="0" smtClean="0"/>
              <a:t>005    	20040101072315.0</a:t>
            </a:r>
          </a:p>
          <a:p>
            <a:pPr>
              <a:buFont typeface="Arial" charset="0"/>
              <a:buNone/>
            </a:pPr>
            <a:r>
              <a:rPr lang="cs-CZ" altLang="cs-CZ" sz="1400" dirty="0" smtClean="0"/>
              <a:t>007    	ta</a:t>
            </a:r>
          </a:p>
          <a:p>
            <a:pPr>
              <a:buFont typeface="Arial" charset="0"/>
              <a:buNone/>
            </a:pPr>
            <a:r>
              <a:rPr lang="cs-CZ" altLang="cs-CZ" sz="1400" dirty="0" smtClean="0"/>
              <a:t>008    	031106s2002----</a:t>
            </a:r>
            <a:r>
              <a:rPr lang="cs-CZ" altLang="cs-CZ" sz="1400" dirty="0" err="1" smtClean="0"/>
              <a:t>xr</a:t>
            </a:r>
            <a:r>
              <a:rPr lang="cs-CZ" altLang="cs-CZ" sz="1400" dirty="0" smtClean="0"/>
              <a:t>-----g------000-p-cze-- </a:t>
            </a:r>
          </a:p>
          <a:p>
            <a:pPr>
              <a:buFont typeface="Arial" charset="0"/>
              <a:buNone/>
            </a:pPr>
            <a:r>
              <a:rPr lang="cs-CZ" altLang="cs-CZ" sz="1400" dirty="0" smtClean="0"/>
              <a:t>020    	|a 80-7309-057-0 (brož.) </a:t>
            </a:r>
          </a:p>
          <a:p>
            <a:pPr>
              <a:buFont typeface="Arial" charset="0"/>
              <a:buNone/>
            </a:pPr>
            <a:r>
              <a:rPr lang="cs-CZ" altLang="cs-CZ" sz="1400" dirty="0" smtClean="0"/>
              <a:t>040    	|a ABA001 |b </a:t>
            </a:r>
            <a:r>
              <a:rPr lang="cs-CZ" altLang="cs-CZ" sz="1400" dirty="0" err="1" smtClean="0"/>
              <a:t>cze</a:t>
            </a:r>
            <a:r>
              <a:rPr lang="cs-CZ" altLang="cs-CZ" sz="1400" dirty="0" smtClean="0"/>
              <a:t> </a:t>
            </a:r>
          </a:p>
          <a:p>
            <a:pPr>
              <a:buFont typeface="Arial" charset="0"/>
              <a:buNone/>
            </a:pPr>
            <a:r>
              <a:rPr lang="cs-CZ" altLang="cs-CZ" sz="1400" dirty="0" smtClean="0"/>
              <a:t>1001    	|a Seifert, Jaroslav, |d 1901-1986|4 aut </a:t>
            </a:r>
          </a:p>
          <a:p>
            <a:pPr>
              <a:buFont typeface="Arial" charset="0"/>
              <a:buNone/>
            </a:pPr>
            <a:r>
              <a:rPr lang="cs-CZ" altLang="cs-CZ" sz="1400" dirty="0" smtClean="0"/>
              <a:t>24510    	|a Jablko z klína ; |b Ruce Venušiny ; Jaro, 	sbohem / |c Jaroslav Seifert </a:t>
            </a:r>
          </a:p>
          <a:p>
            <a:pPr>
              <a:buFont typeface="Arial" charset="0"/>
              <a:buNone/>
            </a:pPr>
            <a:r>
              <a:rPr lang="cs-CZ" altLang="cs-CZ" sz="1400" dirty="0" smtClean="0"/>
              <a:t>250    	|a 1. vyd. </a:t>
            </a:r>
          </a:p>
          <a:p>
            <a:pPr>
              <a:buFont typeface="Arial" charset="0"/>
              <a:buNone/>
            </a:pPr>
            <a:r>
              <a:rPr lang="cs-CZ" altLang="cs-CZ" sz="1400" dirty="0" smtClean="0"/>
              <a:t>260    	|a Praha : |b Levné knihy </a:t>
            </a:r>
            <a:r>
              <a:rPr lang="cs-CZ" altLang="cs-CZ" sz="1400" dirty="0" err="1" smtClean="0"/>
              <a:t>KMa</a:t>
            </a:r>
            <a:r>
              <a:rPr lang="cs-CZ" altLang="cs-CZ" sz="1400" dirty="0" smtClean="0"/>
              <a:t>, |c 2002 </a:t>
            </a:r>
          </a:p>
          <a:p>
            <a:pPr>
              <a:buFont typeface="Arial" charset="0"/>
              <a:buNone/>
            </a:pPr>
            <a:r>
              <a:rPr lang="cs-CZ" altLang="cs-CZ" sz="1400" dirty="0" smtClean="0"/>
              <a:t>300    	|a 216 s. ; |c 17 cm </a:t>
            </a:r>
          </a:p>
          <a:p>
            <a:pPr>
              <a:buFont typeface="Arial" charset="0"/>
              <a:buNone/>
            </a:pPr>
            <a:r>
              <a:rPr lang="cs-CZ" altLang="cs-CZ" sz="1400" dirty="0" smtClean="0"/>
              <a:t>4901    	|a Edice českých autorů </a:t>
            </a:r>
          </a:p>
          <a:p>
            <a:pPr>
              <a:buFont typeface="Arial" charset="0"/>
              <a:buNone/>
            </a:pPr>
            <a:r>
              <a:rPr lang="cs-CZ" altLang="cs-CZ" sz="1400" dirty="0" smtClean="0"/>
              <a:t>600 17    	|a Seifert, Jaroslav, |d 1901-1986|2 </a:t>
            </a:r>
            <a:r>
              <a:rPr lang="cs-CZ" altLang="cs-CZ" sz="1400" dirty="0" err="1" smtClean="0"/>
              <a:t>czenas</a:t>
            </a:r>
            <a:endParaRPr lang="cs-CZ" altLang="cs-CZ" sz="1400" dirty="0" smtClean="0"/>
          </a:p>
          <a:p>
            <a:pPr>
              <a:buFont typeface="Arial" charset="0"/>
              <a:buNone/>
            </a:pPr>
            <a:r>
              <a:rPr lang="cs-CZ" altLang="cs-CZ" sz="1400" dirty="0" smtClean="0"/>
              <a:t> 655 7    	|a česká poezie  |2 </a:t>
            </a:r>
            <a:r>
              <a:rPr lang="cs-CZ" altLang="cs-CZ" sz="1400" dirty="0" err="1" smtClean="0"/>
              <a:t>czenas</a:t>
            </a:r>
            <a:r>
              <a:rPr lang="cs-CZ" altLang="cs-CZ" sz="1400" dirty="0" smtClean="0"/>
              <a:t> </a:t>
            </a:r>
          </a:p>
          <a:p>
            <a:pPr>
              <a:buFont typeface="Arial" charset="0"/>
              <a:buNone/>
            </a:pPr>
            <a:r>
              <a:rPr lang="cs-CZ" altLang="cs-CZ" sz="1400" dirty="0" smtClean="0"/>
              <a:t>655 7    	|a výbory |2 </a:t>
            </a:r>
            <a:r>
              <a:rPr lang="cs-CZ" altLang="cs-CZ" sz="1400" dirty="0" err="1" smtClean="0"/>
              <a:t>czenas</a:t>
            </a:r>
            <a:r>
              <a:rPr lang="cs-CZ" altLang="cs-CZ" sz="1400" dirty="0" smtClean="0"/>
              <a:t> </a:t>
            </a:r>
          </a:p>
          <a:p>
            <a:pPr>
              <a:buFont typeface="Arial" charset="0"/>
              <a:buNone/>
            </a:pPr>
            <a:r>
              <a:rPr lang="cs-CZ" altLang="cs-CZ" sz="1400" dirty="0" smtClean="0"/>
              <a:t>74002    	|a Ruce Venušiny </a:t>
            </a:r>
          </a:p>
          <a:p>
            <a:pPr>
              <a:buFont typeface="Arial" charset="0"/>
              <a:buNone/>
            </a:pPr>
            <a:r>
              <a:rPr lang="cs-CZ" altLang="cs-CZ" sz="1400" dirty="0" smtClean="0"/>
              <a:t>74002    	|a Jaro, sbohem </a:t>
            </a:r>
          </a:p>
          <a:p>
            <a:pPr>
              <a:buFont typeface="Arial" charset="0"/>
              <a:buNone/>
            </a:pPr>
            <a:r>
              <a:rPr lang="cs-CZ" altLang="cs-CZ" sz="1400" dirty="0" smtClean="0"/>
              <a:t>830 0      	 |a Edice českých autorů (Levné knihy </a:t>
            </a:r>
            <a:r>
              <a:rPr lang="cs-CZ" altLang="cs-CZ" sz="1400" dirty="0" err="1" smtClean="0"/>
              <a:t>KMa</a:t>
            </a:r>
            <a:r>
              <a:rPr lang="cs-CZ" altLang="cs-CZ" sz="1400" dirty="0" smtClean="0"/>
              <a:t>)</a:t>
            </a:r>
          </a:p>
        </p:txBody>
      </p:sp>
      <p:sp>
        <p:nvSpPr>
          <p:cNvPr id="14" name="Zástupný symbol pro obsah 13"/>
          <p:cNvSpPr>
            <a:spLocks noGrp="1"/>
          </p:cNvSpPr>
          <p:nvPr>
            <p:ph sz="quarter" idx="4"/>
          </p:nvPr>
        </p:nvSpPr>
        <p:spPr>
          <a:xfrm>
            <a:off x="4572000" y="0"/>
            <a:ext cx="4572000" cy="7056438"/>
          </a:xfrm>
        </p:spPr>
        <p:txBody>
          <a:bodyPr rtlCol="0">
            <a:noAutofit/>
          </a:bodyPr>
          <a:lstStyle/>
          <a:p>
            <a:pPr fontAlgn="auto">
              <a:spcAft>
                <a:spcPts val="0"/>
              </a:spcAft>
              <a:buFont typeface="Arial" pitchFamily="34" charset="0"/>
              <a:buNone/>
              <a:defRPr/>
            </a:pPr>
            <a:r>
              <a:rPr lang="cs-CZ" sz="1400" dirty="0"/>
              <a:t>LDR    	-----</a:t>
            </a:r>
            <a:r>
              <a:rPr lang="cs-CZ" sz="1400" dirty="0" err="1"/>
              <a:t>nam</a:t>
            </a:r>
            <a:r>
              <a:rPr lang="cs-CZ" sz="1400" dirty="0"/>
              <a:t>-a22-</a:t>
            </a:r>
            <a:r>
              <a:rPr lang="cs-CZ" sz="1400" dirty="0" smtClean="0"/>
              <a:t>-----a-4500 </a:t>
            </a:r>
            <a:endParaRPr lang="cs-CZ" sz="1400" dirty="0"/>
          </a:p>
          <a:p>
            <a:pPr fontAlgn="auto">
              <a:spcAft>
                <a:spcPts val="0"/>
              </a:spcAft>
              <a:buFont typeface="Arial" pitchFamily="34" charset="0"/>
              <a:buNone/>
              <a:defRPr/>
            </a:pPr>
            <a:r>
              <a:rPr lang="cs-CZ" sz="1400" dirty="0"/>
              <a:t>001    	cpk20021123733 </a:t>
            </a:r>
          </a:p>
          <a:p>
            <a:pPr fontAlgn="auto">
              <a:spcAft>
                <a:spcPts val="0"/>
              </a:spcAft>
              <a:buFont typeface="Arial" pitchFamily="34" charset="0"/>
              <a:buNone/>
              <a:defRPr/>
            </a:pPr>
            <a:r>
              <a:rPr lang="cs-CZ" sz="1400" dirty="0"/>
              <a:t>003    	CZ-</a:t>
            </a:r>
            <a:r>
              <a:rPr lang="cs-CZ" sz="1400" dirty="0" err="1"/>
              <a:t>PrNK</a:t>
            </a:r>
            <a:r>
              <a:rPr lang="cs-CZ" sz="1400" dirty="0"/>
              <a:t> </a:t>
            </a:r>
          </a:p>
          <a:p>
            <a:pPr fontAlgn="auto">
              <a:spcAft>
                <a:spcPts val="0"/>
              </a:spcAft>
              <a:buFont typeface="Arial" pitchFamily="34" charset="0"/>
              <a:buNone/>
              <a:defRPr/>
            </a:pPr>
            <a:r>
              <a:rPr lang="cs-CZ" sz="1400" dirty="0"/>
              <a:t>005    	20131113145739.0 </a:t>
            </a:r>
          </a:p>
          <a:p>
            <a:pPr fontAlgn="auto">
              <a:spcAft>
                <a:spcPts val="0"/>
              </a:spcAft>
              <a:buFont typeface="Arial" pitchFamily="34" charset="0"/>
              <a:buNone/>
              <a:defRPr/>
            </a:pPr>
            <a:r>
              <a:rPr lang="cs-CZ" sz="1400" dirty="0"/>
              <a:t>007    	ta</a:t>
            </a:r>
          </a:p>
          <a:p>
            <a:pPr fontAlgn="auto">
              <a:spcAft>
                <a:spcPts val="0"/>
              </a:spcAft>
              <a:buFont typeface="Arial" pitchFamily="34" charset="0"/>
              <a:buNone/>
              <a:defRPr/>
            </a:pPr>
            <a:r>
              <a:rPr lang="cs-CZ" sz="1400" dirty="0"/>
              <a:t>008    	020904s2002----</a:t>
            </a:r>
            <a:r>
              <a:rPr lang="cs-CZ" sz="1400" dirty="0" err="1"/>
              <a:t>xr</a:t>
            </a:r>
            <a:r>
              <a:rPr lang="cs-CZ" sz="1400" dirty="0"/>
              <a:t>-----g------000-p-</a:t>
            </a:r>
            <a:r>
              <a:rPr lang="cs-CZ" sz="1400" dirty="0" err="1"/>
              <a:t>cze</a:t>
            </a:r>
            <a:r>
              <a:rPr lang="cs-CZ" sz="1400" dirty="0"/>
              <a:t>-- </a:t>
            </a:r>
          </a:p>
          <a:p>
            <a:pPr fontAlgn="auto">
              <a:spcAft>
                <a:spcPts val="0"/>
              </a:spcAft>
              <a:buFont typeface="Arial" pitchFamily="34" charset="0"/>
              <a:buNone/>
              <a:defRPr/>
            </a:pPr>
            <a:r>
              <a:rPr lang="cs-CZ" sz="1400" u="heavy" dirty="0">
                <a:uFill>
                  <a:solidFill>
                    <a:srgbClr val="FFC000"/>
                  </a:solidFill>
                </a:uFill>
              </a:rPr>
              <a:t>015    	|a cnb001123733</a:t>
            </a:r>
            <a:r>
              <a:rPr lang="cs-CZ" sz="1400" dirty="0">
                <a:uFill>
                  <a:solidFill>
                    <a:srgbClr val="FFC000"/>
                  </a:solidFill>
                </a:uFill>
              </a:rPr>
              <a:t> </a:t>
            </a:r>
          </a:p>
          <a:p>
            <a:pPr fontAlgn="auto">
              <a:spcAft>
                <a:spcPts val="0"/>
              </a:spcAft>
              <a:buFont typeface="Arial" pitchFamily="34" charset="0"/>
              <a:buNone/>
              <a:defRPr/>
            </a:pPr>
            <a:r>
              <a:rPr lang="cs-CZ" sz="1400" dirty="0"/>
              <a:t>020    	|a 80-7309-057-0 (brož.) </a:t>
            </a:r>
          </a:p>
          <a:p>
            <a:pPr fontAlgn="auto">
              <a:spcAft>
                <a:spcPts val="0"/>
              </a:spcAft>
              <a:buFont typeface="Arial" pitchFamily="34" charset="0"/>
              <a:buNone/>
              <a:defRPr/>
            </a:pPr>
            <a:r>
              <a:rPr lang="cs-CZ" sz="1400" u="heavy" dirty="0">
                <a:uFill>
                  <a:solidFill>
                    <a:srgbClr val="FFC000"/>
                  </a:solidFill>
                </a:uFill>
              </a:rPr>
              <a:t>035    	|a (</a:t>
            </a:r>
            <a:r>
              <a:rPr lang="cs-CZ" sz="1400" u="heavy" dirty="0" err="1">
                <a:uFill>
                  <a:solidFill>
                    <a:srgbClr val="FFC000"/>
                  </a:solidFill>
                </a:uFill>
              </a:rPr>
              <a:t>OCoLC</a:t>
            </a:r>
            <a:r>
              <a:rPr lang="cs-CZ" sz="1400" u="heavy" dirty="0">
                <a:uFill>
                  <a:solidFill>
                    <a:srgbClr val="FFC000"/>
                  </a:solidFill>
                </a:uFill>
              </a:rPr>
              <a:t>)51191254 </a:t>
            </a:r>
          </a:p>
          <a:p>
            <a:pPr fontAlgn="auto">
              <a:spcAft>
                <a:spcPts val="0"/>
              </a:spcAft>
              <a:buFont typeface="Arial" pitchFamily="34" charset="0"/>
              <a:buNone/>
              <a:defRPr/>
            </a:pPr>
            <a:r>
              <a:rPr lang="cs-CZ" sz="1400" dirty="0"/>
              <a:t>040    	|a ABA001 |b </a:t>
            </a:r>
            <a:r>
              <a:rPr lang="cs-CZ" sz="1400" dirty="0" err="1"/>
              <a:t>cze</a:t>
            </a:r>
            <a:r>
              <a:rPr lang="cs-CZ" sz="1400" dirty="0"/>
              <a:t> </a:t>
            </a:r>
          </a:p>
          <a:p>
            <a:pPr fontAlgn="auto">
              <a:spcAft>
                <a:spcPts val="0"/>
              </a:spcAft>
              <a:buFont typeface="Arial" pitchFamily="34" charset="0"/>
              <a:buNone/>
              <a:defRPr/>
            </a:pPr>
            <a:r>
              <a:rPr lang="cs-CZ" sz="1400" dirty="0" smtClean="0"/>
              <a:t>1001 </a:t>
            </a:r>
            <a:r>
              <a:rPr lang="cs-CZ" sz="1400" dirty="0"/>
              <a:t>   	|a Seifert, Jaroslav, |d 1901-1986 |7 </a:t>
            </a:r>
            <a:r>
              <a:rPr lang="cs-CZ" sz="1400" dirty="0" smtClean="0"/>
              <a:t>	</a:t>
            </a:r>
            <a:r>
              <a:rPr lang="cs-CZ" sz="1400" u="heavy" dirty="0">
                <a:uFill>
                  <a:solidFill>
                    <a:srgbClr val="FFC000"/>
                  </a:solidFill>
                </a:uFill>
              </a:rPr>
              <a:t>jk01110657 |</a:t>
            </a:r>
            <a:r>
              <a:rPr lang="cs-CZ" sz="1400" dirty="0">
                <a:uFill>
                  <a:solidFill>
                    <a:srgbClr val="FFC000"/>
                  </a:solidFill>
                </a:uFill>
              </a:rPr>
              <a:t>4</a:t>
            </a:r>
            <a:r>
              <a:rPr lang="cs-CZ" sz="1400" dirty="0"/>
              <a:t> aut </a:t>
            </a:r>
          </a:p>
          <a:p>
            <a:pPr fontAlgn="auto">
              <a:spcAft>
                <a:spcPts val="0"/>
              </a:spcAft>
              <a:buFont typeface="Arial" pitchFamily="34" charset="0"/>
              <a:buNone/>
              <a:defRPr/>
            </a:pPr>
            <a:r>
              <a:rPr lang="cs-CZ" sz="1400" dirty="0"/>
              <a:t>24510    	|a Jablko z klína ; |b Ruce Venušiny ; Jaro, </a:t>
            </a:r>
            <a:r>
              <a:rPr lang="cs-CZ" sz="1400" dirty="0" smtClean="0"/>
              <a:t>	sbohem </a:t>
            </a:r>
            <a:r>
              <a:rPr lang="cs-CZ" sz="1400" dirty="0"/>
              <a:t>/ |c Jaroslav Seifert </a:t>
            </a:r>
          </a:p>
          <a:p>
            <a:pPr fontAlgn="auto">
              <a:spcAft>
                <a:spcPts val="0"/>
              </a:spcAft>
              <a:buFont typeface="Arial" pitchFamily="34" charset="0"/>
              <a:buNone/>
              <a:defRPr/>
            </a:pPr>
            <a:r>
              <a:rPr lang="cs-CZ" sz="1400" dirty="0"/>
              <a:t>250    	|a 1. </a:t>
            </a:r>
            <a:r>
              <a:rPr lang="cs-CZ" sz="1400" dirty="0" err="1"/>
              <a:t>vyd</a:t>
            </a:r>
            <a:r>
              <a:rPr lang="cs-CZ" sz="1400" dirty="0"/>
              <a:t>. </a:t>
            </a:r>
          </a:p>
          <a:p>
            <a:pPr fontAlgn="auto">
              <a:spcAft>
                <a:spcPts val="0"/>
              </a:spcAft>
              <a:buFont typeface="Arial" pitchFamily="34" charset="0"/>
              <a:buNone/>
              <a:defRPr/>
            </a:pPr>
            <a:r>
              <a:rPr lang="cs-CZ" sz="1400" dirty="0"/>
              <a:t>260    	|a Praha : |b Levné knihy </a:t>
            </a:r>
            <a:r>
              <a:rPr lang="cs-CZ" sz="1400" dirty="0" err="1"/>
              <a:t>KMa</a:t>
            </a:r>
            <a:r>
              <a:rPr lang="cs-CZ" sz="1400" dirty="0"/>
              <a:t>, |c 2002 </a:t>
            </a:r>
          </a:p>
          <a:p>
            <a:pPr fontAlgn="auto">
              <a:spcAft>
                <a:spcPts val="0"/>
              </a:spcAft>
              <a:buFont typeface="Arial" pitchFamily="34" charset="0"/>
              <a:buNone/>
              <a:defRPr/>
            </a:pPr>
            <a:r>
              <a:rPr lang="cs-CZ" sz="1400" dirty="0"/>
              <a:t>300    	|a 216 s. ; |c 17 cm </a:t>
            </a:r>
          </a:p>
          <a:p>
            <a:pPr fontAlgn="auto">
              <a:spcAft>
                <a:spcPts val="0"/>
              </a:spcAft>
              <a:buFont typeface="Arial" pitchFamily="34" charset="0"/>
              <a:buNone/>
              <a:defRPr/>
            </a:pPr>
            <a:r>
              <a:rPr lang="cs-CZ" sz="1400" dirty="0"/>
              <a:t>4901    	|a Edice českých autorů </a:t>
            </a:r>
          </a:p>
          <a:p>
            <a:pPr fontAlgn="auto">
              <a:spcAft>
                <a:spcPts val="0"/>
              </a:spcAft>
              <a:buFont typeface="Arial" pitchFamily="34" charset="0"/>
              <a:buNone/>
              <a:defRPr/>
            </a:pPr>
            <a:r>
              <a:rPr lang="cs-CZ" sz="1400" dirty="0"/>
              <a:t>655 7    	|a česká poezie |</a:t>
            </a:r>
            <a:r>
              <a:rPr lang="cs-CZ" sz="1400" dirty="0">
                <a:uFill>
                  <a:solidFill>
                    <a:srgbClr val="FFC000"/>
                  </a:solidFill>
                </a:uFill>
              </a:rPr>
              <a:t>7 fd133958 </a:t>
            </a:r>
            <a:r>
              <a:rPr lang="cs-CZ" sz="1400" dirty="0"/>
              <a:t>|2 </a:t>
            </a:r>
            <a:r>
              <a:rPr lang="cs-CZ" sz="1400" dirty="0" err="1"/>
              <a:t>czenas</a:t>
            </a:r>
            <a:r>
              <a:rPr lang="cs-CZ" sz="1400" dirty="0"/>
              <a:t> </a:t>
            </a:r>
          </a:p>
          <a:p>
            <a:pPr fontAlgn="auto">
              <a:spcAft>
                <a:spcPts val="0"/>
              </a:spcAft>
              <a:buFont typeface="Arial" pitchFamily="34" charset="0"/>
              <a:buNone/>
              <a:defRPr/>
            </a:pPr>
            <a:r>
              <a:rPr lang="cs-CZ" sz="1400" dirty="0"/>
              <a:t>655 7    	|a výbory |7 f</a:t>
            </a:r>
            <a:r>
              <a:rPr lang="cs-CZ" sz="1400" dirty="0">
                <a:uFill>
                  <a:solidFill>
                    <a:srgbClr val="FFC000"/>
                  </a:solidFill>
                </a:uFill>
              </a:rPr>
              <a:t>d133853 </a:t>
            </a:r>
            <a:r>
              <a:rPr lang="cs-CZ" sz="1400" dirty="0"/>
              <a:t>|2 </a:t>
            </a:r>
            <a:r>
              <a:rPr lang="cs-CZ" sz="1400" dirty="0" err="1"/>
              <a:t>czenas</a:t>
            </a:r>
            <a:r>
              <a:rPr lang="cs-CZ" sz="1400" dirty="0"/>
              <a:t> </a:t>
            </a:r>
          </a:p>
          <a:p>
            <a:pPr fontAlgn="auto">
              <a:spcAft>
                <a:spcPts val="0"/>
              </a:spcAft>
              <a:buFont typeface="Arial" pitchFamily="34" charset="0"/>
              <a:buNone/>
              <a:defRPr/>
            </a:pPr>
            <a:r>
              <a:rPr lang="cs-CZ" sz="1400" u="heavy" dirty="0">
                <a:uFill>
                  <a:solidFill>
                    <a:srgbClr val="FFC000"/>
                  </a:solidFill>
                </a:uFill>
              </a:rPr>
              <a:t>70012    	|a Seifert, Jaroslav, |d 1901-1986. |t Ruce 	Venušiny </a:t>
            </a:r>
          </a:p>
          <a:p>
            <a:pPr fontAlgn="auto">
              <a:spcAft>
                <a:spcPts val="0"/>
              </a:spcAft>
              <a:buFont typeface="Arial" pitchFamily="34" charset="0"/>
              <a:buNone/>
              <a:defRPr/>
            </a:pPr>
            <a:r>
              <a:rPr lang="cs-CZ" sz="1400" u="heavy" dirty="0">
                <a:uFill>
                  <a:solidFill>
                    <a:srgbClr val="FFC000"/>
                  </a:solidFill>
                </a:uFill>
              </a:rPr>
              <a:t>70012    	|a Seifert, Jaroslav, |d 1901-1986. |t Jaro, 	sbohem </a:t>
            </a:r>
          </a:p>
          <a:p>
            <a:pPr fontAlgn="auto">
              <a:spcAft>
                <a:spcPts val="0"/>
              </a:spcAft>
              <a:buFont typeface="Arial" pitchFamily="34" charset="0"/>
              <a:buNone/>
              <a:defRPr/>
            </a:pPr>
            <a:r>
              <a:rPr lang="cs-CZ" sz="1400" dirty="0"/>
              <a:t>830 0    	|a Edice českých autorů (Levné knihy </a:t>
            </a:r>
            <a:r>
              <a:rPr lang="cs-CZ" sz="1400" dirty="0" err="1"/>
              <a:t>KMa</a:t>
            </a:r>
            <a:r>
              <a:rPr lang="cs-CZ" sz="1400" dirty="0"/>
              <a:t>)</a:t>
            </a:r>
          </a:p>
        </p:txBody>
      </p:sp>
      <p:cxnSp>
        <p:nvCxnSpPr>
          <p:cNvPr id="16" name="Přímá spojovací čára 15"/>
          <p:cNvCxnSpPr/>
          <p:nvPr/>
        </p:nvCxnSpPr>
        <p:spPr>
          <a:xfrm>
            <a:off x="4572000" y="188913"/>
            <a:ext cx="0" cy="666908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5085056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Nadpis 10"/>
          <p:cNvSpPr>
            <a:spLocks noGrp="1"/>
          </p:cNvSpPr>
          <p:nvPr>
            <p:ph type="title"/>
          </p:nvPr>
        </p:nvSpPr>
        <p:spPr/>
        <p:txBody>
          <a:bodyPr/>
          <a:lstStyle/>
          <a:p>
            <a:endParaRPr lang="cs-CZ" altLang="cs-CZ" smtClean="0"/>
          </a:p>
        </p:txBody>
      </p:sp>
      <p:sp>
        <p:nvSpPr>
          <p:cNvPr id="17410" name="Zástupný symbol pro text 11"/>
          <p:cNvSpPr>
            <a:spLocks noGrp="1"/>
          </p:cNvSpPr>
          <p:nvPr>
            <p:ph type="body" idx="1"/>
          </p:nvPr>
        </p:nvSpPr>
        <p:spPr/>
        <p:txBody>
          <a:bodyPr/>
          <a:lstStyle/>
          <a:p>
            <a:endParaRPr lang="cs-CZ" altLang="cs-CZ" smtClean="0"/>
          </a:p>
        </p:txBody>
      </p:sp>
      <p:sp>
        <p:nvSpPr>
          <p:cNvPr id="10" name="Zástupný symbol pro obsah 9"/>
          <p:cNvSpPr>
            <a:spLocks noGrp="1"/>
          </p:cNvSpPr>
          <p:nvPr>
            <p:ph sz="half" idx="2"/>
          </p:nvPr>
        </p:nvSpPr>
        <p:spPr>
          <a:xfrm>
            <a:off x="323850" y="0"/>
            <a:ext cx="4248150" cy="6858000"/>
          </a:xfrm>
        </p:spPr>
        <p:txBody>
          <a:bodyPr rtlCol="0">
            <a:noAutofit/>
          </a:bodyPr>
          <a:lstStyle/>
          <a:p>
            <a:pPr fontAlgn="auto">
              <a:spcAft>
                <a:spcPts val="0"/>
              </a:spcAft>
              <a:buFont typeface="Arial" pitchFamily="34" charset="0"/>
              <a:buNone/>
              <a:defRPr/>
            </a:pPr>
            <a:r>
              <a:rPr lang="cs-CZ" sz="1400" dirty="0" smtClean="0"/>
              <a:t>LDR    	-----</a:t>
            </a:r>
            <a:r>
              <a:rPr lang="cs-CZ" sz="1400" dirty="0" err="1" smtClean="0"/>
              <a:t>nam</a:t>
            </a:r>
            <a:r>
              <a:rPr lang="cs-CZ" sz="1400" dirty="0" smtClean="0"/>
              <a:t>-a22------a-4500 </a:t>
            </a:r>
          </a:p>
          <a:p>
            <a:pPr fontAlgn="auto">
              <a:spcAft>
                <a:spcPts val="0"/>
              </a:spcAft>
              <a:buFont typeface="Arial" pitchFamily="34" charset="0"/>
              <a:buNone/>
              <a:defRPr/>
            </a:pPr>
            <a:r>
              <a:rPr lang="cs-CZ" sz="1400" dirty="0" smtClean="0"/>
              <a:t>001    	cpk20021123733 </a:t>
            </a:r>
          </a:p>
          <a:p>
            <a:pPr fontAlgn="auto">
              <a:spcAft>
                <a:spcPts val="0"/>
              </a:spcAft>
              <a:buFont typeface="Arial" pitchFamily="34" charset="0"/>
              <a:buNone/>
              <a:defRPr/>
            </a:pPr>
            <a:r>
              <a:rPr lang="cs-CZ" sz="1400" dirty="0" smtClean="0"/>
              <a:t>003    	CZ-</a:t>
            </a:r>
            <a:r>
              <a:rPr lang="cs-CZ" sz="1400" dirty="0" err="1" smtClean="0"/>
              <a:t>PrNK</a:t>
            </a:r>
            <a:r>
              <a:rPr lang="cs-CZ" sz="1400" dirty="0" smtClean="0"/>
              <a:t> </a:t>
            </a:r>
          </a:p>
          <a:p>
            <a:pPr fontAlgn="auto">
              <a:spcAft>
                <a:spcPts val="0"/>
              </a:spcAft>
              <a:buFont typeface="Arial" pitchFamily="34" charset="0"/>
              <a:buNone/>
              <a:defRPr/>
            </a:pPr>
            <a:r>
              <a:rPr lang="cs-CZ" sz="1400" dirty="0" smtClean="0"/>
              <a:t>005    	20131113145739.0 </a:t>
            </a:r>
          </a:p>
          <a:p>
            <a:pPr fontAlgn="auto">
              <a:spcAft>
                <a:spcPts val="0"/>
              </a:spcAft>
              <a:buFont typeface="Arial" pitchFamily="34" charset="0"/>
              <a:buNone/>
              <a:defRPr/>
            </a:pPr>
            <a:r>
              <a:rPr lang="cs-CZ" sz="1400" dirty="0" smtClean="0"/>
              <a:t>007    	ta</a:t>
            </a:r>
          </a:p>
          <a:p>
            <a:pPr fontAlgn="auto">
              <a:spcAft>
                <a:spcPts val="0"/>
              </a:spcAft>
              <a:buFont typeface="Arial" pitchFamily="34" charset="0"/>
              <a:buNone/>
              <a:defRPr/>
            </a:pPr>
            <a:r>
              <a:rPr lang="cs-CZ" sz="1400" dirty="0" smtClean="0"/>
              <a:t>008    	020904s2002----</a:t>
            </a:r>
            <a:r>
              <a:rPr lang="cs-CZ" sz="1400" dirty="0" err="1" smtClean="0"/>
              <a:t>xr</a:t>
            </a:r>
            <a:r>
              <a:rPr lang="cs-CZ" sz="1400" dirty="0" smtClean="0"/>
              <a:t>-----g------000-p-</a:t>
            </a:r>
            <a:r>
              <a:rPr lang="cs-CZ" sz="1400" dirty="0" err="1" smtClean="0"/>
              <a:t>cze</a:t>
            </a:r>
            <a:r>
              <a:rPr lang="cs-CZ" sz="1400" dirty="0" smtClean="0"/>
              <a:t>-- </a:t>
            </a:r>
          </a:p>
          <a:p>
            <a:pPr fontAlgn="auto">
              <a:spcAft>
                <a:spcPts val="0"/>
              </a:spcAft>
              <a:buFont typeface="Arial" pitchFamily="34" charset="0"/>
              <a:buNone/>
              <a:defRPr/>
            </a:pPr>
            <a:r>
              <a:rPr lang="cs-CZ" sz="1400" u="heavy" dirty="0" smtClean="0">
                <a:uFill>
                  <a:solidFill>
                    <a:srgbClr val="FFC000"/>
                  </a:solidFill>
                </a:uFill>
              </a:rPr>
              <a:t>015    	|a cnb001123733 </a:t>
            </a:r>
          </a:p>
          <a:p>
            <a:pPr fontAlgn="auto">
              <a:spcAft>
                <a:spcPts val="0"/>
              </a:spcAft>
              <a:buFont typeface="Arial" pitchFamily="34" charset="0"/>
              <a:buNone/>
              <a:defRPr/>
            </a:pPr>
            <a:r>
              <a:rPr lang="cs-CZ" sz="1400" dirty="0" smtClean="0"/>
              <a:t>020    	|a 80-7309-057-0 (brož.) </a:t>
            </a:r>
          </a:p>
          <a:p>
            <a:pPr fontAlgn="auto">
              <a:spcAft>
                <a:spcPts val="0"/>
              </a:spcAft>
              <a:buFont typeface="Arial" pitchFamily="34" charset="0"/>
              <a:buNone/>
              <a:defRPr/>
            </a:pPr>
            <a:r>
              <a:rPr lang="cs-CZ" sz="1400" u="heavy" dirty="0" smtClean="0">
                <a:uFill>
                  <a:solidFill>
                    <a:srgbClr val="FFC000"/>
                  </a:solidFill>
                </a:uFill>
              </a:rPr>
              <a:t>035    	|a (</a:t>
            </a:r>
            <a:r>
              <a:rPr lang="cs-CZ" sz="1400" u="heavy" dirty="0" err="1" smtClean="0">
                <a:uFill>
                  <a:solidFill>
                    <a:srgbClr val="FFC000"/>
                  </a:solidFill>
                </a:uFill>
              </a:rPr>
              <a:t>OCoLC</a:t>
            </a:r>
            <a:r>
              <a:rPr lang="cs-CZ" sz="1400" u="heavy" dirty="0" smtClean="0">
                <a:uFill>
                  <a:solidFill>
                    <a:srgbClr val="FFC000"/>
                  </a:solidFill>
                </a:uFill>
              </a:rPr>
              <a:t>)51191254 </a:t>
            </a:r>
          </a:p>
          <a:p>
            <a:pPr fontAlgn="auto">
              <a:spcAft>
                <a:spcPts val="0"/>
              </a:spcAft>
              <a:buFont typeface="Arial" pitchFamily="34" charset="0"/>
              <a:buNone/>
              <a:defRPr/>
            </a:pPr>
            <a:r>
              <a:rPr lang="cs-CZ" sz="1400" dirty="0" smtClean="0"/>
              <a:t>040    	|a ABA001 |b </a:t>
            </a:r>
            <a:r>
              <a:rPr lang="cs-CZ" sz="1400" dirty="0" err="1" smtClean="0"/>
              <a:t>cze</a:t>
            </a:r>
            <a:r>
              <a:rPr lang="cs-CZ" sz="1400" dirty="0" smtClean="0"/>
              <a:t> </a:t>
            </a:r>
          </a:p>
          <a:p>
            <a:pPr fontAlgn="auto">
              <a:spcAft>
                <a:spcPts val="0"/>
              </a:spcAft>
              <a:buFont typeface="Arial" pitchFamily="34" charset="0"/>
              <a:buNone/>
              <a:defRPr/>
            </a:pPr>
            <a:r>
              <a:rPr lang="cs-CZ" sz="1400" dirty="0" smtClean="0"/>
              <a:t>1001    	|a Seifert, Jaroslav, |d 1901-1986 |7 	</a:t>
            </a:r>
            <a:r>
              <a:rPr lang="cs-CZ" sz="1400" u="heavy" dirty="0" smtClean="0">
                <a:uFill>
                  <a:solidFill>
                    <a:srgbClr val="FFC000"/>
                  </a:solidFill>
                </a:uFill>
              </a:rPr>
              <a:t>jk01110657 |4</a:t>
            </a:r>
            <a:r>
              <a:rPr lang="cs-CZ" sz="1400" dirty="0" smtClean="0"/>
              <a:t> aut </a:t>
            </a:r>
          </a:p>
          <a:p>
            <a:pPr fontAlgn="auto">
              <a:spcAft>
                <a:spcPts val="0"/>
              </a:spcAft>
              <a:buFont typeface="Arial" pitchFamily="34" charset="0"/>
              <a:buNone/>
              <a:defRPr/>
            </a:pPr>
            <a:r>
              <a:rPr lang="cs-CZ" sz="1400" dirty="0" smtClean="0"/>
              <a:t>24510    	|a Jablko z klína ; |b Ruce Venušiny ; Jaro, 	sbohem / |c Jaroslav Seifert </a:t>
            </a:r>
          </a:p>
          <a:p>
            <a:pPr fontAlgn="auto">
              <a:spcAft>
                <a:spcPts val="0"/>
              </a:spcAft>
              <a:buFont typeface="Arial" pitchFamily="34" charset="0"/>
              <a:buNone/>
              <a:defRPr/>
            </a:pPr>
            <a:r>
              <a:rPr lang="cs-CZ" sz="1400" dirty="0" smtClean="0"/>
              <a:t>250    	|a 1. </a:t>
            </a:r>
            <a:r>
              <a:rPr lang="cs-CZ" sz="1400" dirty="0" err="1" smtClean="0"/>
              <a:t>vyd</a:t>
            </a:r>
            <a:r>
              <a:rPr lang="cs-CZ" sz="1400" dirty="0" smtClean="0"/>
              <a:t>. </a:t>
            </a:r>
          </a:p>
          <a:p>
            <a:pPr fontAlgn="auto">
              <a:spcAft>
                <a:spcPts val="0"/>
              </a:spcAft>
              <a:buFont typeface="Arial" pitchFamily="34" charset="0"/>
              <a:buNone/>
              <a:defRPr/>
            </a:pPr>
            <a:r>
              <a:rPr lang="cs-CZ" sz="1400" dirty="0" smtClean="0"/>
              <a:t>260    	|a Praha : |b Levné knihy </a:t>
            </a:r>
            <a:r>
              <a:rPr lang="cs-CZ" sz="1400" dirty="0" err="1" smtClean="0"/>
              <a:t>KMa</a:t>
            </a:r>
            <a:r>
              <a:rPr lang="cs-CZ" sz="1400" dirty="0" smtClean="0"/>
              <a:t>, |c 2002 </a:t>
            </a:r>
          </a:p>
          <a:p>
            <a:pPr fontAlgn="auto">
              <a:spcAft>
                <a:spcPts val="0"/>
              </a:spcAft>
              <a:buFont typeface="Arial" pitchFamily="34" charset="0"/>
              <a:buNone/>
              <a:defRPr/>
            </a:pPr>
            <a:r>
              <a:rPr lang="cs-CZ" sz="1400" dirty="0" smtClean="0"/>
              <a:t>300    	|a 216 s. ; |c 17 cm </a:t>
            </a:r>
          </a:p>
          <a:p>
            <a:pPr fontAlgn="auto">
              <a:spcAft>
                <a:spcPts val="0"/>
              </a:spcAft>
              <a:buFont typeface="Arial" pitchFamily="34" charset="0"/>
              <a:buNone/>
              <a:defRPr/>
            </a:pPr>
            <a:r>
              <a:rPr lang="cs-CZ" sz="1400" dirty="0" smtClean="0"/>
              <a:t>4901    	|a Edice českých autorů </a:t>
            </a:r>
          </a:p>
          <a:p>
            <a:pPr fontAlgn="auto">
              <a:spcAft>
                <a:spcPts val="0"/>
              </a:spcAft>
              <a:buFont typeface="Arial" pitchFamily="34" charset="0"/>
              <a:buNone/>
              <a:defRPr/>
            </a:pPr>
            <a:r>
              <a:rPr lang="cs-CZ" sz="1400" dirty="0" smtClean="0"/>
              <a:t>655 7    	|a česká poezie |</a:t>
            </a:r>
            <a:r>
              <a:rPr lang="cs-CZ" sz="1400" u="heavy" dirty="0" smtClean="0">
                <a:uFill>
                  <a:solidFill>
                    <a:srgbClr val="FFC000"/>
                  </a:solidFill>
                </a:uFill>
              </a:rPr>
              <a:t>7 fd133958 </a:t>
            </a:r>
            <a:r>
              <a:rPr lang="cs-CZ" sz="1400" dirty="0" smtClean="0"/>
              <a:t>|2 </a:t>
            </a:r>
            <a:r>
              <a:rPr lang="cs-CZ" sz="1400" dirty="0" err="1" smtClean="0"/>
              <a:t>czenas</a:t>
            </a:r>
            <a:r>
              <a:rPr lang="cs-CZ" sz="1400" dirty="0" smtClean="0"/>
              <a:t> </a:t>
            </a:r>
          </a:p>
          <a:p>
            <a:pPr fontAlgn="auto">
              <a:spcAft>
                <a:spcPts val="0"/>
              </a:spcAft>
              <a:buFont typeface="Arial" pitchFamily="34" charset="0"/>
              <a:buNone/>
              <a:defRPr/>
            </a:pPr>
            <a:r>
              <a:rPr lang="cs-CZ" sz="1400" dirty="0" smtClean="0"/>
              <a:t>655 7    	|a výbory |7 f</a:t>
            </a:r>
            <a:r>
              <a:rPr lang="cs-CZ" sz="1400" u="heavy" dirty="0" smtClean="0">
                <a:uFill>
                  <a:solidFill>
                    <a:srgbClr val="FFC000"/>
                  </a:solidFill>
                </a:uFill>
              </a:rPr>
              <a:t>d133853 </a:t>
            </a:r>
            <a:r>
              <a:rPr lang="cs-CZ" sz="1400" dirty="0" smtClean="0"/>
              <a:t>|2 </a:t>
            </a:r>
            <a:r>
              <a:rPr lang="cs-CZ" sz="1400" dirty="0" err="1" smtClean="0"/>
              <a:t>czenas</a:t>
            </a:r>
            <a:r>
              <a:rPr lang="cs-CZ" sz="1400" dirty="0" smtClean="0"/>
              <a:t> </a:t>
            </a:r>
          </a:p>
          <a:p>
            <a:pPr fontAlgn="auto">
              <a:spcAft>
                <a:spcPts val="0"/>
              </a:spcAft>
              <a:buFont typeface="Arial" pitchFamily="34" charset="0"/>
              <a:buNone/>
              <a:defRPr/>
            </a:pPr>
            <a:r>
              <a:rPr lang="cs-CZ" sz="1400" u="heavy" dirty="0" smtClean="0">
                <a:uFill>
                  <a:solidFill>
                    <a:srgbClr val="FFC000"/>
                  </a:solidFill>
                </a:uFill>
              </a:rPr>
              <a:t>70012    	|a Seifert, Jaroslav, |d 1901-1986. |t Ruce 	Venušiny </a:t>
            </a:r>
          </a:p>
          <a:p>
            <a:pPr fontAlgn="auto">
              <a:spcAft>
                <a:spcPts val="0"/>
              </a:spcAft>
              <a:buFont typeface="Arial" pitchFamily="34" charset="0"/>
              <a:buNone/>
              <a:defRPr/>
            </a:pPr>
            <a:r>
              <a:rPr lang="cs-CZ" sz="1400" u="heavy" dirty="0" smtClean="0">
                <a:uFill>
                  <a:solidFill>
                    <a:srgbClr val="FFC000"/>
                  </a:solidFill>
                </a:uFill>
              </a:rPr>
              <a:t>70012    	|a Seifert, Jaroslav, |d 1901-1986. |t Jaro, 	sbohem </a:t>
            </a:r>
          </a:p>
          <a:p>
            <a:pPr fontAlgn="auto">
              <a:spcAft>
                <a:spcPts val="0"/>
              </a:spcAft>
              <a:buFont typeface="Arial" pitchFamily="34" charset="0"/>
              <a:buNone/>
              <a:defRPr/>
            </a:pPr>
            <a:r>
              <a:rPr lang="cs-CZ" sz="1400" dirty="0" smtClean="0"/>
              <a:t>830 0    	|a Edice českých autorů (Levné knihy </a:t>
            </a:r>
            <a:r>
              <a:rPr lang="cs-CZ" sz="1400" dirty="0" err="1" smtClean="0"/>
              <a:t>KMa</a:t>
            </a:r>
            <a:r>
              <a:rPr lang="cs-CZ" sz="1400" dirty="0" smtClean="0"/>
              <a:t>)</a:t>
            </a:r>
          </a:p>
          <a:p>
            <a:pPr fontAlgn="auto">
              <a:spcAft>
                <a:spcPts val="0"/>
              </a:spcAft>
              <a:buFont typeface="Arial" pitchFamily="34" charset="0"/>
              <a:buNone/>
              <a:defRPr/>
            </a:pPr>
            <a:endParaRPr lang="cs-CZ" sz="1400" dirty="0"/>
          </a:p>
        </p:txBody>
      </p:sp>
      <p:sp>
        <p:nvSpPr>
          <p:cNvPr id="17412" name="Zástupný symbol pro text 12"/>
          <p:cNvSpPr>
            <a:spLocks noGrp="1"/>
          </p:cNvSpPr>
          <p:nvPr>
            <p:ph type="body" sz="quarter" idx="3"/>
          </p:nvPr>
        </p:nvSpPr>
        <p:spPr/>
        <p:txBody>
          <a:bodyPr/>
          <a:lstStyle/>
          <a:p>
            <a:endParaRPr lang="cs-CZ" altLang="cs-CZ" smtClean="0"/>
          </a:p>
        </p:txBody>
      </p:sp>
      <p:sp>
        <p:nvSpPr>
          <p:cNvPr id="14" name="Zástupný symbol pro obsah 13"/>
          <p:cNvSpPr>
            <a:spLocks noGrp="1"/>
          </p:cNvSpPr>
          <p:nvPr>
            <p:ph sz="quarter" idx="4"/>
          </p:nvPr>
        </p:nvSpPr>
        <p:spPr>
          <a:xfrm>
            <a:off x="4499992" y="0"/>
            <a:ext cx="4644008" cy="7056438"/>
          </a:xfrm>
        </p:spPr>
        <p:txBody>
          <a:bodyPr rtlCol="0">
            <a:noAutofit/>
          </a:bodyPr>
          <a:lstStyle/>
          <a:p>
            <a:pPr fontAlgn="auto">
              <a:spcAft>
                <a:spcPts val="0"/>
              </a:spcAft>
              <a:buFont typeface="Arial" pitchFamily="34" charset="0"/>
              <a:buNone/>
              <a:defRPr/>
            </a:pPr>
            <a:r>
              <a:rPr lang="cs-CZ" sz="1400" dirty="0" smtClean="0"/>
              <a:t>LDR		</a:t>
            </a:r>
            <a:r>
              <a:rPr lang="cs-CZ" sz="1400" u="heavy" dirty="0" smtClean="0">
                <a:uFill>
                  <a:solidFill>
                    <a:srgbClr val="FFC000"/>
                  </a:solidFill>
                </a:uFill>
              </a:rPr>
              <a:t>-----</a:t>
            </a:r>
            <a:r>
              <a:rPr lang="cs-CZ" sz="1400" u="heavy" dirty="0" err="1">
                <a:uFill>
                  <a:solidFill>
                    <a:srgbClr val="FFC000"/>
                  </a:solidFill>
                </a:uFill>
              </a:rPr>
              <a:t>nam</a:t>
            </a:r>
            <a:r>
              <a:rPr lang="cs-CZ" sz="1400" u="heavy" dirty="0">
                <a:uFill>
                  <a:solidFill>
                    <a:srgbClr val="FFC000"/>
                  </a:solidFill>
                </a:uFill>
              </a:rPr>
              <a:t>-a22------i-4500</a:t>
            </a:r>
          </a:p>
          <a:p>
            <a:pPr fontAlgn="auto">
              <a:spcAft>
                <a:spcPts val="0"/>
              </a:spcAft>
              <a:buFont typeface="Arial" pitchFamily="34" charset="0"/>
              <a:buNone/>
              <a:defRPr/>
            </a:pPr>
            <a:r>
              <a:rPr lang="cs-CZ" sz="1300" dirty="0"/>
              <a:t>001   	cpk20021123733 </a:t>
            </a:r>
          </a:p>
          <a:p>
            <a:pPr fontAlgn="auto">
              <a:spcAft>
                <a:spcPts val="0"/>
              </a:spcAft>
              <a:buFont typeface="Arial" pitchFamily="34" charset="0"/>
              <a:buNone/>
              <a:defRPr/>
            </a:pPr>
            <a:r>
              <a:rPr lang="cs-CZ" sz="1300" dirty="0"/>
              <a:t>003   	CZ-</a:t>
            </a:r>
            <a:r>
              <a:rPr lang="cs-CZ" sz="1300" dirty="0" err="1"/>
              <a:t>PrSKC</a:t>
            </a:r>
            <a:r>
              <a:rPr lang="cs-CZ" sz="1300" dirty="0"/>
              <a:t> </a:t>
            </a:r>
          </a:p>
          <a:p>
            <a:pPr fontAlgn="auto">
              <a:spcAft>
                <a:spcPts val="0"/>
              </a:spcAft>
              <a:buFont typeface="Arial" pitchFamily="34" charset="0"/>
              <a:buNone/>
              <a:defRPr/>
            </a:pPr>
            <a:r>
              <a:rPr lang="cs-CZ" sz="1300" dirty="0"/>
              <a:t>005   	20131113145739.0 </a:t>
            </a:r>
          </a:p>
          <a:p>
            <a:pPr fontAlgn="auto">
              <a:spcAft>
                <a:spcPts val="0"/>
              </a:spcAft>
              <a:buFont typeface="Arial" pitchFamily="34" charset="0"/>
              <a:buNone/>
              <a:defRPr/>
            </a:pPr>
            <a:r>
              <a:rPr lang="cs-CZ" sz="1300" dirty="0"/>
              <a:t>007 </a:t>
            </a:r>
            <a:r>
              <a:rPr lang="cs-CZ" sz="1300" dirty="0" smtClean="0"/>
              <a:t> </a:t>
            </a:r>
            <a:r>
              <a:rPr lang="cs-CZ" sz="1300" dirty="0"/>
              <a:t> 	ta</a:t>
            </a:r>
          </a:p>
          <a:p>
            <a:pPr fontAlgn="auto">
              <a:spcAft>
                <a:spcPts val="0"/>
              </a:spcAft>
              <a:buFont typeface="Arial" pitchFamily="34" charset="0"/>
              <a:buNone/>
              <a:defRPr/>
            </a:pPr>
            <a:r>
              <a:rPr lang="cs-CZ" sz="1300" dirty="0" smtClean="0"/>
              <a:t>008</a:t>
            </a:r>
            <a:r>
              <a:rPr lang="cs-CZ" sz="1300" dirty="0"/>
              <a:t>   	020904s2002----</a:t>
            </a:r>
            <a:r>
              <a:rPr lang="cs-CZ" sz="1300" dirty="0" err="1"/>
              <a:t>xr</a:t>
            </a:r>
            <a:r>
              <a:rPr lang="cs-CZ" sz="1300" dirty="0"/>
              <a:t>-----g------000-p-</a:t>
            </a:r>
            <a:r>
              <a:rPr lang="cs-CZ" sz="1300" dirty="0" err="1"/>
              <a:t>cze</a:t>
            </a:r>
            <a:r>
              <a:rPr lang="cs-CZ" sz="1300" dirty="0"/>
              <a:t>-- </a:t>
            </a:r>
          </a:p>
          <a:p>
            <a:pPr fontAlgn="auto">
              <a:spcAft>
                <a:spcPts val="0"/>
              </a:spcAft>
              <a:buFont typeface="Arial" pitchFamily="34" charset="0"/>
              <a:buNone/>
              <a:defRPr/>
            </a:pPr>
            <a:r>
              <a:rPr lang="cs-CZ" sz="1300" dirty="0" smtClean="0"/>
              <a:t>015 </a:t>
            </a:r>
            <a:r>
              <a:rPr lang="cs-CZ" sz="1300" dirty="0"/>
              <a:t>   </a:t>
            </a:r>
            <a:r>
              <a:rPr lang="cs-CZ" sz="1300" dirty="0" smtClean="0"/>
              <a:t>|</a:t>
            </a:r>
            <a:r>
              <a:rPr lang="cs-CZ" sz="1300" dirty="0"/>
              <a:t>a cnb001123733 </a:t>
            </a:r>
          </a:p>
          <a:p>
            <a:pPr fontAlgn="auto">
              <a:spcAft>
                <a:spcPts val="0"/>
              </a:spcAft>
              <a:buFont typeface="Arial" pitchFamily="34" charset="0"/>
              <a:buNone/>
              <a:defRPr/>
            </a:pPr>
            <a:r>
              <a:rPr lang="cs-CZ" sz="1300" dirty="0"/>
              <a:t>020    </a:t>
            </a:r>
            <a:r>
              <a:rPr lang="cs-CZ" sz="1300" dirty="0" smtClean="0"/>
              <a:t>|</a:t>
            </a:r>
            <a:r>
              <a:rPr lang="cs-CZ" sz="1300" dirty="0"/>
              <a:t>a 80-7309-057-0 (brož.) </a:t>
            </a:r>
          </a:p>
          <a:p>
            <a:pPr fontAlgn="auto">
              <a:spcAft>
                <a:spcPts val="0"/>
              </a:spcAft>
              <a:buFont typeface="Arial" pitchFamily="34" charset="0"/>
              <a:buNone/>
              <a:defRPr/>
            </a:pPr>
            <a:r>
              <a:rPr lang="cs-CZ" sz="1300" dirty="0"/>
              <a:t>035    </a:t>
            </a:r>
            <a:r>
              <a:rPr lang="cs-CZ" sz="1300" dirty="0" smtClean="0"/>
              <a:t>|</a:t>
            </a:r>
            <a:r>
              <a:rPr lang="cs-CZ" sz="1300" dirty="0"/>
              <a:t>a (</a:t>
            </a:r>
            <a:r>
              <a:rPr lang="cs-CZ" sz="1300" dirty="0" err="1"/>
              <a:t>OCoLC</a:t>
            </a:r>
            <a:r>
              <a:rPr lang="cs-CZ" sz="1300" dirty="0"/>
              <a:t>)51191254 </a:t>
            </a:r>
          </a:p>
          <a:p>
            <a:pPr fontAlgn="auto">
              <a:spcAft>
                <a:spcPts val="0"/>
              </a:spcAft>
              <a:buFont typeface="Arial" pitchFamily="34" charset="0"/>
              <a:buNone/>
              <a:defRPr/>
            </a:pPr>
            <a:r>
              <a:rPr lang="cs-CZ" sz="1300" dirty="0"/>
              <a:t>040    </a:t>
            </a:r>
            <a:r>
              <a:rPr lang="cs-CZ" sz="1300" dirty="0" smtClean="0"/>
              <a:t>  |</a:t>
            </a:r>
            <a:r>
              <a:rPr lang="cs-CZ" sz="1300" dirty="0"/>
              <a:t>a ABA001 |b </a:t>
            </a:r>
            <a:r>
              <a:rPr lang="cs-CZ" sz="1300" dirty="0" err="1"/>
              <a:t>cze</a:t>
            </a:r>
            <a:r>
              <a:rPr lang="cs-CZ" sz="1300" dirty="0"/>
              <a:t> |</a:t>
            </a:r>
            <a:r>
              <a:rPr lang="cs-CZ" sz="1300" u="heavy" dirty="0">
                <a:uFill>
                  <a:solidFill>
                    <a:srgbClr val="FFC000"/>
                  </a:solidFill>
                </a:uFill>
              </a:rPr>
              <a:t>e </a:t>
            </a:r>
            <a:r>
              <a:rPr lang="cs-CZ" sz="1300" u="heavy" dirty="0" err="1" smtClean="0">
                <a:uFill>
                  <a:solidFill>
                    <a:srgbClr val="FFC000"/>
                  </a:solidFill>
                </a:uFill>
              </a:rPr>
              <a:t>rda</a:t>
            </a:r>
            <a:endParaRPr lang="cs-CZ" sz="1300" u="heavy" dirty="0" smtClean="0">
              <a:uFill>
                <a:solidFill>
                  <a:srgbClr val="FFC000"/>
                </a:solidFill>
              </a:uFill>
            </a:endParaRPr>
          </a:p>
          <a:p>
            <a:pPr fontAlgn="auto">
              <a:spcAft>
                <a:spcPts val="0"/>
              </a:spcAft>
              <a:buFont typeface="Arial" pitchFamily="34" charset="0"/>
              <a:buNone/>
              <a:defRPr/>
            </a:pPr>
            <a:r>
              <a:rPr lang="cs-CZ" sz="1300" dirty="0" smtClean="0"/>
              <a:t>100 1  |a Seifert, Jaroslav, |d 1901-1986 |7 jk01110657 |e 	autor</a:t>
            </a:r>
          </a:p>
          <a:p>
            <a:pPr fontAlgn="auto">
              <a:spcAft>
                <a:spcPts val="0"/>
              </a:spcAft>
              <a:buFont typeface="Arial" pitchFamily="34" charset="0"/>
              <a:buNone/>
              <a:defRPr/>
            </a:pPr>
            <a:r>
              <a:rPr lang="cs-CZ" sz="1300" dirty="0" smtClean="0"/>
              <a:t>245 10|a </a:t>
            </a:r>
            <a:r>
              <a:rPr lang="cs-CZ" sz="1300" dirty="0"/>
              <a:t>Jablko z klína ; |b Ruce Venušiny ; Jaro, </a:t>
            </a:r>
            <a:r>
              <a:rPr lang="cs-CZ" sz="1300" dirty="0" smtClean="0"/>
              <a:t> sbohem </a:t>
            </a:r>
            <a:r>
              <a:rPr lang="cs-CZ" sz="1300" dirty="0"/>
              <a:t>/ </a:t>
            </a:r>
            <a:r>
              <a:rPr lang="cs-CZ" sz="1300" dirty="0" smtClean="0"/>
              <a:t>|</a:t>
            </a:r>
            <a:r>
              <a:rPr lang="cs-CZ" sz="1300" dirty="0"/>
              <a:t>c Jaroslav Seifert </a:t>
            </a:r>
          </a:p>
          <a:p>
            <a:pPr fontAlgn="auto">
              <a:spcAft>
                <a:spcPts val="0"/>
              </a:spcAft>
              <a:buFont typeface="Arial" pitchFamily="34" charset="0"/>
              <a:buNone/>
              <a:defRPr/>
            </a:pPr>
            <a:r>
              <a:rPr lang="cs-CZ" sz="1300" u="heavy" dirty="0">
                <a:uFill>
                  <a:solidFill>
                    <a:srgbClr val="FFC000"/>
                  </a:solidFill>
                </a:uFill>
              </a:rPr>
              <a:t>250    </a:t>
            </a:r>
            <a:r>
              <a:rPr lang="cs-CZ" sz="1300" u="heavy" dirty="0" smtClean="0">
                <a:uFill>
                  <a:solidFill>
                    <a:srgbClr val="FFC000"/>
                  </a:solidFill>
                </a:uFill>
              </a:rPr>
              <a:t>  |</a:t>
            </a:r>
            <a:r>
              <a:rPr lang="cs-CZ" sz="1300" u="heavy" dirty="0">
                <a:uFill>
                  <a:solidFill>
                    <a:srgbClr val="FFC000"/>
                  </a:solidFill>
                </a:uFill>
              </a:rPr>
              <a:t>a První vydání v nakladatelství Levné knihy </a:t>
            </a:r>
            <a:r>
              <a:rPr lang="cs-CZ" sz="1300" u="heavy" dirty="0" err="1" smtClean="0">
                <a:uFill>
                  <a:solidFill>
                    <a:srgbClr val="FFC000"/>
                  </a:solidFill>
                </a:uFill>
              </a:rPr>
              <a:t>KMa</a:t>
            </a:r>
            <a:endParaRPr lang="cs-CZ" sz="1300" u="heavy" dirty="0">
              <a:uFill>
                <a:solidFill>
                  <a:srgbClr val="FFC000"/>
                </a:solidFill>
              </a:uFill>
            </a:endParaRPr>
          </a:p>
          <a:p>
            <a:pPr fontAlgn="auto">
              <a:spcAft>
                <a:spcPts val="0"/>
              </a:spcAft>
              <a:buFont typeface="Arial" pitchFamily="34" charset="0"/>
              <a:buNone/>
              <a:defRPr/>
            </a:pPr>
            <a:r>
              <a:rPr lang="cs-CZ" sz="1300" u="heavy" dirty="0">
                <a:uFill>
                  <a:solidFill>
                    <a:srgbClr val="FFC000"/>
                  </a:solidFill>
                </a:uFill>
              </a:rPr>
              <a:t>264  </a:t>
            </a:r>
            <a:r>
              <a:rPr lang="cs-CZ" sz="1300" dirty="0" smtClean="0"/>
              <a:t>_1|a </a:t>
            </a:r>
            <a:r>
              <a:rPr lang="cs-CZ" sz="1300" dirty="0"/>
              <a:t>Praha : |b Levné knihy </a:t>
            </a:r>
            <a:r>
              <a:rPr lang="cs-CZ" sz="1300" dirty="0" err="1"/>
              <a:t>KMa</a:t>
            </a:r>
            <a:r>
              <a:rPr lang="cs-CZ" sz="1300" dirty="0"/>
              <a:t>, |c 2002 </a:t>
            </a:r>
          </a:p>
          <a:p>
            <a:pPr fontAlgn="auto">
              <a:spcAft>
                <a:spcPts val="0"/>
              </a:spcAft>
              <a:buFont typeface="Arial" pitchFamily="34" charset="0"/>
              <a:buNone/>
              <a:defRPr/>
            </a:pPr>
            <a:r>
              <a:rPr lang="cs-CZ" sz="1300" dirty="0"/>
              <a:t>300    </a:t>
            </a:r>
            <a:r>
              <a:rPr lang="cs-CZ" sz="1300" dirty="0" smtClean="0"/>
              <a:t>|</a:t>
            </a:r>
            <a:r>
              <a:rPr lang="cs-CZ" sz="1300" dirty="0"/>
              <a:t>a 216 stran ; |c 17 cm </a:t>
            </a:r>
          </a:p>
          <a:p>
            <a:pPr fontAlgn="auto">
              <a:spcAft>
                <a:spcPts val="0"/>
              </a:spcAft>
              <a:buFont typeface="Arial" pitchFamily="34" charset="0"/>
              <a:buNone/>
              <a:defRPr/>
            </a:pPr>
            <a:r>
              <a:rPr lang="cs-CZ" sz="1300" u="heavy" dirty="0">
                <a:uFill>
                  <a:solidFill>
                    <a:srgbClr val="FFC000"/>
                  </a:solidFill>
                </a:uFill>
              </a:rPr>
              <a:t>336 __ </a:t>
            </a:r>
            <a:r>
              <a:rPr lang="cs-CZ" sz="1300" u="heavy" dirty="0" smtClean="0">
                <a:uFill>
                  <a:solidFill>
                    <a:srgbClr val="FFC000"/>
                  </a:solidFill>
                </a:uFill>
              </a:rPr>
              <a:t>|</a:t>
            </a:r>
            <a:r>
              <a:rPr lang="cs-CZ" sz="1300" u="heavy" dirty="0">
                <a:uFill>
                  <a:solidFill>
                    <a:srgbClr val="FFC000"/>
                  </a:solidFill>
                </a:uFill>
              </a:rPr>
              <a:t>a text |2 </a:t>
            </a:r>
            <a:r>
              <a:rPr lang="cs-CZ" sz="1300" u="heavy" dirty="0" err="1">
                <a:uFill>
                  <a:solidFill>
                    <a:srgbClr val="FFC000"/>
                  </a:solidFill>
                </a:uFill>
              </a:rPr>
              <a:t>rdacontent</a:t>
            </a:r>
            <a:endParaRPr lang="cs-CZ" sz="1300" u="heavy" dirty="0">
              <a:uFill>
                <a:solidFill>
                  <a:srgbClr val="FFC000"/>
                </a:solidFill>
              </a:uFill>
            </a:endParaRPr>
          </a:p>
          <a:p>
            <a:pPr fontAlgn="auto">
              <a:spcAft>
                <a:spcPts val="0"/>
              </a:spcAft>
              <a:buFont typeface="Arial" pitchFamily="34" charset="0"/>
              <a:buNone/>
              <a:defRPr/>
            </a:pPr>
            <a:r>
              <a:rPr lang="cs-CZ" sz="1300" u="heavy" dirty="0">
                <a:uFill>
                  <a:solidFill>
                    <a:srgbClr val="FFC000"/>
                  </a:solidFill>
                </a:uFill>
              </a:rPr>
              <a:t>337 __ </a:t>
            </a:r>
            <a:r>
              <a:rPr lang="cs-CZ" sz="1300" u="heavy" dirty="0" smtClean="0">
                <a:uFill>
                  <a:solidFill>
                    <a:srgbClr val="FFC000"/>
                  </a:solidFill>
                </a:uFill>
              </a:rPr>
              <a:t>|</a:t>
            </a:r>
            <a:r>
              <a:rPr lang="cs-CZ" sz="1300" u="heavy" dirty="0">
                <a:uFill>
                  <a:solidFill>
                    <a:srgbClr val="FFC000"/>
                  </a:solidFill>
                </a:uFill>
              </a:rPr>
              <a:t>a bez média |2 </a:t>
            </a:r>
            <a:r>
              <a:rPr lang="cs-CZ" sz="1300" u="heavy" dirty="0" err="1">
                <a:uFill>
                  <a:solidFill>
                    <a:srgbClr val="FFC000"/>
                  </a:solidFill>
                </a:uFill>
              </a:rPr>
              <a:t>rdamedia</a:t>
            </a:r>
            <a:endParaRPr lang="cs-CZ" sz="1300" u="heavy" dirty="0">
              <a:uFill>
                <a:solidFill>
                  <a:srgbClr val="FFC000"/>
                </a:solidFill>
              </a:uFill>
            </a:endParaRPr>
          </a:p>
          <a:p>
            <a:pPr fontAlgn="auto">
              <a:spcAft>
                <a:spcPts val="0"/>
              </a:spcAft>
              <a:buFont typeface="Arial" pitchFamily="34" charset="0"/>
              <a:buNone/>
              <a:defRPr/>
            </a:pPr>
            <a:r>
              <a:rPr lang="cs-CZ" sz="1300" u="heavy" dirty="0">
                <a:uFill>
                  <a:solidFill>
                    <a:srgbClr val="FFC000"/>
                  </a:solidFill>
                </a:uFill>
              </a:rPr>
              <a:t>338 </a:t>
            </a:r>
            <a:r>
              <a:rPr lang="cs-CZ" sz="1300" u="heavy" dirty="0" smtClean="0">
                <a:uFill>
                  <a:solidFill>
                    <a:srgbClr val="FFC000"/>
                  </a:solidFill>
                </a:uFill>
              </a:rPr>
              <a:t>_    |</a:t>
            </a:r>
            <a:r>
              <a:rPr lang="cs-CZ" sz="1300" u="heavy" dirty="0">
                <a:uFill>
                  <a:solidFill>
                    <a:srgbClr val="FFC000"/>
                  </a:solidFill>
                </a:uFill>
              </a:rPr>
              <a:t>a svazek |2 </a:t>
            </a:r>
            <a:r>
              <a:rPr lang="cs-CZ" sz="1300" u="heavy" dirty="0" err="1">
                <a:uFill>
                  <a:solidFill>
                    <a:srgbClr val="FFC000"/>
                  </a:solidFill>
                </a:uFill>
              </a:rPr>
              <a:t>rdacarrier</a:t>
            </a:r>
            <a:endParaRPr lang="cs-CZ" sz="1300" u="heavy" dirty="0">
              <a:uFill>
                <a:solidFill>
                  <a:srgbClr val="FFC000"/>
                </a:solidFill>
              </a:uFill>
            </a:endParaRPr>
          </a:p>
          <a:p>
            <a:pPr fontAlgn="auto">
              <a:spcAft>
                <a:spcPts val="0"/>
              </a:spcAft>
              <a:buFont typeface="Arial" pitchFamily="34" charset="0"/>
              <a:buNone/>
              <a:defRPr/>
            </a:pPr>
            <a:r>
              <a:rPr lang="cs-CZ" sz="1300" dirty="0"/>
              <a:t>490 1</a:t>
            </a:r>
            <a:r>
              <a:rPr lang="cs-CZ" sz="1300" dirty="0" smtClean="0"/>
              <a:t>_|</a:t>
            </a:r>
            <a:r>
              <a:rPr lang="cs-CZ" sz="1300" dirty="0"/>
              <a:t>a </a:t>
            </a:r>
            <a:r>
              <a:rPr lang="cs-CZ" sz="1300" dirty="0" smtClean="0"/>
              <a:t>Edice </a:t>
            </a:r>
            <a:r>
              <a:rPr lang="cs-CZ" sz="1300" dirty="0"/>
              <a:t>českých autorů</a:t>
            </a:r>
          </a:p>
          <a:p>
            <a:pPr fontAlgn="auto">
              <a:spcAft>
                <a:spcPts val="0"/>
              </a:spcAft>
              <a:buFont typeface="Arial" pitchFamily="34" charset="0"/>
              <a:buNone/>
              <a:defRPr/>
            </a:pPr>
            <a:r>
              <a:rPr lang="cs-CZ" sz="1300" dirty="0"/>
              <a:t>655 7    </a:t>
            </a:r>
            <a:r>
              <a:rPr lang="cs-CZ" sz="1300" dirty="0" smtClean="0"/>
              <a:t>|</a:t>
            </a:r>
            <a:r>
              <a:rPr lang="cs-CZ" sz="1300" dirty="0"/>
              <a:t>a česká poezie |7 fd133958 |2 </a:t>
            </a:r>
            <a:r>
              <a:rPr lang="cs-CZ" sz="1300" dirty="0" err="1"/>
              <a:t>czenas</a:t>
            </a:r>
            <a:r>
              <a:rPr lang="cs-CZ" sz="1300" dirty="0"/>
              <a:t> </a:t>
            </a:r>
          </a:p>
          <a:p>
            <a:pPr fontAlgn="auto">
              <a:spcAft>
                <a:spcPts val="0"/>
              </a:spcAft>
              <a:buFont typeface="Arial" pitchFamily="34" charset="0"/>
              <a:buNone/>
              <a:defRPr/>
            </a:pPr>
            <a:r>
              <a:rPr lang="cs-CZ" sz="1300" dirty="0"/>
              <a:t>655 7    </a:t>
            </a:r>
            <a:r>
              <a:rPr lang="cs-CZ" sz="1300" dirty="0" smtClean="0"/>
              <a:t>|</a:t>
            </a:r>
            <a:r>
              <a:rPr lang="cs-CZ" sz="1300" dirty="0"/>
              <a:t>a výbory |7 fd133853 |2 </a:t>
            </a:r>
            <a:r>
              <a:rPr lang="cs-CZ" sz="1300" dirty="0" err="1"/>
              <a:t>czenas</a:t>
            </a:r>
            <a:r>
              <a:rPr lang="cs-CZ" sz="1300" dirty="0"/>
              <a:t> </a:t>
            </a:r>
          </a:p>
          <a:p>
            <a:pPr fontAlgn="auto">
              <a:spcAft>
                <a:spcPts val="0"/>
              </a:spcAft>
              <a:buFont typeface="Arial" pitchFamily="34" charset="0"/>
              <a:buNone/>
              <a:defRPr/>
            </a:pPr>
            <a:r>
              <a:rPr lang="cs-CZ" sz="1300" dirty="0" smtClean="0"/>
              <a:t>700 </a:t>
            </a:r>
            <a:r>
              <a:rPr lang="cs-CZ" sz="1300" dirty="0"/>
              <a:t>12  </a:t>
            </a:r>
            <a:r>
              <a:rPr lang="cs-CZ" sz="1300" dirty="0" smtClean="0"/>
              <a:t>|</a:t>
            </a:r>
            <a:r>
              <a:rPr lang="cs-CZ" sz="1300" dirty="0"/>
              <a:t>a Seifert, Jaroslav, |d 1901-1986. |t Jablko </a:t>
            </a:r>
            <a:r>
              <a:rPr lang="cs-CZ" sz="1300" dirty="0" smtClean="0"/>
              <a:t>z</a:t>
            </a:r>
            <a:r>
              <a:rPr lang="cs-CZ" sz="1300" dirty="0"/>
              <a:t> klína |7 </a:t>
            </a:r>
            <a:r>
              <a:rPr lang="cs-CZ" sz="1300" dirty="0" smtClean="0"/>
              <a:t>ab1</a:t>
            </a:r>
            <a:endParaRPr lang="cs-CZ" sz="1300" dirty="0"/>
          </a:p>
          <a:p>
            <a:pPr fontAlgn="auto">
              <a:spcAft>
                <a:spcPts val="0"/>
              </a:spcAft>
              <a:buFont typeface="Arial" pitchFamily="34" charset="0"/>
              <a:buNone/>
              <a:defRPr/>
            </a:pPr>
            <a:r>
              <a:rPr lang="cs-CZ" sz="1300" dirty="0"/>
              <a:t>700 12 </a:t>
            </a:r>
            <a:r>
              <a:rPr lang="cs-CZ" sz="1300" dirty="0" smtClean="0"/>
              <a:t> |a </a:t>
            </a:r>
            <a:r>
              <a:rPr lang="cs-CZ" sz="1300" dirty="0"/>
              <a:t>Seifert, Jaroslav, |d 1901-1986. |t Ruce </a:t>
            </a:r>
            <a:r>
              <a:rPr lang="cs-CZ" sz="1300" dirty="0" smtClean="0"/>
              <a:t>Venušiny|7 ab2</a:t>
            </a:r>
            <a:endParaRPr lang="cs-CZ" sz="1300" dirty="0"/>
          </a:p>
          <a:p>
            <a:pPr fontAlgn="auto">
              <a:spcAft>
                <a:spcPts val="0"/>
              </a:spcAft>
              <a:buFont typeface="Arial" pitchFamily="34" charset="0"/>
              <a:buNone/>
              <a:defRPr/>
            </a:pPr>
            <a:r>
              <a:rPr lang="cs-CZ" sz="1300" dirty="0"/>
              <a:t>700 12   </a:t>
            </a:r>
            <a:r>
              <a:rPr lang="cs-CZ" sz="1300" dirty="0" smtClean="0"/>
              <a:t>|</a:t>
            </a:r>
            <a:r>
              <a:rPr lang="cs-CZ" sz="1300" dirty="0"/>
              <a:t>a Seifert, Jaroslav, |d 1901-1986. |t Jaro, </a:t>
            </a:r>
            <a:r>
              <a:rPr lang="cs-CZ" sz="1300" dirty="0" smtClean="0"/>
              <a:t>sbohem </a:t>
            </a:r>
            <a:r>
              <a:rPr lang="cs-CZ" sz="1300" dirty="0"/>
              <a:t>|7 </a:t>
            </a:r>
            <a:r>
              <a:rPr lang="cs-CZ" sz="1300" dirty="0" smtClean="0"/>
              <a:t>ab3</a:t>
            </a:r>
            <a:endParaRPr lang="cs-CZ" sz="1300" dirty="0"/>
          </a:p>
          <a:p>
            <a:pPr fontAlgn="auto">
              <a:spcAft>
                <a:spcPts val="0"/>
              </a:spcAft>
              <a:buFont typeface="Arial" pitchFamily="34" charset="0"/>
              <a:buNone/>
              <a:defRPr/>
            </a:pPr>
            <a:r>
              <a:rPr lang="cs-CZ" sz="1300" dirty="0"/>
              <a:t>830 0    </a:t>
            </a:r>
            <a:r>
              <a:rPr lang="cs-CZ" sz="1300" dirty="0" smtClean="0"/>
              <a:t> |</a:t>
            </a:r>
            <a:r>
              <a:rPr lang="cs-CZ" sz="1300" dirty="0"/>
              <a:t>a Edice českých autorů (Levné knihy </a:t>
            </a:r>
            <a:r>
              <a:rPr lang="cs-CZ" sz="1300" dirty="0" err="1"/>
              <a:t>KMa</a:t>
            </a:r>
            <a:r>
              <a:rPr lang="cs-CZ" sz="1300" dirty="0"/>
              <a:t>) </a:t>
            </a:r>
          </a:p>
          <a:p>
            <a:pPr fontAlgn="auto">
              <a:spcAft>
                <a:spcPts val="0"/>
              </a:spcAft>
              <a:buFont typeface="Arial" pitchFamily="34" charset="0"/>
              <a:buNone/>
              <a:defRPr/>
            </a:pPr>
            <a:r>
              <a:rPr lang="cs-CZ" sz="1300" dirty="0"/>
              <a:t> </a:t>
            </a:r>
          </a:p>
          <a:p>
            <a:pPr fontAlgn="auto">
              <a:spcAft>
                <a:spcPts val="0"/>
              </a:spcAft>
              <a:buFont typeface="Arial" pitchFamily="34" charset="0"/>
              <a:buNone/>
              <a:defRPr/>
            </a:pPr>
            <a:endParaRPr lang="cs-CZ" sz="1400" dirty="0"/>
          </a:p>
        </p:txBody>
      </p:sp>
      <p:cxnSp>
        <p:nvCxnSpPr>
          <p:cNvPr id="16" name="Přímá spojovací čára 15"/>
          <p:cNvCxnSpPr/>
          <p:nvPr/>
        </p:nvCxnSpPr>
        <p:spPr>
          <a:xfrm>
            <a:off x="4518465" y="188913"/>
            <a:ext cx="0" cy="6669087"/>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Přímá spojovací čára 8"/>
          <p:cNvCxnSpPr/>
          <p:nvPr/>
        </p:nvCxnSpPr>
        <p:spPr>
          <a:xfrm>
            <a:off x="4499992" y="0"/>
            <a:ext cx="0" cy="6858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7375358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Nadpis 3"/>
          <p:cNvSpPr>
            <a:spLocks noGrp="1"/>
          </p:cNvSpPr>
          <p:nvPr>
            <p:ph type="title"/>
          </p:nvPr>
        </p:nvSpPr>
        <p:spPr/>
        <p:txBody>
          <a:bodyPr/>
          <a:lstStyle/>
          <a:p>
            <a:endParaRPr lang="cs-CZ" smtClean="0"/>
          </a:p>
        </p:txBody>
      </p:sp>
      <p:sp>
        <p:nvSpPr>
          <p:cNvPr id="5" name="Zástupný symbol pro obsah 4"/>
          <p:cNvSpPr>
            <a:spLocks noGrp="1"/>
          </p:cNvSpPr>
          <p:nvPr>
            <p:ph idx="1"/>
          </p:nvPr>
        </p:nvSpPr>
        <p:spPr>
          <a:xfrm>
            <a:off x="0" y="0"/>
            <a:ext cx="8820150" cy="6858000"/>
          </a:xfrm>
        </p:spPr>
        <p:txBody>
          <a:bodyPr rtlCol="0">
            <a:normAutofit fontScale="25000" lnSpcReduction="20000"/>
          </a:bodyPr>
          <a:lstStyle/>
          <a:p>
            <a:pPr fontAlgn="auto">
              <a:spcAft>
                <a:spcPts val="0"/>
              </a:spcAft>
              <a:buFont typeface="Arial" pitchFamily="34" charset="0"/>
              <a:buNone/>
              <a:defRPr/>
            </a:pPr>
            <a:r>
              <a:rPr lang="cs-CZ" sz="5600" dirty="0"/>
              <a:t>-----</a:t>
            </a:r>
            <a:r>
              <a:rPr lang="cs-CZ" sz="5600" dirty="0" err="1"/>
              <a:t>nam</a:t>
            </a:r>
            <a:r>
              <a:rPr lang="cs-CZ" sz="5600" dirty="0"/>
              <a:t>-a22------i-4500</a:t>
            </a:r>
          </a:p>
          <a:p>
            <a:pPr fontAlgn="auto">
              <a:spcAft>
                <a:spcPts val="0"/>
              </a:spcAft>
              <a:buFont typeface="Arial" pitchFamily="34" charset="0"/>
              <a:buNone/>
              <a:defRPr/>
            </a:pPr>
            <a:r>
              <a:rPr lang="cs-CZ" sz="5600" dirty="0"/>
              <a:t>001    	cpk20021123733 </a:t>
            </a:r>
          </a:p>
          <a:p>
            <a:pPr fontAlgn="auto">
              <a:spcAft>
                <a:spcPts val="0"/>
              </a:spcAft>
              <a:buFont typeface="Arial" pitchFamily="34" charset="0"/>
              <a:buNone/>
              <a:defRPr/>
            </a:pPr>
            <a:r>
              <a:rPr lang="cs-CZ" sz="5600" dirty="0"/>
              <a:t>003    	CZ-</a:t>
            </a:r>
            <a:r>
              <a:rPr lang="cs-CZ" sz="5600" dirty="0" err="1"/>
              <a:t>PrSKC</a:t>
            </a:r>
            <a:r>
              <a:rPr lang="cs-CZ" sz="5600" dirty="0"/>
              <a:t> </a:t>
            </a:r>
          </a:p>
          <a:p>
            <a:pPr fontAlgn="auto">
              <a:spcAft>
                <a:spcPts val="0"/>
              </a:spcAft>
              <a:buFont typeface="Arial" pitchFamily="34" charset="0"/>
              <a:buNone/>
              <a:defRPr/>
            </a:pPr>
            <a:r>
              <a:rPr lang="cs-CZ" sz="5600" dirty="0"/>
              <a:t>005    	20131113145739.0 </a:t>
            </a:r>
          </a:p>
          <a:p>
            <a:pPr fontAlgn="auto">
              <a:spcAft>
                <a:spcPts val="0"/>
              </a:spcAft>
              <a:buFont typeface="Arial" pitchFamily="34" charset="0"/>
              <a:buNone/>
              <a:defRPr/>
            </a:pPr>
            <a:r>
              <a:rPr lang="cs-CZ" sz="5600" dirty="0"/>
              <a:t>007    	ta</a:t>
            </a:r>
          </a:p>
          <a:p>
            <a:pPr fontAlgn="auto">
              <a:spcAft>
                <a:spcPts val="0"/>
              </a:spcAft>
              <a:buFont typeface="Arial" pitchFamily="34" charset="0"/>
              <a:buNone/>
              <a:defRPr/>
            </a:pPr>
            <a:r>
              <a:rPr lang="cs-CZ" sz="5600" dirty="0"/>
              <a:t>008    	020904s2002----</a:t>
            </a:r>
            <a:r>
              <a:rPr lang="cs-CZ" sz="5600" dirty="0" err="1"/>
              <a:t>xr</a:t>
            </a:r>
            <a:r>
              <a:rPr lang="cs-CZ" sz="5600" dirty="0"/>
              <a:t>-----g------000-p-</a:t>
            </a:r>
            <a:r>
              <a:rPr lang="cs-CZ" sz="5600" dirty="0" err="1"/>
              <a:t>cze</a:t>
            </a:r>
            <a:r>
              <a:rPr lang="cs-CZ" sz="5600" dirty="0"/>
              <a:t>-- </a:t>
            </a:r>
          </a:p>
          <a:p>
            <a:pPr fontAlgn="auto">
              <a:spcAft>
                <a:spcPts val="0"/>
              </a:spcAft>
              <a:buFont typeface="Arial" pitchFamily="34" charset="0"/>
              <a:buNone/>
              <a:defRPr/>
            </a:pPr>
            <a:r>
              <a:rPr lang="cs-CZ" sz="5600" dirty="0"/>
              <a:t>015    	|a cnb001123733 </a:t>
            </a:r>
          </a:p>
          <a:p>
            <a:pPr fontAlgn="auto">
              <a:spcAft>
                <a:spcPts val="0"/>
              </a:spcAft>
              <a:buFont typeface="Arial" pitchFamily="34" charset="0"/>
              <a:buNone/>
              <a:defRPr/>
            </a:pPr>
            <a:r>
              <a:rPr lang="cs-CZ" sz="5600" dirty="0"/>
              <a:t>020    	|a 80-7309-057-0 (brož.) </a:t>
            </a:r>
          </a:p>
          <a:p>
            <a:pPr fontAlgn="auto">
              <a:spcAft>
                <a:spcPts val="0"/>
              </a:spcAft>
              <a:buFont typeface="Arial" pitchFamily="34" charset="0"/>
              <a:buNone/>
              <a:defRPr/>
            </a:pPr>
            <a:r>
              <a:rPr lang="cs-CZ" sz="5600" dirty="0"/>
              <a:t>035    	|a (</a:t>
            </a:r>
            <a:r>
              <a:rPr lang="cs-CZ" sz="5600" dirty="0" err="1"/>
              <a:t>OCoLC</a:t>
            </a:r>
            <a:r>
              <a:rPr lang="cs-CZ" sz="5600" dirty="0"/>
              <a:t>)51191254 </a:t>
            </a:r>
          </a:p>
          <a:p>
            <a:pPr fontAlgn="auto">
              <a:spcAft>
                <a:spcPts val="0"/>
              </a:spcAft>
              <a:buFont typeface="Arial" pitchFamily="34" charset="0"/>
              <a:buNone/>
              <a:defRPr/>
            </a:pPr>
            <a:r>
              <a:rPr lang="cs-CZ" sz="5600" dirty="0"/>
              <a:t>040         </a:t>
            </a:r>
            <a:r>
              <a:rPr lang="cs-CZ" sz="5600" dirty="0" smtClean="0"/>
              <a:t>	 </a:t>
            </a:r>
            <a:r>
              <a:rPr lang="cs-CZ" sz="5600" dirty="0"/>
              <a:t>|a ABA001 |b </a:t>
            </a:r>
            <a:r>
              <a:rPr lang="cs-CZ" sz="5600" dirty="0" err="1"/>
              <a:t>cze</a:t>
            </a:r>
            <a:r>
              <a:rPr lang="cs-CZ" sz="5600" dirty="0"/>
              <a:t> |e </a:t>
            </a:r>
            <a:r>
              <a:rPr lang="cs-CZ" sz="5600" dirty="0" err="1"/>
              <a:t>rda</a:t>
            </a:r>
            <a:endParaRPr lang="cs-CZ" sz="5600" dirty="0"/>
          </a:p>
          <a:p>
            <a:pPr fontAlgn="auto">
              <a:spcAft>
                <a:spcPts val="0"/>
              </a:spcAft>
              <a:buFont typeface="Arial" pitchFamily="34" charset="0"/>
              <a:buNone/>
              <a:defRPr/>
            </a:pPr>
            <a:r>
              <a:rPr lang="cs-CZ" sz="5600" dirty="0"/>
              <a:t>072 7    	|a 821.162.3-1 |x Česká poezie |2 Konspekt |9 25 </a:t>
            </a:r>
          </a:p>
          <a:p>
            <a:pPr fontAlgn="auto">
              <a:spcAft>
                <a:spcPts val="0"/>
              </a:spcAft>
              <a:buFont typeface="Arial" pitchFamily="34" charset="0"/>
              <a:buNone/>
              <a:defRPr/>
            </a:pPr>
            <a:r>
              <a:rPr lang="cs-CZ" sz="5600" dirty="0"/>
              <a:t>080    	|a 821.162.3-1 |2 MRF </a:t>
            </a:r>
          </a:p>
          <a:p>
            <a:pPr fontAlgn="auto">
              <a:spcAft>
                <a:spcPts val="0"/>
              </a:spcAft>
              <a:buFont typeface="Arial" pitchFamily="34" charset="0"/>
              <a:buNone/>
              <a:defRPr/>
            </a:pPr>
            <a:r>
              <a:rPr lang="cs-CZ" sz="5600" dirty="0"/>
              <a:t>080    	|a (0:82-1) |2 MRF </a:t>
            </a:r>
          </a:p>
          <a:p>
            <a:pPr fontAlgn="auto">
              <a:spcAft>
                <a:spcPts val="0"/>
              </a:spcAft>
              <a:buFont typeface="Arial" pitchFamily="34" charset="0"/>
              <a:buNone/>
              <a:defRPr/>
            </a:pPr>
            <a:r>
              <a:rPr lang="cs-CZ" sz="5600" dirty="0"/>
              <a:t>080    	|a (082.21) |2 MRF</a:t>
            </a:r>
          </a:p>
          <a:p>
            <a:pPr fontAlgn="auto">
              <a:spcAft>
                <a:spcPts val="0"/>
              </a:spcAft>
              <a:buFont typeface="Arial" pitchFamily="34" charset="0"/>
              <a:buNone/>
              <a:defRPr/>
            </a:pPr>
            <a:r>
              <a:rPr lang="cs-CZ" sz="5600" dirty="0"/>
              <a:t>100 1    	  |a Seifert, Jaroslav, |d 1901-1986 |7 jk01110657 |e autor</a:t>
            </a:r>
          </a:p>
          <a:p>
            <a:pPr fontAlgn="auto">
              <a:spcAft>
                <a:spcPts val="0"/>
              </a:spcAft>
              <a:buFont typeface="Arial" pitchFamily="34" charset="0"/>
              <a:buNone/>
              <a:defRPr/>
            </a:pPr>
            <a:r>
              <a:rPr lang="cs-CZ" sz="5600" dirty="0"/>
              <a:t>245 10    </a:t>
            </a:r>
            <a:r>
              <a:rPr lang="cs-CZ" sz="5600" dirty="0" smtClean="0"/>
              <a:t>	|</a:t>
            </a:r>
            <a:r>
              <a:rPr lang="cs-CZ" sz="5600" dirty="0"/>
              <a:t>a Jablko z klína ; |b Ruce Venušiny ; Jaro, sbohem / |c Jaroslav Seifert </a:t>
            </a:r>
          </a:p>
          <a:p>
            <a:pPr fontAlgn="auto">
              <a:spcAft>
                <a:spcPts val="0"/>
              </a:spcAft>
              <a:buFont typeface="Arial" pitchFamily="34" charset="0"/>
              <a:buNone/>
              <a:defRPr/>
            </a:pPr>
            <a:r>
              <a:rPr lang="cs-CZ" sz="5600" dirty="0"/>
              <a:t>250    	|a První vydání v nakladatelství Levné knihy </a:t>
            </a:r>
            <a:r>
              <a:rPr lang="cs-CZ" sz="5600" dirty="0" err="1"/>
              <a:t>KMa</a:t>
            </a:r>
            <a:endParaRPr lang="cs-CZ" sz="5600" dirty="0"/>
          </a:p>
          <a:p>
            <a:pPr fontAlgn="auto">
              <a:spcAft>
                <a:spcPts val="0"/>
              </a:spcAft>
              <a:buFont typeface="Arial" pitchFamily="34" charset="0"/>
              <a:buNone/>
              <a:defRPr/>
            </a:pPr>
            <a:r>
              <a:rPr lang="cs-CZ" sz="5600" dirty="0"/>
              <a:t>264    _1	|a Praha : |b Levné knihy </a:t>
            </a:r>
            <a:r>
              <a:rPr lang="cs-CZ" sz="5600" dirty="0" err="1"/>
              <a:t>KMa</a:t>
            </a:r>
            <a:r>
              <a:rPr lang="cs-CZ" sz="5600" dirty="0"/>
              <a:t>, |c 2002 </a:t>
            </a:r>
          </a:p>
          <a:p>
            <a:pPr fontAlgn="auto">
              <a:spcAft>
                <a:spcPts val="0"/>
              </a:spcAft>
              <a:buFont typeface="Arial" pitchFamily="34" charset="0"/>
              <a:buNone/>
              <a:defRPr/>
            </a:pPr>
            <a:r>
              <a:rPr lang="cs-CZ" sz="5600" dirty="0"/>
              <a:t>300    	|a 216 stran ; |c 17 cm </a:t>
            </a:r>
          </a:p>
          <a:p>
            <a:pPr fontAlgn="auto">
              <a:spcAft>
                <a:spcPts val="0"/>
              </a:spcAft>
              <a:buFont typeface="Arial" pitchFamily="34" charset="0"/>
              <a:buNone/>
              <a:defRPr/>
            </a:pPr>
            <a:r>
              <a:rPr lang="cs-CZ" sz="5600" dirty="0"/>
              <a:t>336 __ 	|a text |2 </a:t>
            </a:r>
            <a:r>
              <a:rPr lang="cs-CZ" sz="5600" dirty="0" err="1"/>
              <a:t>rdacontent</a:t>
            </a:r>
            <a:endParaRPr lang="cs-CZ" sz="5600" dirty="0"/>
          </a:p>
          <a:p>
            <a:pPr fontAlgn="auto">
              <a:spcAft>
                <a:spcPts val="0"/>
              </a:spcAft>
              <a:buFont typeface="Arial" pitchFamily="34" charset="0"/>
              <a:buNone/>
              <a:defRPr/>
            </a:pPr>
            <a:r>
              <a:rPr lang="cs-CZ" sz="5600" dirty="0"/>
              <a:t>337 __ 	|a bez média |2 </a:t>
            </a:r>
            <a:r>
              <a:rPr lang="cs-CZ" sz="5600" dirty="0" err="1"/>
              <a:t>rdamedia</a:t>
            </a:r>
            <a:endParaRPr lang="cs-CZ" sz="5600" dirty="0"/>
          </a:p>
          <a:p>
            <a:pPr fontAlgn="auto">
              <a:spcAft>
                <a:spcPts val="0"/>
              </a:spcAft>
              <a:buFont typeface="Arial" pitchFamily="34" charset="0"/>
              <a:buNone/>
              <a:defRPr/>
            </a:pPr>
            <a:r>
              <a:rPr lang="cs-CZ" sz="5600" dirty="0"/>
              <a:t>338 __ 	|a svazek |2 </a:t>
            </a:r>
            <a:r>
              <a:rPr lang="cs-CZ" sz="5600" dirty="0" err="1"/>
              <a:t>rdacarrier</a:t>
            </a:r>
            <a:endParaRPr lang="cs-CZ" sz="5600" dirty="0"/>
          </a:p>
          <a:p>
            <a:pPr fontAlgn="auto">
              <a:spcAft>
                <a:spcPts val="0"/>
              </a:spcAft>
              <a:buFont typeface="Arial" pitchFamily="34" charset="0"/>
              <a:buNone/>
              <a:defRPr/>
            </a:pPr>
            <a:r>
              <a:rPr lang="cs-CZ" sz="5600" dirty="0"/>
              <a:t>490 1_	|a </a:t>
            </a:r>
            <a:r>
              <a:rPr lang="cs-CZ" sz="5600" dirty="0" err="1"/>
              <a:t>a</a:t>
            </a:r>
            <a:r>
              <a:rPr lang="cs-CZ" sz="5600" dirty="0"/>
              <a:t> Edice českých autorů</a:t>
            </a:r>
          </a:p>
          <a:p>
            <a:pPr fontAlgn="auto">
              <a:spcAft>
                <a:spcPts val="0"/>
              </a:spcAft>
              <a:buFont typeface="Arial" pitchFamily="34" charset="0"/>
              <a:buNone/>
              <a:defRPr/>
            </a:pPr>
            <a:r>
              <a:rPr lang="cs-CZ" sz="5600" dirty="0"/>
              <a:t>655 7    	|a česká poezie |7 fd133958 |2 </a:t>
            </a:r>
            <a:r>
              <a:rPr lang="cs-CZ" sz="5600" dirty="0" err="1"/>
              <a:t>czenas</a:t>
            </a:r>
            <a:r>
              <a:rPr lang="cs-CZ" sz="5600" dirty="0"/>
              <a:t> </a:t>
            </a:r>
          </a:p>
          <a:p>
            <a:pPr fontAlgn="auto">
              <a:spcAft>
                <a:spcPts val="0"/>
              </a:spcAft>
              <a:buFont typeface="Arial" pitchFamily="34" charset="0"/>
              <a:buNone/>
              <a:defRPr/>
            </a:pPr>
            <a:r>
              <a:rPr lang="cs-CZ" sz="5600" dirty="0"/>
              <a:t>655 7    	|a výbory |7 fd133853 |2 </a:t>
            </a:r>
            <a:r>
              <a:rPr lang="cs-CZ" sz="5600" dirty="0" err="1"/>
              <a:t>czenas</a:t>
            </a:r>
            <a:r>
              <a:rPr lang="cs-CZ" sz="5600" dirty="0"/>
              <a:t> </a:t>
            </a:r>
          </a:p>
          <a:p>
            <a:pPr fontAlgn="auto">
              <a:spcAft>
                <a:spcPts val="0"/>
              </a:spcAft>
              <a:buFont typeface="Arial" pitchFamily="34" charset="0"/>
              <a:buNone/>
              <a:defRPr/>
            </a:pPr>
            <a:r>
              <a:rPr lang="cs-CZ" sz="5600" dirty="0"/>
              <a:t>655 9     </a:t>
            </a:r>
            <a:r>
              <a:rPr lang="cs-CZ" sz="5600" dirty="0" smtClean="0"/>
              <a:t>	 </a:t>
            </a:r>
            <a:r>
              <a:rPr lang="cs-CZ" sz="5600" dirty="0"/>
              <a:t>|a </a:t>
            </a:r>
            <a:r>
              <a:rPr lang="cs-CZ" sz="5600" dirty="0" err="1"/>
              <a:t>Czech</a:t>
            </a:r>
            <a:r>
              <a:rPr lang="cs-CZ" sz="5600" dirty="0"/>
              <a:t> </a:t>
            </a:r>
            <a:r>
              <a:rPr lang="cs-CZ" sz="5600" dirty="0" err="1"/>
              <a:t>poetry</a:t>
            </a:r>
            <a:r>
              <a:rPr lang="cs-CZ" sz="5600" dirty="0"/>
              <a:t> |2 </a:t>
            </a:r>
            <a:r>
              <a:rPr lang="cs-CZ" sz="5600" dirty="0" err="1"/>
              <a:t>eczenas</a:t>
            </a:r>
            <a:r>
              <a:rPr lang="cs-CZ" sz="5600" dirty="0"/>
              <a:t> </a:t>
            </a:r>
          </a:p>
          <a:p>
            <a:pPr fontAlgn="auto">
              <a:spcAft>
                <a:spcPts val="0"/>
              </a:spcAft>
              <a:buFont typeface="Arial" pitchFamily="34" charset="0"/>
              <a:buNone/>
              <a:defRPr/>
            </a:pPr>
            <a:r>
              <a:rPr lang="cs-CZ" sz="5600" dirty="0"/>
              <a:t>655 9    	|a </a:t>
            </a:r>
            <a:r>
              <a:rPr lang="cs-CZ" sz="5600" dirty="0" err="1"/>
              <a:t>selected</a:t>
            </a:r>
            <a:r>
              <a:rPr lang="cs-CZ" sz="5600" dirty="0"/>
              <a:t> </a:t>
            </a:r>
            <a:r>
              <a:rPr lang="cs-CZ" sz="5600" dirty="0" err="1"/>
              <a:t>works</a:t>
            </a:r>
            <a:r>
              <a:rPr lang="cs-CZ" sz="5600" dirty="0"/>
              <a:t> |2 </a:t>
            </a:r>
            <a:r>
              <a:rPr lang="cs-CZ" sz="5600" dirty="0" err="1"/>
              <a:t>eczenas</a:t>
            </a:r>
            <a:r>
              <a:rPr lang="cs-CZ" sz="5600" dirty="0"/>
              <a:t> </a:t>
            </a:r>
          </a:p>
          <a:p>
            <a:pPr fontAlgn="auto">
              <a:spcAft>
                <a:spcPts val="0"/>
              </a:spcAft>
              <a:buFont typeface="Arial" pitchFamily="34" charset="0"/>
              <a:buNone/>
              <a:defRPr/>
            </a:pPr>
            <a:r>
              <a:rPr lang="cs-CZ" sz="5600" dirty="0"/>
              <a:t>700 12     </a:t>
            </a:r>
            <a:r>
              <a:rPr lang="cs-CZ" sz="5600" dirty="0" smtClean="0"/>
              <a:t>	|</a:t>
            </a:r>
            <a:r>
              <a:rPr lang="cs-CZ" sz="5600" dirty="0"/>
              <a:t>a Seifert, Jaroslav, |d 1901-1986. |t Jablko z klína |7 ab12345677</a:t>
            </a:r>
          </a:p>
          <a:p>
            <a:pPr fontAlgn="auto">
              <a:spcAft>
                <a:spcPts val="0"/>
              </a:spcAft>
              <a:buFont typeface="Arial" pitchFamily="34" charset="0"/>
              <a:buNone/>
              <a:defRPr/>
            </a:pPr>
            <a:r>
              <a:rPr lang="cs-CZ" sz="5600" dirty="0"/>
              <a:t>700 12     </a:t>
            </a:r>
            <a:r>
              <a:rPr lang="cs-CZ" sz="5600" dirty="0" smtClean="0"/>
              <a:t>	|</a:t>
            </a:r>
            <a:r>
              <a:rPr lang="cs-CZ" sz="5600" dirty="0"/>
              <a:t>a Seifert, Jaroslav, |d 1901-1986. |t Ruce Venušiny|7 ab12345678</a:t>
            </a:r>
          </a:p>
          <a:p>
            <a:pPr fontAlgn="auto">
              <a:spcAft>
                <a:spcPts val="0"/>
              </a:spcAft>
              <a:buFont typeface="Arial" pitchFamily="34" charset="0"/>
              <a:buNone/>
              <a:defRPr/>
            </a:pPr>
            <a:r>
              <a:rPr lang="cs-CZ" sz="5600" dirty="0"/>
              <a:t>700 12    	|a Seifert, Jaroslav, |d 1901-1986. |t Jaro, sbohem |7 ab12345679</a:t>
            </a:r>
          </a:p>
          <a:p>
            <a:pPr fontAlgn="auto">
              <a:spcAft>
                <a:spcPts val="0"/>
              </a:spcAft>
              <a:buFont typeface="Arial" pitchFamily="34" charset="0"/>
              <a:buNone/>
              <a:defRPr/>
            </a:pPr>
            <a:r>
              <a:rPr lang="cs-CZ" sz="5600" dirty="0"/>
              <a:t>830 0    	|a Edice českých autorů (Levné knihy </a:t>
            </a:r>
            <a:r>
              <a:rPr lang="cs-CZ" sz="5600" dirty="0" err="1"/>
              <a:t>KMa</a:t>
            </a:r>
            <a:r>
              <a:rPr lang="cs-CZ" sz="5600" dirty="0"/>
              <a:t>) </a:t>
            </a:r>
          </a:p>
          <a:p>
            <a:pPr fontAlgn="auto">
              <a:spcAft>
                <a:spcPts val="0"/>
              </a:spcAft>
              <a:buFont typeface="Arial" pitchFamily="34" charset="0"/>
              <a:buNone/>
              <a:defRPr/>
            </a:pPr>
            <a:r>
              <a:rPr lang="cs-CZ" dirty="0"/>
              <a:t> </a:t>
            </a:r>
          </a:p>
          <a:p>
            <a:pPr fontAlgn="auto">
              <a:spcAft>
                <a:spcPts val="0"/>
              </a:spcAft>
              <a:buFont typeface="Arial" pitchFamily="34" charset="0"/>
              <a:buChar char="•"/>
              <a:defRPr/>
            </a:pPr>
            <a:endParaRPr lang="cs-CZ"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Překlady RDA</a:t>
            </a:r>
            <a:endParaRPr lang="en-US" dirty="0"/>
          </a:p>
        </p:txBody>
      </p:sp>
      <p:sp>
        <p:nvSpPr>
          <p:cNvPr id="3" name="Zástupný symbol pro obsah 2"/>
          <p:cNvSpPr>
            <a:spLocks noGrp="1"/>
          </p:cNvSpPr>
          <p:nvPr>
            <p:ph idx="1"/>
          </p:nvPr>
        </p:nvSpPr>
        <p:spPr/>
        <p:txBody>
          <a:bodyPr>
            <a:normAutofit/>
          </a:bodyPr>
          <a:lstStyle/>
          <a:p>
            <a:pPr marL="12700" marR="57398">
              <a:lnSpc>
                <a:spcPts val="3375"/>
              </a:lnSpc>
              <a:spcBef>
                <a:spcPts val="168"/>
              </a:spcBef>
            </a:pPr>
            <a:r>
              <a:rPr lang="cs-CZ" b="1" dirty="0">
                <a:latin typeface="Arial"/>
                <a:cs typeface="Arial"/>
              </a:rPr>
              <a:t>fran</a:t>
            </a:r>
            <a:r>
              <a:rPr lang="cs-CZ" b="1" spc="-9" dirty="0">
                <a:latin typeface="Arial"/>
                <a:cs typeface="Arial"/>
              </a:rPr>
              <a:t>c</a:t>
            </a:r>
            <a:r>
              <a:rPr lang="cs-CZ" b="1" dirty="0">
                <a:latin typeface="Arial"/>
                <a:cs typeface="Arial"/>
              </a:rPr>
              <a:t>ouzšti</a:t>
            </a:r>
            <a:r>
              <a:rPr lang="cs-CZ" b="1" spc="-19" dirty="0">
                <a:latin typeface="Arial"/>
                <a:cs typeface="Arial"/>
              </a:rPr>
              <a:t>n</a:t>
            </a:r>
            <a:r>
              <a:rPr lang="cs-CZ" b="1" dirty="0">
                <a:latin typeface="Arial"/>
                <a:cs typeface="Arial"/>
              </a:rPr>
              <a:t>a</a:t>
            </a:r>
            <a:endParaRPr lang="cs-CZ" dirty="0">
              <a:latin typeface="Arial"/>
              <a:cs typeface="Arial"/>
            </a:endParaRPr>
          </a:p>
          <a:p>
            <a:pPr marL="12700">
              <a:lnSpc>
                <a:spcPts val="4830"/>
              </a:lnSpc>
              <a:spcBef>
                <a:spcPts val="357"/>
              </a:spcBef>
            </a:pPr>
            <a:r>
              <a:rPr lang="cs-CZ" b="1" dirty="0" smtClean="0">
                <a:latin typeface="Arial"/>
                <a:cs typeface="Arial"/>
              </a:rPr>
              <a:t>ně</a:t>
            </a:r>
            <a:r>
              <a:rPr lang="cs-CZ" b="1" spc="-14" dirty="0" smtClean="0">
                <a:latin typeface="Arial"/>
                <a:cs typeface="Arial"/>
              </a:rPr>
              <a:t>m</a:t>
            </a:r>
            <a:r>
              <a:rPr lang="cs-CZ" b="1" dirty="0" smtClean="0">
                <a:latin typeface="Arial"/>
                <a:cs typeface="Arial"/>
              </a:rPr>
              <a:t>či</a:t>
            </a:r>
            <a:r>
              <a:rPr lang="cs-CZ" b="1" spc="-9" dirty="0" smtClean="0">
                <a:latin typeface="Arial"/>
                <a:cs typeface="Arial"/>
              </a:rPr>
              <a:t>n</a:t>
            </a:r>
            <a:r>
              <a:rPr lang="cs-CZ" b="1" dirty="0" smtClean="0">
                <a:latin typeface="Arial"/>
                <a:cs typeface="Arial"/>
              </a:rPr>
              <a:t>a</a:t>
            </a:r>
          </a:p>
          <a:p>
            <a:pPr marL="12700" marR="546152">
              <a:lnSpc>
                <a:spcPts val="3679"/>
              </a:lnSpc>
              <a:spcBef>
                <a:spcPts val="975"/>
              </a:spcBef>
            </a:pPr>
            <a:r>
              <a:rPr lang="cs-CZ" b="1" dirty="0" smtClean="0">
                <a:latin typeface="Arial"/>
                <a:cs typeface="Arial"/>
              </a:rPr>
              <a:t>ita</a:t>
            </a:r>
            <a:r>
              <a:rPr lang="cs-CZ" b="1" spc="-9" dirty="0" smtClean="0">
                <a:latin typeface="Arial"/>
                <a:cs typeface="Arial"/>
              </a:rPr>
              <a:t>l</a:t>
            </a:r>
            <a:r>
              <a:rPr lang="cs-CZ" b="1" dirty="0" smtClean="0">
                <a:latin typeface="Arial"/>
                <a:cs typeface="Arial"/>
              </a:rPr>
              <a:t>ština </a:t>
            </a:r>
            <a:endParaRPr lang="cs-CZ" dirty="0">
              <a:latin typeface="Arial"/>
              <a:cs typeface="Arial"/>
            </a:endParaRPr>
          </a:p>
          <a:p>
            <a:pPr marL="12700" marR="546152">
              <a:lnSpc>
                <a:spcPts val="3679"/>
              </a:lnSpc>
              <a:spcBef>
                <a:spcPts val="1144"/>
              </a:spcBef>
            </a:pPr>
            <a:r>
              <a:rPr lang="cs-CZ" b="1" dirty="0">
                <a:latin typeface="Arial"/>
                <a:cs typeface="Arial"/>
              </a:rPr>
              <a:t>š</a:t>
            </a:r>
            <a:r>
              <a:rPr lang="cs-CZ" b="1" spc="-9" dirty="0" smtClean="0">
                <a:latin typeface="Arial"/>
                <a:cs typeface="Arial"/>
              </a:rPr>
              <a:t>v</a:t>
            </a:r>
            <a:r>
              <a:rPr lang="cs-CZ" b="1" dirty="0" smtClean="0">
                <a:latin typeface="Arial"/>
                <a:cs typeface="Arial"/>
              </a:rPr>
              <a:t>éd</a:t>
            </a:r>
            <a:r>
              <a:rPr lang="cs-CZ" b="1" spc="-14" dirty="0" smtClean="0">
                <a:latin typeface="Arial"/>
                <a:cs typeface="Arial"/>
              </a:rPr>
              <a:t>š</a:t>
            </a:r>
            <a:r>
              <a:rPr lang="cs-CZ" b="1" dirty="0" smtClean="0">
                <a:latin typeface="Arial"/>
                <a:cs typeface="Arial"/>
              </a:rPr>
              <a:t>tina, finština</a:t>
            </a:r>
            <a:endParaRPr lang="cs-CZ" dirty="0">
              <a:latin typeface="Arial"/>
              <a:cs typeface="Arial"/>
            </a:endParaRPr>
          </a:p>
          <a:p>
            <a:pPr marL="12700">
              <a:lnSpc>
                <a:spcPct val="95825"/>
              </a:lnSpc>
              <a:spcBef>
                <a:spcPts val="1174"/>
              </a:spcBef>
            </a:pPr>
            <a:r>
              <a:rPr lang="cs-CZ" b="1" dirty="0">
                <a:latin typeface="Arial"/>
                <a:cs typeface="Arial"/>
              </a:rPr>
              <a:t>š</a:t>
            </a:r>
            <a:r>
              <a:rPr lang="cs-CZ" b="1" dirty="0" smtClean="0">
                <a:latin typeface="Arial"/>
                <a:cs typeface="Arial"/>
              </a:rPr>
              <a:t>p</a:t>
            </a:r>
            <a:r>
              <a:rPr lang="cs-CZ" b="1" spc="-14" dirty="0" smtClean="0">
                <a:latin typeface="Arial"/>
                <a:cs typeface="Arial"/>
              </a:rPr>
              <a:t>a</a:t>
            </a:r>
            <a:r>
              <a:rPr lang="cs-CZ" b="1" dirty="0" smtClean="0">
                <a:latin typeface="Arial"/>
                <a:cs typeface="Arial"/>
              </a:rPr>
              <a:t>ně</a:t>
            </a:r>
            <a:r>
              <a:rPr lang="cs-CZ" b="1" spc="-9" dirty="0" smtClean="0">
                <a:latin typeface="Arial"/>
                <a:cs typeface="Arial"/>
              </a:rPr>
              <a:t>l</a:t>
            </a:r>
            <a:r>
              <a:rPr lang="cs-CZ" b="1" dirty="0" smtClean="0">
                <a:latin typeface="Arial"/>
                <a:cs typeface="Arial"/>
              </a:rPr>
              <a:t>ština, portuga</a:t>
            </a:r>
            <a:r>
              <a:rPr lang="cs-CZ" b="1" spc="-14" dirty="0" smtClean="0">
                <a:latin typeface="Arial"/>
                <a:cs typeface="Arial"/>
              </a:rPr>
              <a:t>l</a:t>
            </a:r>
            <a:r>
              <a:rPr lang="cs-CZ" b="1" dirty="0" smtClean="0">
                <a:latin typeface="Arial"/>
                <a:cs typeface="Arial"/>
              </a:rPr>
              <a:t>ština</a:t>
            </a:r>
            <a:endParaRPr lang="cs-CZ" dirty="0" smtClean="0">
              <a:latin typeface="Arial"/>
              <a:cs typeface="Arial"/>
            </a:endParaRPr>
          </a:p>
          <a:p>
            <a:pPr marL="12700">
              <a:lnSpc>
                <a:spcPts val="4830"/>
              </a:lnSpc>
              <a:spcBef>
                <a:spcPts val="357"/>
              </a:spcBef>
            </a:pPr>
            <a:r>
              <a:rPr lang="cs-CZ" b="1" dirty="0" smtClean="0">
                <a:latin typeface="Arial"/>
                <a:cs typeface="Arial"/>
              </a:rPr>
              <a:t>č</a:t>
            </a:r>
            <a:r>
              <a:rPr lang="cs-CZ" b="1" spc="-9" dirty="0" smtClean="0">
                <a:latin typeface="Arial"/>
                <a:cs typeface="Arial"/>
              </a:rPr>
              <a:t>í</a:t>
            </a:r>
            <a:r>
              <a:rPr lang="cs-CZ" b="1" dirty="0" smtClean="0">
                <a:latin typeface="Arial"/>
                <a:cs typeface="Arial"/>
              </a:rPr>
              <a:t>n</a:t>
            </a:r>
            <a:r>
              <a:rPr lang="cs-CZ" b="1" spc="-9" dirty="0" smtClean="0">
                <a:latin typeface="Arial"/>
                <a:cs typeface="Arial"/>
              </a:rPr>
              <a:t>š</a:t>
            </a:r>
            <a:r>
              <a:rPr lang="cs-CZ" b="1" dirty="0" smtClean="0">
                <a:latin typeface="Arial"/>
                <a:cs typeface="Arial"/>
              </a:rPr>
              <a:t>tina, j</a:t>
            </a:r>
            <a:r>
              <a:rPr lang="cs-CZ" b="1" spc="-9" dirty="0" smtClean="0">
                <a:latin typeface="Arial"/>
                <a:cs typeface="Arial"/>
              </a:rPr>
              <a:t>a</a:t>
            </a:r>
            <a:r>
              <a:rPr lang="cs-CZ" b="1" dirty="0" smtClean="0">
                <a:latin typeface="Arial"/>
                <a:cs typeface="Arial"/>
              </a:rPr>
              <a:t>pon</a:t>
            </a:r>
            <a:r>
              <a:rPr lang="cs-CZ" b="1" spc="-14" dirty="0" smtClean="0">
                <a:latin typeface="Arial"/>
                <a:cs typeface="Arial"/>
              </a:rPr>
              <a:t>š</a:t>
            </a:r>
            <a:r>
              <a:rPr lang="cs-CZ" b="1" dirty="0" smtClean="0">
                <a:latin typeface="Arial"/>
                <a:cs typeface="Arial"/>
              </a:rPr>
              <a:t>tina</a:t>
            </a:r>
            <a:endParaRPr lang="cs-CZ" dirty="0">
              <a:latin typeface="Arial"/>
              <a:cs typeface="Arial"/>
            </a:endParaRP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p:txBody>
          <a:bodyPr>
            <a:normAutofit fontScale="90000"/>
          </a:bodyPr>
          <a:lstStyle/>
          <a:p>
            <a:pPr eaLnBrk="1" hangingPunct="1"/>
            <a:r>
              <a:rPr lang="cs-CZ" smtClean="0"/>
              <a:t>Každý údaj ve své hranaté závorce </a:t>
            </a:r>
            <a:r>
              <a:rPr lang="cs-CZ" sz="2800" smtClean="0"/>
              <a:t>(viz již konsolidované ISBD)</a:t>
            </a:r>
          </a:p>
        </p:txBody>
      </p:sp>
      <p:sp>
        <p:nvSpPr>
          <p:cNvPr id="16387" name="Zástupný symbol pro obsah 2"/>
          <p:cNvSpPr>
            <a:spLocks noGrp="1"/>
          </p:cNvSpPr>
          <p:nvPr>
            <p:ph sz="half" idx="1"/>
          </p:nvPr>
        </p:nvSpPr>
        <p:spPr>
          <a:xfrm>
            <a:off x="539750" y="1628775"/>
            <a:ext cx="3671888" cy="4525963"/>
          </a:xfrm>
        </p:spPr>
        <p:txBody>
          <a:bodyPr/>
          <a:lstStyle/>
          <a:p>
            <a:pPr eaLnBrk="1" hangingPunct="1"/>
            <a:r>
              <a:rPr lang="cs-CZ" smtClean="0"/>
              <a:t>AACR</a:t>
            </a:r>
          </a:p>
          <a:p>
            <a:pPr eaLnBrk="1" hangingPunct="1"/>
            <a:r>
              <a:rPr lang="cs-CZ" smtClean="0"/>
              <a:t>[Praha : BB art, 2006]</a:t>
            </a:r>
          </a:p>
          <a:p>
            <a:pPr eaLnBrk="1" hangingPunct="1"/>
            <a:r>
              <a:rPr lang="cs-CZ" smtClean="0"/>
              <a:t>[S.l. : s.n.], 1931</a:t>
            </a:r>
          </a:p>
        </p:txBody>
      </p:sp>
      <p:sp>
        <p:nvSpPr>
          <p:cNvPr id="16388" name="Zástupný symbol pro obsah 3"/>
          <p:cNvSpPr>
            <a:spLocks noGrp="1"/>
          </p:cNvSpPr>
          <p:nvPr>
            <p:ph sz="half" idx="2"/>
          </p:nvPr>
        </p:nvSpPr>
        <p:spPr>
          <a:xfrm>
            <a:off x="4643438" y="1600200"/>
            <a:ext cx="4032250" cy="4525963"/>
          </a:xfrm>
        </p:spPr>
        <p:txBody>
          <a:bodyPr/>
          <a:lstStyle/>
          <a:p>
            <a:pPr eaLnBrk="1" hangingPunct="1"/>
            <a:r>
              <a:rPr lang="cs-CZ" smtClean="0"/>
              <a:t>RDA</a:t>
            </a:r>
          </a:p>
          <a:p>
            <a:pPr eaLnBrk="1" hangingPunct="1"/>
            <a:r>
              <a:rPr lang="cs-CZ" smtClean="0"/>
              <a:t>[Praha] : [BB art], [2006]</a:t>
            </a:r>
          </a:p>
          <a:p>
            <a:pPr eaLnBrk="1" hangingPunct="1"/>
            <a:r>
              <a:rPr lang="cs-CZ" smtClean="0"/>
              <a:t>[Místo neznámé] : [nakladatel neznámý], 1931</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3"/>
          <p:cNvSpPr>
            <a:spLocks noGrp="1"/>
          </p:cNvSpPr>
          <p:nvPr>
            <p:ph type="title"/>
          </p:nvPr>
        </p:nvSpPr>
        <p:spPr/>
        <p:txBody>
          <a:bodyPr/>
          <a:lstStyle/>
          <a:p>
            <a:pPr eaLnBrk="1" hangingPunct="1"/>
            <a:r>
              <a:rPr lang="cs-CZ" smtClean="0"/>
              <a:t>Zdvojená interpunkce</a:t>
            </a:r>
          </a:p>
        </p:txBody>
      </p:sp>
      <p:sp>
        <p:nvSpPr>
          <p:cNvPr id="17411" name="Zástupný symbol pro obsah 6"/>
          <p:cNvSpPr>
            <a:spLocks noGrp="1"/>
          </p:cNvSpPr>
          <p:nvPr>
            <p:ph idx="1"/>
          </p:nvPr>
        </p:nvSpPr>
        <p:spPr/>
        <p:txBody>
          <a:bodyPr/>
          <a:lstStyle/>
          <a:p>
            <a:pPr eaLnBrk="1" hangingPunct="1"/>
            <a:r>
              <a:rPr lang="cs-CZ" smtClean="0"/>
              <a:t>Končí-li údaj tečkou a následuje tečka jako předepsaná interpunkce, zapíší se obě</a:t>
            </a:r>
          </a:p>
          <a:p>
            <a:pPr eaLnBrk="1" hangingPunct="1"/>
            <a:r>
              <a:rPr lang="cs-CZ" smtClean="0"/>
              <a:t>AACR: 3. vyd. – Praha …</a:t>
            </a:r>
          </a:p>
          <a:p>
            <a:pPr eaLnBrk="1" hangingPunct="1"/>
            <a:r>
              <a:rPr lang="cs-CZ" smtClean="0"/>
              <a:t>RDA: 3. vyd.. – Praha …</a:t>
            </a:r>
          </a:p>
          <a:p>
            <a:pPr eaLnBrk="1" hangingPunct="1"/>
            <a:r>
              <a:rPr lang="cs-CZ" smtClean="0"/>
              <a:t>Platí jen tehdy, pokud je v knize vyd., protože zkracování slov v RDA není povoleno (až na ojedinělé případy)</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3"/>
          <p:cNvSpPr>
            <a:spLocks noGrp="1"/>
          </p:cNvSpPr>
          <p:nvPr>
            <p:ph type="title"/>
          </p:nvPr>
        </p:nvSpPr>
        <p:spPr/>
        <p:txBody>
          <a:bodyPr/>
          <a:lstStyle/>
          <a:p>
            <a:pPr eaLnBrk="1" hangingPunct="1"/>
            <a:r>
              <a:rPr lang="cs-CZ" smtClean="0"/>
              <a:t>Nepřesnosti</a:t>
            </a:r>
          </a:p>
        </p:txBody>
      </p:sp>
      <p:sp>
        <p:nvSpPr>
          <p:cNvPr id="18435" name="Zástupný symbol pro obsah 4"/>
          <p:cNvSpPr>
            <a:spLocks noGrp="1"/>
          </p:cNvSpPr>
          <p:nvPr>
            <p:ph sz="half" idx="1"/>
          </p:nvPr>
        </p:nvSpPr>
        <p:spPr/>
        <p:txBody>
          <a:bodyPr/>
          <a:lstStyle/>
          <a:p>
            <a:pPr eaLnBrk="1" hangingPunct="1"/>
            <a:r>
              <a:rPr lang="cs-CZ" smtClean="0"/>
              <a:t>AACR</a:t>
            </a:r>
          </a:p>
          <a:p>
            <a:pPr eaLnBrk="1" hangingPunct="1"/>
            <a:r>
              <a:rPr lang="cs-CZ" smtClean="0"/>
              <a:t>Mikro[e]konomie</a:t>
            </a:r>
          </a:p>
          <a:p>
            <a:pPr eaLnBrk="1" hangingPunct="1"/>
            <a:r>
              <a:rPr lang="cs-CZ" smtClean="0"/>
              <a:t>Mikrokonomie [sic]</a:t>
            </a:r>
          </a:p>
        </p:txBody>
      </p:sp>
      <p:sp>
        <p:nvSpPr>
          <p:cNvPr id="18436" name="Zástupný symbol pro obsah 5"/>
          <p:cNvSpPr>
            <a:spLocks noGrp="1"/>
          </p:cNvSpPr>
          <p:nvPr>
            <p:ph sz="half" idx="2"/>
          </p:nvPr>
        </p:nvSpPr>
        <p:spPr/>
        <p:txBody>
          <a:bodyPr/>
          <a:lstStyle/>
          <a:p>
            <a:pPr eaLnBrk="1" hangingPunct="1"/>
            <a:r>
              <a:rPr lang="cs-CZ" smtClean="0"/>
              <a:t>RDA</a:t>
            </a:r>
          </a:p>
          <a:p>
            <a:pPr eaLnBrk="1" hangingPunct="1"/>
            <a:r>
              <a:rPr lang="cs-CZ" smtClean="0"/>
              <a:t>Mikrokonomie</a:t>
            </a:r>
          </a:p>
          <a:p>
            <a:pPr eaLnBrk="1" hangingPunct="1"/>
            <a:r>
              <a:rPr lang="cs-CZ" i="1" smtClean="0"/>
              <a:t>Variantní název s návěštím: </a:t>
            </a:r>
          </a:p>
          <a:p>
            <a:pPr eaLnBrk="1" hangingPunct="1"/>
            <a:r>
              <a:rPr lang="cs-CZ" smtClean="0"/>
              <a:t>Správný název je: Mikroekonomie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3"/>
          <p:cNvSpPr>
            <a:spLocks noGrp="1"/>
          </p:cNvSpPr>
          <p:nvPr>
            <p:ph type="title"/>
          </p:nvPr>
        </p:nvSpPr>
        <p:spPr/>
        <p:txBody>
          <a:bodyPr>
            <a:normAutofit fontScale="90000"/>
          </a:bodyPr>
          <a:lstStyle/>
          <a:p>
            <a:pPr eaLnBrk="1" hangingPunct="1"/>
            <a:r>
              <a:rPr lang="cs-CZ" smtClean="0"/>
              <a:t>Tři tečky už se nenahrazují pomlčkou</a:t>
            </a:r>
          </a:p>
        </p:txBody>
      </p:sp>
      <p:sp>
        <p:nvSpPr>
          <p:cNvPr id="19459" name="Zástupný symbol pro obsah 4"/>
          <p:cNvSpPr>
            <a:spLocks noGrp="1"/>
          </p:cNvSpPr>
          <p:nvPr>
            <p:ph sz="half" idx="1"/>
          </p:nvPr>
        </p:nvSpPr>
        <p:spPr/>
        <p:txBody>
          <a:bodyPr/>
          <a:lstStyle/>
          <a:p>
            <a:pPr eaLnBrk="1" hangingPunct="1"/>
            <a:r>
              <a:rPr lang="cs-CZ" smtClean="0"/>
              <a:t>AACR</a:t>
            </a:r>
          </a:p>
          <a:p>
            <a:pPr eaLnBrk="1" hangingPunct="1"/>
            <a:r>
              <a:rPr lang="cs-CZ" smtClean="0"/>
              <a:t>Bůh ví—</a:t>
            </a:r>
          </a:p>
          <a:p>
            <a:pPr eaLnBrk="1" hangingPunct="1"/>
            <a:r>
              <a:rPr lang="cs-CZ" smtClean="0"/>
              <a:t>--A růže kvetly</a:t>
            </a:r>
          </a:p>
        </p:txBody>
      </p:sp>
      <p:sp>
        <p:nvSpPr>
          <p:cNvPr id="19460" name="Zástupný symbol pro obsah 5"/>
          <p:cNvSpPr>
            <a:spLocks noGrp="1"/>
          </p:cNvSpPr>
          <p:nvPr>
            <p:ph sz="half" idx="2"/>
          </p:nvPr>
        </p:nvSpPr>
        <p:spPr/>
        <p:txBody>
          <a:bodyPr/>
          <a:lstStyle/>
          <a:p>
            <a:pPr eaLnBrk="1" hangingPunct="1"/>
            <a:r>
              <a:rPr lang="cs-CZ" smtClean="0"/>
              <a:t>RDA</a:t>
            </a:r>
          </a:p>
          <a:p>
            <a:pPr eaLnBrk="1" hangingPunct="1"/>
            <a:r>
              <a:rPr lang="cs-CZ" smtClean="0"/>
              <a:t>Bůh ví …</a:t>
            </a:r>
          </a:p>
          <a:p>
            <a:pPr eaLnBrk="1" hangingPunct="1"/>
            <a:r>
              <a:rPr lang="cs-CZ" smtClean="0"/>
              <a:t>…A růže kvetly</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p:nvPr>
        </p:nvSpPr>
        <p:spPr/>
        <p:txBody>
          <a:bodyPr/>
          <a:lstStyle/>
          <a:p>
            <a:pPr eaLnBrk="1" hangingPunct="1"/>
            <a:r>
              <a:rPr lang="cs-CZ" smtClean="0"/>
              <a:t>Výpustka v názvu seriálu</a:t>
            </a:r>
          </a:p>
        </p:txBody>
      </p:sp>
      <p:sp>
        <p:nvSpPr>
          <p:cNvPr id="20483" name="Zástupný symbol pro obsah 3"/>
          <p:cNvSpPr>
            <a:spLocks noGrp="1"/>
          </p:cNvSpPr>
          <p:nvPr>
            <p:ph sz="half" idx="1"/>
          </p:nvPr>
        </p:nvSpPr>
        <p:spPr/>
        <p:txBody>
          <a:bodyPr/>
          <a:lstStyle/>
          <a:p>
            <a:pPr eaLnBrk="1" hangingPunct="1"/>
            <a:r>
              <a:rPr lang="cs-CZ" smtClean="0"/>
              <a:t>AACR</a:t>
            </a:r>
          </a:p>
          <a:p>
            <a:pPr eaLnBrk="1" hangingPunct="1"/>
            <a:r>
              <a:rPr lang="cs-CZ" smtClean="0"/>
              <a:t>Sborník z … mezinárodní konference IFF</a:t>
            </a:r>
          </a:p>
          <a:p>
            <a:pPr eaLnBrk="1" hangingPunct="1"/>
            <a:r>
              <a:rPr lang="cs-CZ" smtClean="0"/>
              <a:t>Zpráva UIS za rok …</a:t>
            </a:r>
          </a:p>
          <a:p>
            <a:pPr eaLnBrk="1" hangingPunct="1"/>
            <a:r>
              <a:rPr lang="cs-CZ" smtClean="0"/>
              <a:t>Výroční zpráva / Metroprojekt</a:t>
            </a:r>
          </a:p>
        </p:txBody>
      </p:sp>
      <p:sp>
        <p:nvSpPr>
          <p:cNvPr id="20484" name="Zástupný symbol pro obsah 4"/>
          <p:cNvSpPr>
            <a:spLocks noGrp="1"/>
          </p:cNvSpPr>
          <p:nvPr>
            <p:ph sz="half" idx="2"/>
          </p:nvPr>
        </p:nvSpPr>
        <p:spPr/>
        <p:txBody>
          <a:bodyPr/>
          <a:lstStyle/>
          <a:p>
            <a:pPr eaLnBrk="1" hangingPunct="1"/>
            <a:r>
              <a:rPr lang="cs-CZ" smtClean="0"/>
              <a:t>RDA</a:t>
            </a:r>
          </a:p>
          <a:p>
            <a:pPr eaLnBrk="1" hangingPunct="1"/>
            <a:r>
              <a:rPr lang="cs-CZ" smtClean="0"/>
              <a:t>Sborník z … mezinárodní konference IFF</a:t>
            </a:r>
          </a:p>
          <a:p>
            <a:pPr eaLnBrk="1" hangingPunct="1"/>
            <a:r>
              <a:rPr lang="cs-CZ" smtClean="0"/>
              <a:t>Zpráva UIS za rok …</a:t>
            </a:r>
          </a:p>
          <a:p>
            <a:pPr eaLnBrk="1" hangingPunct="1"/>
            <a:r>
              <a:rPr lang="cs-CZ" smtClean="0"/>
              <a:t>… Výroční zpráva / Metroprojekt</a:t>
            </a:r>
          </a:p>
          <a:p>
            <a:pPr eaLnBrk="1" hangingPunct="1"/>
            <a:endParaRPr lang="cs-CZ"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p:cNvSpPr>
            <a:spLocks noGrp="1"/>
          </p:cNvSpPr>
          <p:nvPr>
            <p:ph type="title"/>
          </p:nvPr>
        </p:nvSpPr>
        <p:spPr/>
        <p:txBody>
          <a:bodyPr>
            <a:normAutofit fontScale="90000"/>
          </a:bodyPr>
          <a:lstStyle/>
          <a:p>
            <a:pPr eaLnBrk="1" hangingPunct="1"/>
            <a:r>
              <a:rPr lang="cs-CZ" smtClean="0"/>
              <a:t>Tři nová pole MARC  místo obecného označení dokumentu</a:t>
            </a:r>
          </a:p>
        </p:txBody>
      </p:sp>
      <p:sp>
        <p:nvSpPr>
          <p:cNvPr id="21507" name="Zástupný symbol pro obsah 4"/>
          <p:cNvSpPr>
            <a:spLocks noGrp="1"/>
          </p:cNvSpPr>
          <p:nvPr>
            <p:ph idx="1"/>
          </p:nvPr>
        </p:nvSpPr>
        <p:spPr/>
        <p:txBody>
          <a:bodyPr>
            <a:normAutofit fontScale="47500" lnSpcReduction="20000"/>
          </a:bodyPr>
          <a:lstStyle/>
          <a:p>
            <a:pPr eaLnBrk="1" hangingPunct="1"/>
            <a:r>
              <a:rPr lang="cs-CZ" sz="3800" dirty="0" smtClean="0"/>
              <a:t>245 $h</a:t>
            </a:r>
          </a:p>
          <a:p>
            <a:pPr eaLnBrk="1" hangingPunct="1"/>
            <a:r>
              <a:rPr lang="cs-CZ" sz="3800" dirty="0" smtClean="0"/>
              <a:t>336 – typ obsahu</a:t>
            </a:r>
          </a:p>
          <a:p>
            <a:pPr lvl="0">
              <a:buNone/>
            </a:pPr>
            <a:r>
              <a:rPr lang="cs-CZ" dirty="0" smtClean="0"/>
              <a:t>	 povaha obsahu (</a:t>
            </a:r>
            <a:r>
              <a:rPr lang="cs-CZ" dirty="0" err="1" smtClean="0"/>
              <a:t>content</a:t>
            </a:r>
            <a:r>
              <a:rPr lang="cs-CZ" dirty="0" smtClean="0"/>
              <a:t> type – vychází z pojetí obsahu „vyjádření“ dle modelu FRBR)</a:t>
            </a:r>
          </a:p>
          <a:p>
            <a:pPr lvl="1"/>
            <a:r>
              <a:rPr lang="cs-CZ" dirty="0" smtClean="0"/>
              <a:t>text</a:t>
            </a:r>
          </a:p>
          <a:p>
            <a:pPr lvl="1"/>
            <a:r>
              <a:rPr lang="cs-CZ" dirty="0" smtClean="0"/>
              <a:t>obraz</a:t>
            </a:r>
          </a:p>
          <a:p>
            <a:pPr lvl="1"/>
            <a:r>
              <a:rPr lang="cs-CZ" dirty="0" smtClean="0"/>
              <a:t>zvuk</a:t>
            </a:r>
            <a:endParaRPr lang="cs-CZ" dirty="0" smtClean="0">
              <a:solidFill>
                <a:srgbClr val="C00000"/>
              </a:solidFill>
            </a:endParaRPr>
          </a:p>
          <a:p>
            <a:pPr eaLnBrk="1" hangingPunct="1"/>
            <a:r>
              <a:rPr lang="cs-CZ" sz="3800" dirty="0" smtClean="0"/>
              <a:t>337 – typ zprostředkovacího zařízení (media type</a:t>
            </a:r>
            <a:r>
              <a:rPr lang="cs-CZ" dirty="0" smtClean="0"/>
              <a:t>)</a:t>
            </a:r>
          </a:p>
          <a:p>
            <a:pPr lvl="1"/>
            <a:r>
              <a:rPr lang="cs-CZ" sz="2700" dirty="0" smtClean="0"/>
              <a:t>zvuková zařízení - audio</a:t>
            </a:r>
          </a:p>
          <a:p>
            <a:pPr lvl="1"/>
            <a:r>
              <a:rPr lang="cs-CZ" sz="2700" dirty="0" smtClean="0"/>
              <a:t> počítač - </a:t>
            </a:r>
            <a:r>
              <a:rPr lang="cs-CZ" sz="2700" dirty="0" err="1" smtClean="0"/>
              <a:t>computer</a:t>
            </a:r>
            <a:r>
              <a:rPr lang="cs-CZ" sz="2700" dirty="0" smtClean="0"/>
              <a:t> </a:t>
            </a:r>
          </a:p>
          <a:p>
            <a:pPr lvl="1"/>
            <a:r>
              <a:rPr lang="cs-CZ" sz="2700" dirty="0" smtClean="0"/>
              <a:t> </a:t>
            </a:r>
            <a:r>
              <a:rPr lang="cs-CZ" sz="2700" dirty="0" err="1" smtClean="0"/>
              <a:t>mikroforma</a:t>
            </a:r>
            <a:r>
              <a:rPr lang="cs-CZ" sz="2700" dirty="0" smtClean="0"/>
              <a:t> - </a:t>
            </a:r>
            <a:r>
              <a:rPr lang="cs-CZ" sz="2700" dirty="0" err="1" smtClean="0"/>
              <a:t>microform</a:t>
            </a:r>
            <a:r>
              <a:rPr lang="cs-CZ" sz="2700" dirty="0" smtClean="0"/>
              <a:t> </a:t>
            </a:r>
          </a:p>
          <a:p>
            <a:pPr lvl="1"/>
            <a:r>
              <a:rPr lang="cs-CZ" sz="2700" dirty="0" smtClean="0"/>
              <a:t> </a:t>
            </a:r>
            <a:r>
              <a:rPr lang="cs-CZ" sz="2700" dirty="0" err="1" smtClean="0"/>
              <a:t>projektovací</a:t>
            </a:r>
            <a:r>
              <a:rPr lang="cs-CZ" sz="2700" dirty="0" smtClean="0"/>
              <a:t> zařízení (</a:t>
            </a:r>
            <a:r>
              <a:rPr lang="cs-CZ" sz="2700" dirty="0" err="1" smtClean="0"/>
              <a:t>overhead</a:t>
            </a:r>
            <a:r>
              <a:rPr lang="cs-CZ" sz="2700" dirty="0" smtClean="0"/>
              <a:t> projektor, </a:t>
            </a:r>
            <a:r>
              <a:rPr lang="cs-CZ" sz="2700" dirty="0" err="1" smtClean="0"/>
              <a:t>dataprojektor</a:t>
            </a:r>
            <a:r>
              <a:rPr lang="cs-CZ" sz="2700" dirty="0" smtClean="0"/>
              <a:t>) - </a:t>
            </a:r>
            <a:r>
              <a:rPr lang="cs-CZ" sz="2700" dirty="0" err="1" smtClean="0"/>
              <a:t>projected</a:t>
            </a:r>
            <a:r>
              <a:rPr lang="cs-CZ" sz="2700" dirty="0" smtClean="0"/>
              <a:t> </a:t>
            </a:r>
          </a:p>
          <a:p>
            <a:pPr lvl="1"/>
            <a:r>
              <a:rPr lang="cs-CZ" sz="2700" dirty="0" smtClean="0"/>
              <a:t>bez zprostředkovacího zařízení – </a:t>
            </a:r>
            <a:r>
              <a:rPr lang="cs-CZ" sz="2700" dirty="0" err="1" smtClean="0"/>
              <a:t>unmediated</a:t>
            </a:r>
            <a:r>
              <a:rPr lang="cs-CZ" sz="2700" dirty="0" smtClean="0"/>
              <a:t> </a:t>
            </a:r>
          </a:p>
          <a:p>
            <a:pPr eaLnBrk="1" hangingPunct="1"/>
            <a:r>
              <a:rPr lang="cs-CZ" sz="3800" dirty="0" smtClean="0"/>
              <a:t>338 – typ nosiče (</a:t>
            </a:r>
            <a:r>
              <a:rPr lang="cs-CZ" sz="3800" dirty="0" err="1" smtClean="0"/>
              <a:t>carrier</a:t>
            </a:r>
            <a:r>
              <a:rPr lang="cs-CZ" sz="3800" dirty="0" smtClean="0"/>
              <a:t> type)</a:t>
            </a:r>
          </a:p>
          <a:p>
            <a:pPr lvl="1">
              <a:buNone/>
            </a:pPr>
            <a:r>
              <a:rPr lang="cs-CZ" dirty="0" smtClean="0"/>
              <a:t>odvíjí se od způsobu zprostředkování :</a:t>
            </a:r>
          </a:p>
          <a:p>
            <a:pPr lvl="1"/>
            <a:r>
              <a:rPr lang="cs-CZ" dirty="0" smtClean="0"/>
              <a:t>počítačový disk</a:t>
            </a:r>
          </a:p>
          <a:p>
            <a:pPr lvl="1"/>
            <a:r>
              <a:rPr lang="cs-CZ" dirty="0" smtClean="0"/>
              <a:t>zvuková kazeta</a:t>
            </a:r>
          </a:p>
          <a:p>
            <a:pPr lvl="1"/>
            <a:r>
              <a:rPr lang="cs-CZ" dirty="0" smtClean="0"/>
              <a:t>globus</a:t>
            </a:r>
          </a:p>
          <a:p>
            <a:pPr lvl="1"/>
            <a:r>
              <a:rPr lang="cs-CZ" dirty="0" smtClean="0"/>
              <a:t>svazek (kniha</a:t>
            </a:r>
            <a:r>
              <a:rPr lang="cs-CZ" smtClean="0"/>
              <a:t>) </a:t>
            </a:r>
            <a:endParaRPr lang="cs-CZ" dirty="0" smtClean="0"/>
          </a:p>
          <a:p>
            <a:pPr eaLnBrk="1" hangingPunct="1"/>
            <a:endParaRPr lang="cs-CZ" dirty="0" smtClean="0"/>
          </a:p>
          <a:p>
            <a:pPr eaLnBrk="1" hangingPunct="1">
              <a:buNone/>
            </a:pPr>
            <a:r>
              <a:rPr lang="cs-CZ" dirty="0" smtClean="0"/>
              <a:t>RDA sekce 1, bod 3.2, 3.3, sekce 2, bod 6.9</a:t>
            </a:r>
          </a:p>
          <a:p>
            <a:pPr eaLnBrk="1" hangingPunct="1"/>
            <a:endParaRPr lang="cs-CZ"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p:cNvSpPr>
            <a:spLocks noGrp="1"/>
          </p:cNvSpPr>
          <p:nvPr>
            <p:ph type="title"/>
          </p:nvPr>
        </p:nvSpPr>
        <p:spPr/>
        <p:txBody>
          <a:bodyPr/>
          <a:lstStyle/>
          <a:p>
            <a:pPr eaLnBrk="1" hangingPunct="1"/>
            <a:r>
              <a:rPr lang="cs-CZ" smtClean="0"/>
              <a:t>Souběžný název</a:t>
            </a:r>
          </a:p>
        </p:txBody>
      </p:sp>
      <p:sp>
        <p:nvSpPr>
          <p:cNvPr id="22531" name="Zástupný symbol pro obsah 2"/>
          <p:cNvSpPr>
            <a:spLocks noGrp="1"/>
          </p:cNvSpPr>
          <p:nvPr>
            <p:ph sz="half" idx="1"/>
          </p:nvPr>
        </p:nvSpPr>
        <p:spPr/>
        <p:txBody>
          <a:bodyPr/>
          <a:lstStyle/>
          <a:p>
            <a:pPr eaLnBrk="1" hangingPunct="1"/>
            <a:r>
              <a:rPr lang="cs-CZ" smtClean="0"/>
              <a:t>AACR</a:t>
            </a:r>
          </a:p>
          <a:p>
            <a:pPr eaLnBrk="1" hangingPunct="1"/>
            <a:r>
              <a:rPr lang="cs-CZ" smtClean="0"/>
              <a:t>Plzeňský lékařský sborník</a:t>
            </a:r>
          </a:p>
          <a:p>
            <a:pPr eaLnBrk="1" hangingPunct="1"/>
            <a:r>
              <a:rPr lang="cs-CZ" i="1" smtClean="0"/>
              <a:t>Varianta názvu s návěštím:</a:t>
            </a:r>
          </a:p>
          <a:p>
            <a:pPr eaLnBrk="1" hangingPunct="1"/>
            <a:r>
              <a:rPr lang="cs-CZ" smtClean="0"/>
              <a:t>Na obálce souběžný název: Plzeň Medical Report </a:t>
            </a:r>
          </a:p>
        </p:txBody>
      </p:sp>
      <p:sp>
        <p:nvSpPr>
          <p:cNvPr id="22532" name="Zástupný symbol pro obsah 3"/>
          <p:cNvSpPr>
            <a:spLocks noGrp="1"/>
          </p:cNvSpPr>
          <p:nvPr>
            <p:ph sz="half" idx="2"/>
          </p:nvPr>
        </p:nvSpPr>
        <p:spPr/>
        <p:txBody>
          <a:bodyPr/>
          <a:lstStyle/>
          <a:p>
            <a:pPr eaLnBrk="1" hangingPunct="1"/>
            <a:r>
              <a:rPr lang="cs-CZ" smtClean="0"/>
              <a:t>RDA</a:t>
            </a:r>
          </a:p>
          <a:p>
            <a:pPr eaLnBrk="1" hangingPunct="1"/>
            <a:r>
              <a:rPr lang="cs-CZ" smtClean="0"/>
              <a:t>Plzeňský lékařský sborník = Plzeň Medical Report</a:t>
            </a:r>
          </a:p>
          <a:p>
            <a:pPr eaLnBrk="1" hangingPunct="1"/>
            <a:r>
              <a:rPr lang="cs-CZ" i="1" smtClean="0"/>
              <a:t>v RDA není omezení hlavním pramenem popisu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p:cNvSpPr>
            <a:spLocks noGrp="1"/>
          </p:cNvSpPr>
          <p:nvPr>
            <p:ph type="title"/>
          </p:nvPr>
        </p:nvSpPr>
        <p:spPr/>
        <p:txBody>
          <a:bodyPr/>
          <a:lstStyle/>
          <a:p>
            <a:pPr eaLnBrk="1" hangingPunct="1"/>
            <a:r>
              <a:rPr lang="cs-CZ" smtClean="0"/>
              <a:t>Další názvová informace</a:t>
            </a:r>
          </a:p>
        </p:txBody>
      </p:sp>
      <p:sp>
        <p:nvSpPr>
          <p:cNvPr id="23555" name="Zástupný symbol pro obsah 2"/>
          <p:cNvSpPr>
            <a:spLocks noGrp="1"/>
          </p:cNvSpPr>
          <p:nvPr>
            <p:ph idx="1"/>
          </p:nvPr>
        </p:nvSpPr>
        <p:spPr/>
        <p:txBody>
          <a:bodyPr/>
          <a:lstStyle/>
          <a:p>
            <a:pPr eaLnBrk="1" hangingPunct="1"/>
            <a:r>
              <a:rPr lang="cs-CZ" smtClean="0"/>
              <a:t>Podle AACR lze do [ ] převzít i odjinud, je-li významná nebo vysvětluje hlavní název</a:t>
            </a:r>
          </a:p>
          <a:p>
            <a:pPr eaLnBrk="1" hangingPunct="1"/>
            <a:r>
              <a:rPr lang="cs-CZ" smtClean="0"/>
              <a:t>Podle RDA se zapisuje jen ta, co je na stejném prameni jako hlavní název</a:t>
            </a:r>
          </a:p>
          <a:p>
            <a:pPr eaLnBrk="1" hangingPunct="1"/>
            <a:r>
              <a:rPr lang="cs-CZ" smtClean="0"/>
              <a:t>Výjimku mají pouze kartografické dokumenty a filmy</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p:cNvSpPr>
            <a:spLocks noGrp="1"/>
          </p:cNvSpPr>
          <p:nvPr>
            <p:ph type="title"/>
          </p:nvPr>
        </p:nvSpPr>
        <p:spPr/>
        <p:txBody>
          <a:bodyPr/>
          <a:lstStyle/>
          <a:p>
            <a:pPr eaLnBrk="1" hangingPunct="1"/>
            <a:r>
              <a:rPr lang="cs-CZ" smtClean="0"/>
              <a:t>Údaje o odpovědnosti</a:t>
            </a:r>
          </a:p>
        </p:txBody>
      </p:sp>
      <p:sp>
        <p:nvSpPr>
          <p:cNvPr id="24579" name="Zástupný symbol pro obsah 2"/>
          <p:cNvSpPr>
            <a:spLocks noGrp="1"/>
          </p:cNvSpPr>
          <p:nvPr>
            <p:ph sz="half" idx="1"/>
          </p:nvPr>
        </p:nvSpPr>
        <p:spPr/>
        <p:txBody>
          <a:bodyPr/>
          <a:lstStyle/>
          <a:p>
            <a:pPr eaLnBrk="1" hangingPunct="1"/>
            <a:r>
              <a:rPr lang="cs-CZ" smtClean="0"/>
              <a:t>AACR</a:t>
            </a:r>
          </a:p>
          <a:p>
            <a:pPr eaLnBrk="1" hangingPunct="1"/>
            <a:r>
              <a:rPr lang="cs-CZ" smtClean="0"/>
              <a:t>Dům ve stráni / [napsal Jan Novák a Petr Pavel]</a:t>
            </a:r>
          </a:p>
          <a:p>
            <a:pPr eaLnBrk="1" hangingPunct="1"/>
            <a:r>
              <a:rPr lang="cs-CZ" i="1" smtClean="0"/>
              <a:t>nebyli na hlavním prameni popisu, ale v tiráži</a:t>
            </a:r>
          </a:p>
        </p:txBody>
      </p:sp>
      <p:sp>
        <p:nvSpPr>
          <p:cNvPr id="24580" name="Zástupný symbol pro obsah 3"/>
          <p:cNvSpPr>
            <a:spLocks noGrp="1"/>
          </p:cNvSpPr>
          <p:nvPr>
            <p:ph sz="half" idx="2"/>
          </p:nvPr>
        </p:nvSpPr>
        <p:spPr/>
        <p:txBody>
          <a:bodyPr/>
          <a:lstStyle/>
          <a:p>
            <a:pPr eaLnBrk="1" hangingPunct="1"/>
            <a:r>
              <a:rPr lang="cs-CZ" smtClean="0"/>
              <a:t>RDA</a:t>
            </a:r>
          </a:p>
          <a:p>
            <a:pPr eaLnBrk="1" hangingPunct="1"/>
            <a:r>
              <a:rPr lang="cs-CZ" smtClean="0"/>
              <a:t>Dům ve stráni / napsal Jan Novák a Petr Pavel</a:t>
            </a:r>
          </a:p>
          <a:p>
            <a:pPr eaLnBrk="1" hangingPunct="1"/>
            <a:r>
              <a:rPr lang="cs-CZ" i="1" smtClean="0"/>
              <a:t>Do [ ] jen původci mimo popisovaný zdroj</a:t>
            </a:r>
          </a:p>
          <a:p>
            <a:pPr eaLnBrk="1" hangingPunct="1"/>
            <a:endParaRPr lang="cs-CZ"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dpis 1"/>
          <p:cNvSpPr>
            <a:spLocks noGrp="1"/>
          </p:cNvSpPr>
          <p:nvPr>
            <p:ph type="title"/>
          </p:nvPr>
        </p:nvSpPr>
        <p:spPr/>
        <p:txBody>
          <a:bodyPr/>
          <a:lstStyle/>
          <a:p>
            <a:pPr eaLnBrk="1" hangingPunct="1"/>
            <a:r>
              <a:rPr lang="cs-CZ" smtClean="0"/>
              <a:t>Údaje o odpovědnosti</a:t>
            </a:r>
          </a:p>
        </p:txBody>
      </p:sp>
      <p:sp>
        <p:nvSpPr>
          <p:cNvPr id="25603" name="Zástupný symbol pro obsah 2"/>
          <p:cNvSpPr>
            <a:spLocks noGrp="1"/>
          </p:cNvSpPr>
          <p:nvPr>
            <p:ph sz="half" idx="1"/>
          </p:nvPr>
        </p:nvSpPr>
        <p:spPr/>
        <p:txBody>
          <a:bodyPr/>
          <a:lstStyle/>
          <a:p>
            <a:pPr eaLnBrk="1" hangingPunct="1"/>
            <a:r>
              <a:rPr lang="cs-CZ" smtClean="0"/>
              <a:t>AACR</a:t>
            </a:r>
          </a:p>
          <a:p>
            <a:pPr eaLnBrk="1" hangingPunct="1"/>
            <a:r>
              <a:rPr lang="cs-CZ" smtClean="0"/>
              <a:t>Anorganická chemie v příkladech / Jan Novák … [et al.]</a:t>
            </a:r>
          </a:p>
        </p:txBody>
      </p:sp>
      <p:sp>
        <p:nvSpPr>
          <p:cNvPr id="25604" name="Zástupný symbol pro obsah 3"/>
          <p:cNvSpPr>
            <a:spLocks noGrp="1"/>
          </p:cNvSpPr>
          <p:nvPr>
            <p:ph sz="half" idx="2"/>
          </p:nvPr>
        </p:nvSpPr>
        <p:spPr/>
        <p:txBody>
          <a:bodyPr/>
          <a:lstStyle/>
          <a:p>
            <a:pPr eaLnBrk="1" hangingPunct="1"/>
            <a:r>
              <a:rPr lang="cs-CZ" smtClean="0"/>
              <a:t>RDA</a:t>
            </a:r>
          </a:p>
          <a:p>
            <a:pPr eaLnBrk="1" hangingPunct="1"/>
            <a:r>
              <a:rPr lang="cs-CZ" sz="2400" smtClean="0"/>
              <a:t>Anorganická chemie v příkladech / Jan Novák, Petr Pavel, Jiří Dvořák, Jana Slámová, Dita Holubová</a:t>
            </a:r>
          </a:p>
          <a:p>
            <a:pPr eaLnBrk="1" hangingPunct="1"/>
            <a:r>
              <a:rPr lang="cs-CZ" sz="2400" i="1" smtClean="0"/>
              <a:t>(nedoporučuje se) volitelné pravidlo:</a:t>
            </a:r>
          </a:p>
          <a:p>
            <a:pPr eaLnBrk="1" hangingPunct="1"/>
            <a:r>
              <a:rPr lang="cs-CZ" sz="2400" smtClean="0"/>
              <a:t>Anorganická chemie v příkladech / Jan Novák [a čtyři další]</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Katalogizace podle RDA</a:t>
            </a:r>
            <a:endParaRPr lang="en-US" dirty="0"/>
          </a:p>
        </p:txBody>
      </p:sp>
      <p:sp>
        <p:nvSpPr>
          <p:cNvPr id="3" name="Zástupný symbol pro obsah 2"/>
          <p:cNvSpPr>
            <a:spLocks noGrp="1"/>
          </p:cNvSpPr>
          <p:nvPr>
            <p:ph idx="1"/>
          </p:nvPr>
        </p:nvSpPr>
        <p:spPr/>
        <p:txBody>
          <a:bodyPr>
            <a:normAutofit/>
          </a:bodyPr>
          <a:lstStyle/>
          <a:p>
            <a:pPr marL="12700" marR="57398">
              <a:lnSpc>
                <a:spcPts val="3375"/>
              </a:lnSpc>
              <a:spcBef>
                <a:spcPts val="168"/>
              </a:spcBef>
            </a:pPr>
            <a:r>
              <a:rPr lang="cs-CZ" b="1" dirty="0">
                <a:latin typeface="Arial"/>
                <a:cs typeface="Arial"/>
              </a:rPr>
              <a:t>USA</a:t>
            </a:r>
            <a:endParaRPr lang="cs-CZ" dirty="0">
              <a:latin typeface="Arial"/>
              <a:cs typeface="Arial"/>
            </a:endParaRPr>
          </a:p>
          <a:p>
            <a:pPr marL="12700">
              <a:lnSpc>
                <a:spcPts val="3679"/>
              </a:lnSpc>
              <a:spcBef>
                <a:spcPts val="1359"/>
              </a:spcBef>
            </a:pPr>
            <a:r>
              <a:rPr lang="cs-CZ" b="1" spc="-184" dirty="0">
                <a:latin typeface="Arial"/>
                <a:cs typeface="Arial"/>
              </a:rPr>
              <a:t>V</a:t>
            </a:r>
            <a:r>
              <a:rPr lang="cs-CZ" b="1" dirty="0">
                <a:latin typeface="Arial"/>
                <a:cs typeface="Arial"/>
              </a:rPr>
              <a:t>el</a:t>
            </a:r>
            <a:r>
              <a:rPr lang="cs-CZ" b="1" spc="-14" dirty="0">
                <a:latin typeface="Arial"/>
                <a:cs typeface="Arial"/>
              </a:rPr>
              <a:t>k</a:t>
            </a:r>
            <a:r>
              <a:rPr lang="cs-CZ" b="1" dirty="0">
                <a:latin typeface="Arial"/>
                <a:cs typeface="Arial"/>
              </a:rPr>
              <a:t>á</a:t>
            </a:r>
            <a:r>
              <a:rPr lang="cs-CZ" b="1" spc="-14" dirty="0">
                <a:latin typeface="Arial"/>
                <a:cs typeface="Arial"/>
              </a:rPr>
              <a:t> </a:t>
            </a:r>
            <a:r>
              <a:rPr lang="cs-CZ" b="1" dirty="0">
                <a:latin typeface="Arial"/>
                <a:cs typeface="Arial"/>
              </a:rPr>
              <a:t>Británie </a:t>
            </a:r>
            <a:endParaRPr lang="cs-CZ" dirty="0">
              <a:latin typeface="Arial"/>
              <a:cs typeface="Arial"/>
            </a:endParaRPr>
          </a:p>
          <a:p>
            <a:pPr marL="12700">
              <a:lnSpc>
                <a:spcPts val="3679"/>
              </a:lnSpc>
              <a:spcBef>
                <a:spcPts val="1530"/>
              </a:spcBef>
            </a:pPr>
            <a:r>
              <a:rPr lang="cs-CZ" b="1" dirty="0">
                <a:latin typeface="Arial"/>
                <a:cs typeface="Arial"/>
              </a:rPr>
              <a:t>Kan</a:t>
            </a:r>
            <a:r>
              <a:rPr lang="cs-CZ" b="1" spc="-14" dirty="0">
                <a:latin typeface="Arial"/>
                <a:cs typeface="Arial"/>
              </a:rPr>
              <a:t>a</a:t>
            </a:r>
            <a:r>
              <a:rPr lang="cs-CZ" b="1" dirty="0">
                <a:latin typeface="Arial"/>
                <a:cs typeface="Arial"/>
              </a:rPr>
              <a:t>da </a:t>
            </a:r>
            <a:endParaRPr lang="cs-CZ" dirty="0">
              <a:latin typeface="Arial"/>
              <a:cs typeface="Arial"/>
            </a:endParaRPr>
          </a:p>
          <a:p>
            <a:pPr marL="12700">
              <a:lnSpc>
                <a:spcPts val="3679"/>
              </a:lnSpc>
              <a:spcBef>
                <a:spcPts val="1530"/>
              </a:spcBef>
            </a:pPr>
            <a:r>
              <a:rPr lang="cs-CZ" b="1" dirty="0">
                <a:latin typeface="Arial"/>
                <a:cs typeface="Arial"/>
              </a:rPr>
              <a:t>Austrá</a:t>
            </a:r>
            <a:r>
              <a:rPr lang="cs-CZ" b="1" spc="-9" dirty="0">
                <a:latin typeface="Arial"/>
                <a:cs typeface="Arial"/>
              </a:rPr>
              <a:t>l</a:t>
            </a:r>
            <a:r>
              <a:rPr lang="cs-CZ" b="1" dirty="0">
                <a:latin typeface="Arial"/>
                <a:cs typeface="Arial"/>
              </a:rPr>
              <a:t>ie</a:t>
            </a:r>
            <a:endParaRPr lang="cs-CZ" dirty="0">
              <a:latin typeface="Arial"/>
              <a:cs typeface="Arial"/>
            </a:endParaRPr>
          </a:p>
          <a:p>
            <a:pPr marL="12700" marR="57398">
              <a:lnSpc>
                <a:spcPct val="95825"/>
              </a:lnSpc>
              <a:spcBef>
                <a:spcPts val="1570"/>
              </a:spcBef>
            </a:pPr>
            <a:r>
              <a:rPr lang="cs-CZ" b="1" dirty="0">
                <a:latin typeface="Arial"/>
                <a:cs typeface="Arial"/>
              </a:rPr>
              <a:t>Nový</a:t>
            </a:r>
            <a:r>
              <a:rPr lang="cs-CZ" b="1" spc="-29" dirty="0">
                <a:latin typeface="Arial"/>
                <a:cs typeface="Arial"/>
              </a:rPr>
              <a:t> </a:t>
            </a:r>
            <a:r>
              <a:rPr lang="cs-CZ" b="1" dirty="0">
                <a:latin typeface="Arial"/>
                <a:cs typeface="Arial"/>
              </a:rPr>
              <a:t>Zé</a:t>
            </a:r>
            <a:r>
              <a:rPr lang="cs-CZ" b="1" spc="-9" dirty="0">
                <a:latin typeface="Arial"/>
                <a:cs typeface="Arial"/>
              </a:rPr>
              <a:t>l</a:t>
            </a:r>
            <a:r>
              <a:rPr lang="cs-CZ" b="1" dirty="0">
                <a:latin typeface="Arial"/>
                <a:cs typeface="Arial"/>
              </a:rPr>
              <a:t>and</a:t>
            </a:r>
            <a:endParaRPr lang="cs-CZ" dirty="0">
              <a:latin typeface="Arial"/>
              <a:cs typeface="Arial"/>
            </a:endParaRPr>
          </a:p>
          <a:p>
            <a:pPr marL="12700" marR="45720">
              <a:lnSpc>
                <a:spcPts val="3375"/>
              </a:lnSpc>
              <a:spcBef>
                <a:spcPts val="168"/>
              </a:spcBef>
            </a:pPr>
            <a:r>
              <a:rPr lang="cs-CZ" b="1" spc="0" dirty="0" smtClean="0">
                <a:latin typeface="Arial"/>
                <a:cs typeface="Arial"/>
              </a:rPr>
              <a:t>Sing</a:t>
            </a:r>
            <a:r>
              <a:rPr lang="cs-CZ" b="1" spc="-14" dirty="0" smtClean="0">
                <a:latin typeface="Arial"/>
                <a:cs typeface="Arial"/>
              </a:rPr>
              <a:t>a</a:t>
            </a:r>
            <a:r>
              <a:rPr lang="cs-CZ" b="1" spc="0" dirty="0" smtClean="0">
                <a:latin typeface="Arial"/>
                <a:cs typeface="Arial"/>
              </a:rPr>
              <a:t>pur, M</a:t>
            </a:r>
            <a:r>
              <a:rPr lang="cs-CZ" b="1" spc="-9" dirty="0" smtClean="0">
                <a:latin typeface="Arial"/>
                <a:cs typeface="Arial"/>
              </a:rPr>
              <a:t>a</a:t>
            </a:r>
            <a:r>
              <a:rPr lang="cs-CZ" b="1" spc="0" dirty="0" smtClean="0">
                <a:latin typeface="Arial"/>
                <a:cs typeface="Arial"/>
              </a:rPr>
              <a:t>la</a:t>
            </a:r>
            <a:r>
              <a:rPr lang="cs-CZ" b="1" spc="-9" dirty="0" smtClean="0">
                <a:latin typeface="Arial"/>
                <a:cs typeface="Arial"/>
              </a:rPr>
              <a:t>j</a:t>
            </a:r>
            <a:r>
              <a:rPr lang="cs-CZ" b="1" spc="0" dirty="0" smtClean="0">
                <a:latin typeface="Arial"/>
                <a:cs typeface="Arial"/>
              </a:rPr>
              <a:t>sie, </a:t>
            </a:r>
            <a:r>
              <a:rPr lang="cs-CZ" b="1" spc="-4" dirty="0" smtClean="0">
                <a:latin typeface="Arial"/>
                <a:cs typeface="Arial"/>
              </a:rPr>
              <a:t>Filipíny</a:t>
            </a:r>
            <a:endParaRPr lang="cs-CZ" dirty="0" smtClean="0">
              <a:latin typeface="Arial"/>
              <a:cs typeface="Arial"/>
            </a:endParaRPr>
          </a:p>
          <a:p>
            <a:pPr marL="12700">
              <a:lnSpc>
                <a:spcPct val="95825"/>
              </a:lnSpc>
              <a:spcBef>
                <a:spcPts val="1318"/>
              </a:spcBef>
            </a:pPr>
            <a:r>
              <a:rPr lang="cs-CZ" b="1" spc="0" dirty="0" smtClean="0">
                <a:latin typeface="Arial"/>
                <a:cs typeface="Arial"/>
              </a:rPr>
              <a:t>další</a:t>
            </a:r>
            <a:r>
              <a:rPr lang="cs-CZ" b="1" spc="-24" dirty="0" smtClean="0">
                <a:latin typeface="Arial"/>
                <a:cs typeface="Arial"/>
              </a:rPr>
              <a:t> </a:t>
            </a:r>
            <a:r>
              <a:rPr lang="cs-CZ" b="1" spc="0" dirty="0" smtClean="0">
                <a:latin typeface="Arial"/>
                <a:cs typeface="Arial"/>
              </a:rPr>
              <a:t>země</a:t>
            </a:r>
            <a:r>
              <a:rPr lang="cs-CZ" b="1" spc="19" dirty="0" smtClean="0">
                <a:latin typeface="Arial"/>
                <a:cs typeface="Arial"/>
              </a:rPr>
              <a:t> </a:t>
            </a:r>
            <a:r>
              <a:rPr lang="cs-CZ" b="1" spc="0" dirty="0" smtClean="0">
                <a:latin typeface="Arial"/>
                <a:cs typeface="Arial"/>
              </a:rPr>
              <a:t>- jednotl</a:t>
            </a:r>
            <a:r>
              <a:rPr lang="cs-CZ" b="1" spc="4" dirty="0" smtClean="0">
                <a:latin typeface="Arial"/>
                <a:cs typeface="Arial"/>
              </a:rPr>
              <a:t>i</a:t>
            </a:r>
            <a:r>
              <a:rPr lang="cs-CZ" b="1" spc="0" dirty="0" smtClean="0">
                <a:latin typeface="Arial"/>
                <a:cs typeface="Arial"/>
              </a:rPr>
              <a:t>vé</a:t>
            </a:r>
            <a:r>
              <a:rPr lang="cs-CZ" b="1" spc="-34" dirty="0" smtClean="0">
                <a:latin typeface="Arial"/>
                <a:cs typeface="Arial"/>
              </a:rPr>
              <a:t> </a:t>
            </a:r>
            <a:r>
              <a:rPr lang="cs-CZ" b="1" spc="0" dirty="0" smtClean="0">
                <a:latin typeface="Arial"/>
                <a:cs typeface="Arial"/>
              </a:rPr>
              <a:t>inst</a:t>
            </a:r>
            <a:r>
              <a:rPr lang="cs-CZ" b="1" spc="4" dirty="0" smtClean="0">
                <a:latin typeface="Arial"/>
                <a:cs typeface="Arial"/>
              </a:rPr>
              <a:t>i</a:t>
            </a:r>
            <a:r>
              <a:rPr lang="cs-CZ" b="1" spc="0" dirty="0" smtClean="0">
                <a:latin typeface="Arial"/>
                <a:cs typeface="Arial"/>
              </a:rPr>
              <a:t>tuce</a:t>
            </a:r>
            <a:endParaRPr lang="cs-CZ" dirty="0" smtClean="0">
              <a:latin typeface="Arial"/>
              <a:cs typeface="Arial"/>
            </a:endParaRPr>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p:cNvSpPr>
            <a:spLocks noGrp="1"/>
          </p:cNvSpPr>
          <p:nvPr>
            <p:ph type="title"/>
          </p:nvPr>
        </p:nvSpPr>
        <p:spPr/>
        <p:txBody>
          <a:bodyPr/>
          <a:lstStyle/>
          <a:p>
            <a:pPr eaLnBrk="1" hangingPunct="1"/>
            <a:r>
              <a:rPr lang="cs-CZ" smtClean="0"/>
              <a:t>Údaje o odpovědnosti</a:t>
            </a:r>
          </a:p>
        </p:txBody>
      </p:sp>
      <p:sp>
        <p:nvSpPr>
          <p:cNvPr id="26627" name="Zástupný symbol pro obsah 2"/>
          <p:cNvSpPr>
            <a:spLocks noGrp="1"/>
          </p:cNvSpPr>
          <p:nvPr>
            <p:ph sz="half" idx="1"/>
          </p:nvPr>
        </p:nvSpPr>
        <p:spPr/>
        <p:txBody>
          <a:bodyPr/>
          <a:lstStyle/>
          <a:p>
            <a:pPr eaLnBrk="1" hangingPunct="1"/>
            <a:r>
              <a:rPr lang="cs-CZ" smtClean="0"/>
              <a:t>AACR</a:t>
            </a:r>
          </a:p>
          <a:p>
            <a:pPr eaLnBrk="1" hangingPunct="1"/>
            <a:r>
              <a:rPr lang="cs-CZ" smtClean="0"/>
              <a:t>Anorganická chemie v příkladech / Jan Novák</a:t>
            </a:r>
          </a:p>
          <a:p>
            <a:pPr eaLnBrk="1" hangingPunct="1"/>
            <a:r>
              <a:rPr lang="cs-CZ" smtClean="0"/>
              <a:t>První roky / sestavil Josef Nouza</a:t>
            </a:r>
          </a:p>
          <a:p>
            <a:pPr eaLnBrk="1" hangingPunct="1"/>
            <a:endParaRPr lang="cs-CZ" smtClean="0"/>
          </a:p>
        </p:txBody>
      </p:sp>
      <p:sp>
        <p:nvSpPr>
          <p:cNvPr id="26628" name="Zástupný symbol pro obsah 3"/>
          <p:cNvSpPr>
            <a:spLocks noGrp="1"/>
          </p:cNvSpPr>
          <p:nvPr>
            <p:ph sz="half" idx="2"/>
          </p:nvPr>
        </p:nvSpPr>
        <p:spPr/>
        <p:txBody>
          <a:bodyPr/>
          <a:lstStyle/>
          <a:p>
            <a:pPr eaLnBrk="1" hangingPunct="1"/>
            <a:r>
              <a:rPr lang="cs-CZ" smtClean="0"/>
              <a:t>RDA</a:t>
            </a:r>
          </a:p>
          <a:p>
            <a:pPr eaLnBrk="1" hangingPunct="1"/>
            <a:r>
              <a:rPr lang="cs-CZ" smtClean="0"/>
              <a:t>Anorganická chemie v příkladech / RNDr. Jan Novák</a:t>
            </a:r>
          </a:p>
          <a:p>
            <a:pPr eaLnBrk="1" hangingPunct="1"/>
            <a:r>
              <a:rPr lang="cs-CZ" smtClean="0"/>
              <a:t>První roky / sestavil Josef Nouza, školní inspektor</a:t>
            </a:r>
          </a:p>
          <a:p>
            <a:pPr eaLnBrk="1" hangingPunct="1"/>
            <a:endParaRPr lang="cs-CZ" smtClean="0"/>
          </a:p>
          <a:p>
            <a:pPr eaLnBrk="1" hangingPunct="1"/>
            <a:endParaRPr lang="cs-CZ"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p:cNvSpPr>
            <a:spLocks noGrp="1"/>
          </p:cNvSpPr>
          <p:nvPr>
            <p:ph type="title"/>
          </p:nvPr>
        </p:nvSpPr>
        <p:spPr/>
        <p:txBody>
          <a:bodyPr/>
          <a:lstStyle/>
          <a:p>
            <a:r>
              <a:rPr lang="cs-CZ" smtClean="0"/>
              <a:t>Údaj o vydání</a:t>
            </a:r>
          </a:p>
        </p:txBody>
      </p:sp>
      <p:sp>
        <p:nvSpPr>
          <p:cNvPr id="28675" name="Zástupný symbol pro obsah 2"/>
          <p:cNvSpPr>
            <a:spLocks noGrp="1"/>
          </p:cNvSpPr>
          <p:nvPr>
            <p:ph sz="half" idx="1"/>
          </p:nvPr>
        </p:nvSpPr>
        <p:spPr/>
        <p:txBody>
          <a:bodyPr/>
          <a:lstStyle/>
          <a:p>
            <a:r>
              <a:rPr lang="cs-CZ" smtClean="0"/>
              <a:t>AACR</a:t>
            </a:r>
          </a:p>
          <a:p>
            <a:r>
              <a:rPr lang="cs-CZ" smtClean="0"/>
              <a:t>2. vyd.</a:t>
            </a:r>
          </a:p>
          <a:p>
            <a:r>
              <a:rPr lang="cs-CZ" smtClean="0"/>
              <a:t>Vyd. 4.</a:t>
            </a:r>
          </a:p>
          <a:p>
            <a:r>
              <a:rPr lang="cs-CZ" smtClean="0"/>
              <a:t>2nd ed.</a:t>
            </a:r>
          </a:p>
          <a:p>
            <a:r>
              <a:rPr lang="cs-CZ" smtClean="0"/>
              <a:t>2., aktualiz. vyd.</a:t>
            </a:r>
          </a:p>
          <a:p>
            <a:endParaRPr lang="cs-CZ" smtClean="0"/>
          </a:p>
          <a:p>
            <a:r>
              <a:rPr lang="cs-CZ" smtClean="0"/>
              <a:t>3., rozš. vyd. </a:t>
            </a:r>
          </a:p>
        </p:txBody>
      </p:sp>
      <p:sp>
        <p:nvSpPr>
          <p:cNvPr id="28676" name="Zástupný symbol pro obsah 3"/>
          <p:cNvSpPr>
            <a:spLocks noGrp="1"/>
          </p:cNvSpPr>
          <p:nvPr>
            <p:ph sz="half" idx="2"/>
          </p:nvPr>
        </p:nvSpPr>
        <p:spPr/>
        <p:txBody>
          <a:bodyPr/>
          <a:lstStyle/>
          <a:p>
            <a:r>
              <a:rPr lang="cs-CZ" smtClean="0"/>
              <a:t>RDA</a:t>
            </a:r>
          </a:p>
          <a:p>
            <a:r>
              <a:rPr lang="cs-CZ" smtClean="0"/>
              <a:t>Druhé vydání</a:t>
            </a:r>
          </a:p>
          <a:p>
            <a:r>
              <a:rPr lang="cs-CZ" smtClean="0"/>
              <a:t>Vydání čtvrté</a:t>
            </a:r>
          </a:p>
          <a:p>
            <a:r>
              <a:rPr lang="cs-CZ" smtClean="0"/>
              <a:t>Second edition</a:t>
            </a:r>
          </a:p>
          <a:p>
            <a:r>
              <a:rPr lang="cs-CZ" smtClean="0"/>
              <a:t>2., aktualizované vydání</a:t>
            </a:r>
          </a:p>
          <a:p>
            <a:r>
              <a:rPr lang="cs-CZ" smtClean="0"/>
              <a:t>III., rozšířené vydání</a:t>
            </a:r>
          </a:p>
          <a:p>
            <a:endParaRPr lang="cs-CZ"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p:cNvSpPr>
            <a:spLocks noGrp="1"/>
          </p:cNvSpPr>
          <p:nvPr>
            <p:ph type="title"/>
          </p:nvPr>
        </p:nvSpPr>
        <p:spPr/>
        <p:txBody>
          <a:bodyPr/>
          <a:lstStyle/>
          <a:p>
            <a:r>
              <a:rPr lang="cs-CZ" smtClean="0"/>
              <a:t>Nakladatelské údaje</a:t>
            </a:r>
          </a:p>
        </p:txBody>
      </p:sp>
      <p:sp>
        <p:nvSpPr>
          <p:cNvPr id="29699" name="Zástupný symbol pro obsah 2"/>
          <p:cNvSpPr>
            <a:spLocks noGrp="1"/>
          </p:cNvSpPr>
          <p:nvPr>
            <p:ph sz="half" idx="1"/>
          </p:nvPr>
        </p:nvSpPr>
        <p:spPr/>
        <p:txBody>
          <a:bodyPr/>
          <a:lstStyle/>
          <a:p>
            <a:r>
              <a:rPr lang="cs-CZ" smtClean="0"/>
              <a:t>AACR</a:t>
            </a:r>
          </a:p>
          <a:p>
            <a:r>
              <a:rPr lang="cs-CZ" smtClean="0"/>
              <a:t>Praha : Scientia, [1996]</a:t>
            </a:r>
          </a:p>
          <a:p>
            <a:r>
              <a:rPr lang="cs-CZ" smtClean="0"/>
              <a:t>Praha : Academia, 2005</a:t>
            </a:r>
          </a:p>
        </p:txBody>
      </p:sp>
      <p:sp>
        <p:nvSpPr>
          <p:cNvPr id="29700" name="Zástupný symbol pro obsah 3"/>
          <p:cNvSpPr>
            <a:spLocks noGrp="1"/>
          </p:cNvSpPr>
          <p:nvPr>
            <p:ph sz="half" idx="2"/>
          </p:nvPr>
        </p:nvSpPr>
        <p:spPr/>
        <p:txBody>
          <a:bodyPr/>
          <a:lstStyle/>
          <a:p>
            <a:r>
              <a:rPr lang="cs-CZ" smtClean="0"/>
              <a:t>RDA</a:t>
            </a:r>
          </a:p>
          <a:p>
            <a:r>
              <a:rPr lang="cs-CZ" smtClean="0"/>
              <a:t>Praha : Scientia, s.r.o., [1996], </a:t>
            </a:r>
            <a:r>
              <a:rPr lang="en-US" smtClean="0"/>
              <a:t>©</a:t>
            </a:r>
            <a:r>
              <a:rPr lang="cs-CZ" smtClean="0"/>
              <a:t>1996</a:t>
            </a:r>
          </a:p>
          <a:p>
            <a:r>
              <a:rPr lang="cs-CZ" smtClean="0"/>
              <a:t>Praha : Nakladatelství Academia, 2005</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dpis 1"/>
          <p:cNvSpPr>
            <a:spLocks noGrp="1"/>
          </p:cNvSpPr>
          <p:nvPr>
            <p:ph type="title"/>
          </p:nvPr>
        </p:nvSpPr>
        <p:spPr/>
        <p:txBody>
          <a:bodyPr/>
          <a:lstStyle/>
          <a:p>
            <a:r>
              <a:rPr lang="cs-CZ" smtClean="0"/>
              <a:t>Datum vydání</a:t>
            </a:r>
          </a:p>
        </p:txBody>
      </p:sp>
      <p:sp>
        <p:nvSpPr>
          <p:cNvPr id="30723" name="Zástupný symbol pro obsah 2"/>
          <p:cNvSpPr>
            <a:spLocks noGrp="1"/>
          </p:cNvSpPr>
          <p:nvPr>
            <p:ph sz="half" idx="1"/>
          </p:nvPr>
        </p:nvSpPr>
        <p:spPr/>
        <p:txBody>
          <a:bodyPr/>
          <a:lstStyle/>
          <a:p>
            <a:r>
              <a:rPr lang="cs-CZ" smtClean="0"/>
              <a:t>AACR</a:t>
            </a:r>
          </a:p>
          <a:p>
            <a:r>
              <a:rPr lang="cs-CZ" smtClean="0"/>
              <a:t>[mezi 1918 a 1938]</a:t>
            </a:r>
          </a:p>
          <a:p>
            <a:r>
              <a:rPr lang="cs-CZ" smtClean="0"/>
              <a:t>[18--]</a:t>
            </a:r>
          </a:p>
          <a:p>
            <a:r>
              <a:rPr lang="cs-CZ" smtClean="0"/>
              <a:t>[19--?]</a:t>
            </a:r>
          </a:p>
          <a:p>
            <a:r>
              <a:rPr lang="cs-CZ" smtClean="0"/>
              <a:t>c2005</a:t>
            </a:r>
          </a:p>
          <a:p>
            <a:endParaRPr lang="cs-CZ" smtClean="0"/>
          </a:p>
          <a:p>
            <a:r>
              <a:rPr lang="cs-CZ" smtClean="0"/>
              <a:t>odhad</a:t>
            </a:r>
          </a:p>
        </p:txBody>
      </p:sp>
      <p:sp>
        <p:nvSpPr>
          <p:cNvPr id="30724" name="Zástupný symbol pro obsah 3"/>
          <p:cNvSpPr>
            <a:spLocks noGrp="1"/>
          </p:cNvSpPr>
          <p:nvPr>
            <p:ph sz="half" idx="2"/>
          </p:nvPr>
        </p:nvSpPr>
        <p:spPr/>
        <p:txBody>
          <a:bodyPr/>
          <a:lstStyle/>
          <a:p>
            <a:r>
              <a:rPr lang="cs-CZ" smtClean="0"/>
              <a:t>RDA</a:t>
            </a:r>
          </a:p>
          <a:p>
            <a:r>
              <a:rPr lang="cs-CZ" smtClean="0"/>
              <a:t>[mezi 1850 a 1970]</a:t>
            </a:r>
          </a:p>
          <a:p>
            <a:r>
              <a:rPr lang="cs-CZ" smtClean="0"/>
              <a:t>[před 1897]</a:t>
            </a:r>
          </a:p>
          <a:p>
            <a:r>
              <a:rPr lang="cs-CZ" smtClean="0"/>
              <a:t>[po 1898]</a:t>
            </a:r>
          </a:p>
          <a:p>
            <a:r>
              <a:rPr lang="en-US" smtClean="0"/>
              <a:t>©</a:t>
            </a:r>
            <a:r>
              <a:rPr lang="cs-CZ" smtClean="0"/>
              <a:t>2005 </a:t>
            </a:r>
            <a:r>
              <a:rPr lang="cs-CZ" sz="1800" i="1" smtClean="0"/>
              <a:t>nebo</a:t>
            </a:r>
            <a:r>
              <a:rPr lang="cs-CZ" smtClean="0"/>
              <a:t> copyright 2005 </a:t>
            </a:r>
            <a:r>
              <a:rPr lang="cs-CZ" sz="2000" i="1" smtClean="0"/>
              <a:t>nebo</a:t>
            </a:r>
            <a:r>
              <a:rPr lang="cs-CZ" smtClean="0"/>
              <a:t> [2005?]</a:t>
            </a:r>
          </a:p>
          <a:p>
            <a:r>
              <a:rPr lang="cs-CZ" smtClean="0"/>
              <a:t>[datum není známo]</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dpis 1"/>
          <p:cNvSpPr>
            <a:spLocks noGrp="1"/>
          </p:cNvSpPr>
          <p:nvPr>
            <p:ph type="title"/>
          </p:nvPr>
        </p:nvSpPr>
        <p:spPr/>
        <p:txBody>
          <a:bodyPr/>
          <a:lstStyle/>
          <a:p>
            <a:endParaRPr lang="cs-CZ" smtClean="0"/>
          </a:p>
        </p:txBody>
      </p:sp>
      <p:sp>
        <p:nvSpPr>
          <p:cNvPr id="31747" name="Zástupný symbol pro obsah 2"/>
          <p:cNvSpPr>
            <a:spLocks noGrp="1"/>
          </p:cNvSpPr>
          <p:nvPr>
            <p:ph sz="half" idx="1"/>
          </p:nvPr>
        </p:nvSpPr>
        <p:spPr/>
        <p:txBody>
          <a:bodyPr/>
          <a:lstStyle/>
          <a:p>
            <a:pPr eaLnBrk="1" hangingPunct="1">
              <a:buFontTx/>
              <a:buNone/>
            </a:pPr>
            <a:r>
              <a:rPr lang="en-US" sz="2400" smtClean="0"/>
              <a:t>[1971 </a:t>
            </a:r>
            <a:r>
              <a:rPr lang="cs-CZ" sz="2400" smtClean="0"/>
              <a:t>nebo</a:t>
            </a:r>
            <a:r>
              <a:rPr lang="en-US" sz="2400" smtClean="0"/>
              <a:t> 1972]</a:t>
            </a:r>
          </a:p>
          <a:p>
            <a:pPr eaLnBrk="1" hangingPunct="1">
              <a:buFontTx/>
              <a:buNone/>
            </a:pPr>
            <a:r>
              <a:rPr lang="en-US" sz="2400" smtClean="0"/>
              <a:t>[1969?]</a:t>
            </a:r>
          </a:p>
          <a:p>
            <a:pPr eaLnBrk="1" hangingPunct="1">
              <a:buFontTx/>
              <a:buNone/>
            </a:pPr>
            <a:r>
              <a:rPr lang="en-US" sz="2400" smtClean="0"/>
              <a:t>[</a:t>
            </a:r>
            <a:r>
              <a:rPr lang="cs-CZ" sz="2400" smtClean="0"/>
              <a:t>mezi</a:t>
            </a:r>
            <a:r>
              <a:rPr lang="en-US" sz="2400" smtClean="0"/>
              <a:t> 1906 a 1912] </a:t>
            </a:r>
          </a:p>
          <a:p>
            <a:pPr eaLnBrk="1" hangingPunct="1">
              <a:buFontTx/>
              <a:buNone/>
            </a:pPr>
            <a:r>
              <a:rPr lang="en-US" sz="2400" smtClean="0"/>
              <a:t>[ca 1960]</a:t>
            </a:r>
          </a:p>
          <a:p>
            <a:pPr eaLnBrk="1" hangingPunct="1">
              <a:buFontTx/>
              <a:buNone/>
            </a:pPr>
            <a:r>
              <a:rPr lang="en-US" sz="2400" smtClean="0"/>
              <a:t>[197-]</a:t>
            </a:r>
          </a:p>
          <a:p>
            <a:pPr eaLnBrk="1" hangingPunct="1">
              <a:buFontTx/>
              <a:buNone/>
            </a:pPr>
            <a:r>
              <a:rPr lang="en-US" sz="2400" smtClean="0"/>
              <a:t>[197-?]</a:t>
            </a:r>
          </a:p>
          <a:p>
            <a:pPr eaLnBrk="1" hangingPunct="1">
              <a:buFontTx/>
              <a:buNone/>
            </a:pPr>
            <a:r>
              <a:rPr lang="en-US" sz="2400" smtClean="0"/>
              <a:t>[18--]</a:t>
            </a:r>
          </a:p>
          <a:p>
            <a:pPr eaLnBrk="1" hangingPunct="1">
              <a:buFontTx/>
              <a:buNone/>
            </a:pPr>
            <a:r>
              <a:rPr lang="en-US" sz="2400" smtClean="0"/>
              <a:t>[18--?]</a:t>
            </a:r>
          </a:p>
          <a:p>
            <a:endParaRPr lang="cs-CZ" smtClean="0"/>
          </a:p>
        </p:txBody>
      </p:sp>
      <p:sp>
        <p:nvSpPr>
          <p:cNvPr id="31748" name="Zástupný symbol pro obsah 3"/>
          <p:cNvSpPr>
            <a:spLocks noGrp="1"/>
          </p:cNvSpPr>
          <p:nvPr>
            <p:ph sz="half" idx="2"/>
          </p:nvPr>
        </p:nvSpPr>
        <p:spPr/>
        <p:txBody>
          <a:bodyPr/>
          <a:lstStyle/>
          <a:p>
            <a:pPr eaLnBrk="1" hangingPunct="1">
              <a:spcBef>
                <a:spcPts val="1200"/>
              </a:spcBef>
              <a:buFontTx/>
              <a:buNone/>
            </a:pPr>
            <a:r>
              <a:rPr lang="en-US" sz="2400" smtClean="0"/>
              <a:t>[1971 </a:t>
            </a:r>
            <a:r>
              <a:rPr lang="cs-CZ" sz="2400" smtClean="0"/>
              <a:t>nebo</a:t>
            </a:r>
            <a:r>
              <a:rPr lang="en-US" sz="2400" smtClean="0"/>
              <a:t> 1972]</a:t>
            </a:r>
          </a:p>
          <a:p>
            <a:pPr eaLnBrk="1" hangingPunct="1">
              <a:buFontTx/>
              <a:buNone/>
            </a:pPr>
            <a:r>
              <a:rPr lang="en-US" sz="2400" smtClean="0"/>
              <a:t>[1969?]</a:t>
            </a:r>
          </a:p>
          <a:p>
            <a:pPr eaLnBrk="1" hangingPunct="1">
              <a:buFontTx/>
              <a:buNone/>
            </a:pPr>
            <a:r>
              <a:rPr lang="en-US" sz="2400" smtClean="0"/>
              <a:t>[</a:t>
            </a:r>
            <a:r>
              <a:rPr lang="cs-CZ" sz="2400" smtClean="0"/>
              <a:t>mezi</a:t>
            </a:r>
            <a:r>
              <a:rPr lang="en-US" sz="2400" smtClean="0"/>
              <a:t> 1906 a 1912]</a:t>
            </a:r>
          </a:p>
          <a:p>
            <a:pPr eaLnBrk="1" hangingPunct="1">
              <a:buFontTx/>
              <a:buNone/>
            </a:pPr>
            <a:r>
              <a:rPr lang="en-US" sz="2400" smtClean="0"/>
              <a:t>[1960?]</a:t>
            </a:r>
          </a:p>
          <a:p>
            <a:pPr eaLnBrk="1" hangingPunct="1">
              <a:buFontTx/>
              <a:buNone/>
            </a:pPr>
            <a:r>
              <a:rPr lang="en-US" sz="2400" smtClean="0"/>
              <a:t>[</a:t>
            </a:r>
            <a:r>
              <a:rPr lang="cs-CZ" sz="2400" smtClean="0"/>
              <a:t>mezi</a:t>
            </a:r>
            <a:r>
              <a:rPr lang="en-US" sz="2400" smtClean="0"/>
              <a:t> 1970 a 1979]</a:t>
            </a:r>
          </a:p>
          <a:p>
            <a:pPr eaLnBrk="1" hangingPunct="1">
              <a:buFontTx/>
              <a:buNone/>
            </a:pPr>
            <a:r>
              <a:rPr lang="en-US" sz="2400" smtClean="0"/>
              <a:t>[</a:t>
            </a:r>
            <a:r>
              <a:rPr lang="cs-CZ" sz="2400" smtClean="0"/>
              <a:t>mezi</a:t>
            </a:r>
            <a:r>
              <a:rPr lang="en-US" sz="2400" smtClean="0"/>
              <a:t> 1970 a 1979?]</a:t>
            </a:r>
          </a:p>
          <a:p>
            <a:pPr eaLnBrk="1" hangingPunct="1">
              <a:buFontTx/>
              <a:buNone/>
            </a:pPr>
            <a:r>
              <a:rPr lang="en-US" sz="2400" smtClean="0"/>
              <a:t>[</a:t>
            </a:r>
            <a:r>
              <a:rPr lang="cs-CZ" sz="2400" smtClean="0"/>
              <a:t>mezi</a:t>
            </a:r>
            <a:r>
              <a:rPr lang="en-US" sz="2400" smtClean="0"/>
              <a:t> 1800 a 1899]</a:t>
            </a:r>
          </a:p>
          <a:p>
            <a:pPr eaLnBrk="1" hangingPunct="1">
              <a:buFontTx/>
              <a:buNone/>
            </a:pPr>
            <a:r>
              <a:rPr lang="en-US" sz="2400" smtClean="0"/>
              <a:t>[</a:t>
            </a:r>
            <a:r>
              <a:rPr lang="cs-CZ" sz="2400" smtClean="0"/>
              <a:t>mezi</a:t>
            </a:r>
            <a:r>
              <a:rPr lang="en-US" sz="2400" smtClean="0"/>
              <a:t> 1800 a 1899?]</a:t>
            </a:r>
          </a:p>
          <a:p>
            <a:endParaRPr lang="cs-CZ"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p:cNvSpPr>
            <a:spLocks noGrp="1"/>
          </p:cNvSpPr>
          <p:nvPr>
            <p:ph type="title"/>
          </p:nvPr>
        </p:nvSpPr>
        <p:spPr/>
        <p:txBody>
          <a:bodyPr/>
          <a:lstStyle/>
          <a:p>
            <a:r>
              <a:rPr lang="cs-CZ" smtClean="0"/>
              <a:t>Místo vydání</a:t>
            </a:r>
          </a:p>
        </p:txBody>
      </p:sp>
      <p:sp>
        <p:nvSpPr>
          <p:cNvPr id="32771" name="Zástupný symbol pro obsah 2"/>
          <p:cNvSpPr>
            <a:spLocks noGrp="1"/>
          </p:cNvSpPr>
          <p:nvPr>
            <p:ph sz="half" idx="1"/>
          </p:nvPr>
        </p:nvSpPr>
        <p:spPr/>
        <p:txBody>
          <a:bodyPr/>
          <a:lstStyle/>
          <a:p>
            <a:r>
              <a:rPr lang="cs-CZ" smtClean="0"/>
              <a:t>AACR</a:t>
            </a:r>
          </a:p>
          <a:p>
            <a:r>
              <a:rPr lang="cs-CZ" smtClean="0"/>
              <a:t>Praha [i.e. Brno] : Druhé město, 2011</a:t>
            </a:r>
          </a:p>
          <a:p>
            <a:endParaRPr lang="cs-CZ" smtClean="0"/>
          </a:p>
          <a:p>
            <a:endParaRPr lang="cs-CZ" smtClean="0"/>
          </a:p>
          <a:p>
            <a:endParaRPr lang="cs-CZ" smtClean="0"/>
          </a:p>
          <a:p>
            <a:r>
              <a:rPr lang="cs-CZ" smtClean="0"/>
              <a:t>N.J. [i.e. Nový Jičín] : Kostka, 1970</a:t>
            </a:r>
          </a:p>
        </p:txBody>
      </p:sp>
      <p:sp>
        <p:nvSpPr>
          <p:cNvPr id="32772" name="Zástupný symbol pro obsah 3"/>
          <p:cNvSpPr>
            <a:spLocks noGrp="1"/>
          </p:cNvSpPr>
          <p:nvPr>
            <p:ph sz="half" idx="2"/>
          </p:nvPr>
        </p:nvSpPr>
        <p:spPr/>
        <p:txBody>
          <a:bodyPr/>
          <a:lstStyle/>
          <a:p>
            <a:r>
              <a:rPr lang="cs-CZ" smtClean="0"/>
              <a:t>RDA</a:t>
            </a:r>
          </a:p>
          <a:p>
            <a:r>
              <a:rPr lang="cs-CZ" smtClean="0"/>
              <a:t>Praha : Druhé město, 2011</a:t>
            </a:r>
          </a:p>
          <a:p>
            <a:r>
              <a:rPr lang="cs-CZ" i="1" smtClean="0"/>
              <a:t>Poznámka:</a:t>
            </a:r>
            <a:r>
              <a:rPr lang="cs-CZ" smtClean="0"/>
              <a:t> Ve skutečnosti vydáno v Brně</a:t>
            </a:r>
          </a:p>
          <a:p>
            <a:r>
              <a:rPr lang="cs-CZ" smtClean="0"/>
              <a:t>N.J.  : Kostka, 1970</a:t>
            </a:r>
          </a:p>
          <a:p>
            <a:r>
              <a:rPr lang="cs-CZ" i="1" smtClean="0"/>
              <a:t>Poznámka:</a:t>
            </a:r>
            <a:r>
              <a:rPr lang="cs-CZ" smtClean="0"/>
              <a:t> Vydáno v Novém Jičíně</a:t>
            </a:r>
          </a:p>
          <a:p>
            <a:endParaRPr lang="cs-CZ"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adpis 1"/>
          <p:cNvSpPr>
            <a:spLocks noGrp="1"/>
          </p:cNvSpPr>
          <p:nvPr>
            <p:ph type="title"/>
          </p:nvPr>
        </p:nvSpPr>
        <p:spPr/>
        <p:txBody>
          <a:bodyPr/>
          <a:lstStyle/>
          <a:p>
            <a:r>
              <a:rPr lang="cs-CZ" smtClean="0"/>
              <a:t>Místo vydání</a:t>
            </a:r>
          </a:p>
        </p:txBody>
      </p:sp>
      <p:sp>
        <p:nvSpPr>
          <p:cNvPr id="33795" name="Zástupný symbol pro obsah 2"/>
          <p:cNvSpPr>
            <a:spLocks noGrp="1"/>
          </p:cNvSpPr>
          <p:nvPr>
            <p:ph sz="half" idx="1"/>
          </p:nvPr>
        </p:nvSpPr>
        <p:spPr/>
        <p:txBody>
          <a:bodyPr/>
          <a:lstStyle/>
          <a:p>
            <a:r>
              <a:rPr lang="cs-CZ" smtClean="0"/>
              <a:t>AACR</a:t>
            </a:r>
          </a:p>
          <a:p>
            <a:r>
              <a:rPr lang="cs-CZ" smtClean="0"/>
              <a:t>Ústí [nad Labem : s.n.], 2000</a:t>
            </a:r>
          </a:p>
        </p:txBody>
      </p:sp>
      <p:sp>
        <p:nvSpPr>
          <p:cNvPr id="33796" name="Zástupný symbol pro obsah 3"/>
          <p:cNvSpPr>
            <a:spLocks noGrp="1"/>
          </p:cNvSpPr>
          <p:nvPr>
            <p:ph sz="half" idx="2"/>
          </p:nvPr>
        </p:nvSpPr>
        <p:spPr/>
        <p:txBody>
          <a:bodyPr/>
          <a:lstStyle/>
          <a:p>
            <a:r>
              <a:rPr lang="cs-CZ" smtClean="0"/>
              <a:t>RDA</a:t>
            </a:r>
          </a:p>
          <a:p>
            <a:r>
              <a:rPr lang="cs-CZ" smtClean="0"/>
              <a:t>Ústí : [nakladatel není známý], 2000</a:t>
            </a:r>
          </a:p>
          <a:p>
            <a:r>
              <a:rPr lang="cs-CZ" i="1" smtClean="0"/>
              <a:t>Poznámka:</a:t>
            </a:r>
            <a:r>
              <a:rPr lang="cs-CZ" smtClean="0"/>
              <a:t> Vydáno v Ústí nad Labem</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p:cNvSpPr>
            <a:spLocks noGrp="1"/>
          </p:cNvSpPr>
          <p:nvPr>
            <p:ph type="title"/>
          </p:nvPr>
        </p:nvSpPr>
        <p:spPr/>
        <p:txBody>
          <a:bodyPr/>
          <a:lstStyle/>
          <a:p>
            <a:r>
              <a:rPr lang="cs-CZ" smtClean="0"/>
              <a:t>Nakladatelské údaje neznáme</a:t>
            </a:r>
          </a:p>
        </p:txBody>
      </p:sp>
      <p:sp>
        <p:nvSpPr>
          <p:cNvPr id="34819" name="Zástupný symbol pro obsah 2"/>
          <p:cNvSpPr>
            <a:spLocks noGrp="1"/>
          </p:cNvSpPr>
          <p:nvPr>
            <p:ph sz="half" idx="1"/>
          </p:nvPr>
        </p:nvSpPr>
        <p:spPr/>
        <p:txBody>
          <a:bodyPr/>
          <a:lstStyle/>
          <a:p>
            <a:r>
              <a:rPr lang="cs-CZ" smtClean="0"/>
              <a:t>AACR</a:t>
            </a:r>
          </a:p>
          <a:p>
            <a:r>
              <a:rPr lang="cs-CZ" smtClean="0"/>
              <a:t>[Brno? : s.n., 1991]</a:t>
            </a:r>
          </a:p>
          <a:p>
            <a:endParaRPr lang="cs-CZ" smtClean="0"/>
          </a:p>
          <a:p>
            <a:r>
              <a:rPr lang="cs-CZ" smtClean="0"/>
              <a:t>[S.l. : s.n.], c1968</a:t>
            </a:r>
          </a:p>
        </p:txBody>
      </p:sp>
      <p:sp>
        <p:nvSpPr>
          <p:cNvPr id="34820" name="Zástupný symbol pro obsah 3"/>
          <p:cNvSpPr>
            <a:spLocks noGrp="1"/>
          </p:cNvSpPr>
          <p:nvPr>
            <p:ph sz="half" idx="2"/>
          </p:nvPr>
        </p:nvSpPr>
        <p:spPr/>
        <p:txBody>
          <a:bodyPr/>
          <a:lstStyle/>
          <a:p>
            <a:r>
              <a:rPr lang="cs-CZ" smtClean="0"/>
              <a:t>RDA</a:t>
            </a:r>
          </a:p>
          <a:p>
            <a:r>
              <a:rPr lang="cs-CZ" smtClean="0"/>
              <a:t>[Brno?] : [nakladatel není známý], [1991]</a:t>
            </a:r>
          </a:p>
          <a:p>
            <a:r>
              <a:rPr lang="cs-CZ" smtClean="0"/>
              <a:t>[Místo vydání není známé] : [nakladatel není známý], [1968?], </a:t>
            </a:r>
            <a:r>
              <a:rPr lang="en-US" smtClean="0"/>
              <a:t>©</a:t>
            </a:r>
            <a:r>
              <a:rPr lang="cs-CZ" smtClean="0"/>
              <a:t>1968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p:cNvSpPr>
            <a:spLocks noGrp="1"/>
          </p:cNvSpPr>
          <p:nvPr>
            <p:ph type="title"/>
          </p:nvPr>
        </p:nvSpPr>
        <p:spPr/>
        <p:txBody>
          <a:bodyPr/>
          <a:lstStyle/>
          <a:p>
            <a:r>
              <a:rPr lang="cs-CZ" smtClean="0"/>
              <a:t>Fyzický popis</a:t>
            </a:r>
          </a:p>
        </p:txBody>
      </p:sp>
      <p:sp>
        <p:nvSpPr>
          <p:cNvPr id="35843" name="Zástupný symbol pro obsah 2"/>
          <p:cNvSpPr>
            <a:spLocks noGrp="1"/>
          </p:cNvSpPr>
          <p:nvPr>
            <p:ph sz="half" idx="1"/>
          </p:nvPr>
        </p:nvSpPr>
        <p:spPr/>
        <p:txBody>
          <a:bodyPr/>
          <a:lstStyle/>
          <a:p>
            <a:r>
              <a:rPr lang="cs-CZ" smtClean="0"/>
              <a:t>AACR</a:t>
            </a:r>
          </a:p>
          <a:p>
            <a:r>
              <a:rPr lang="cs-CZ" smtClean="0"/>
              <a:t>327 s.</a:t>
            </a:r>
          </a:p>
          <a:p>
            <a:r>
              <a:rPr lang="cs-CZ" smtClean="0"/>
              <a:t>180 l.</a:t>
            </a:r>
          </a:p>
          <a:p>
            <a:r>
              <a:rPr lang="cs-CZ" smtClean="0"/>
              <a:t>2 sv.</a:t>
            </a:r>
          </a:p>
          <a:p>
            <a:r>
              <a:rPr lang="cs-CZ" smtClean="0"/>
              <a:t>[95] s.</a:t>
            </a:r>
          </a:p>
          <a:p>
            <a:endParaRPr lang="cs-CZ" smtClean="0"/>
          </a:p>
          <a:p>
            <a:r>
              <a:rPr lang="cs-CZ" smtClean="0"/>
              <a:t>ca 600 s.</a:t>
            </a:r>
          </a:p>
          <a:p>
            <a:r>
              <a:rPr lang="cs-CZ" smtClean="0"/>
              <a:t>120, [150] s.</a:t>
            </a:r>
          </a:p>
        </p:txBody>
      </p:sp>
      <p:sp>
        <p:nvSpPr>
          <p:cNvPr id="35844" name="Zástupný symbol pro obsah 3"/>
          <p:cNvSpPr>
            <a:spLocks noGrp="1"/>
          </p:cNvSpPr>
          <p:nvPr>
            <p:ph sz="half" idx="2"/>
          </p:nvPr>
        </p:nvSpPr>
        <p:spPr/>
        <p:txBody>
          <a:bodyPr/>
          <a:lstStyle/>
          <a:p>
            <a:r>
              <a:rPr lang="cs-CZ" smtClean="0"/>
              <a:t>RDA</a:t>
            </a:r>
          </a:p>
          <a:p>
            <a:r>
              <a:rPr lang="cs-CZ" smtClean="0"/>
              <a:t>327 stran</a:t>
            </a:r>
          </a:p>
          <a:p>
            <a:r>
              <a:rPr lang="cs-CZ" smtClean="0"/>
              <a:t>180 listů</a:t>
            </a:r>
          </a:p>
          <a:p>
            <a:r>
              <a:rPr lang="cs-CZ" smtClean="0"/>
              <a:t>2 svazky</a:t>
            </a:r>
          </a:p>
          <a:p>
            <a:r>
              <a:rPr lang="cs-CZ" smtClean="0"/>
              <a:t>95 nečíslovaných stran</a:t>
            </a:r>
          </a:p>
          <a:p>
            <a:r>
              <a:rPr lang="cs-CZ" smtClean="0"/>
              <a:t>přibližně 600 stran</a:t>
            </a:r>
          </a:p>
          <a:p>
            <a:r>
              <a:rPr lang="cs-CZ" smtClean="0"/>
              <a:t>120 stran, 150 nečíslovaných stran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adpis 1"/>
          <p:cNvSpPr>
            <a:spLocks noGrp="1"/>
          </p:cNvSpPr>
          <p:nvPr>
            <p:ph type="title"/>
          </p:nvPr>
        </p:nvSpPr>
        <p:spPr/>
        <p:txBody>
          <a:bodyPr/>
          <a:lstStyle/>
          <a:p>
            <a:endParaRPr lang="cs-CZ" smtClean="0"/>
          </a:p>
        </p:txBody>
      </p:sp>
      <p:sp>
        <p:nvSpPr>
          <p:cNvPr id="36867" name="Zástupný symbol pro obsah 2"/>
          <p:cNvSpPr>
            <a:spLocks noGrp="1"/>
          </p:cNvSpPr>
          <p:nvPr>
            <p:ph sz="half" idx="1"/>
          </p:nvPr>
        </p:nvSpPr>
        <p:spPr/>
        <p:txBody>
          <a:bodyPr/>
          <a:lstStyle/>
          <a:p>
            <a:r>
              <a:rPr lang="cs-CZ" smtClean="0"/>
              <a:t>327 [i.e. 372] s.</a:t>
            </a:r>
          </a:p>
          <a:p>
            <a:r>
              <a:rPr lang="cs-CZ" smtClean="0"/>
              <a:t>158, 183, [300] s.</a:t>
            </a:r>
          </a:p>
          <a:p>
            <a:endParaRPr lang="cs-CZ" smtClean="0"/>
          </a:p>
          <a:p>
            <a:endParaRPr lang="cs-CZ" smtClean="0"/>
          </a:p>
          <a:p>
            <a:r>
              <a:rPr lang="cs-CZ" smtClean="0"/>
              <a:t>8 seš. v 5 sv.</a:t>
            </a:r>
          </a:p>
          <a:p>
            <a:r>
              <a:rPr lang="cs-CZ" smtClean="0"/>
              <a:t>il., mapy</a:t>
            </a:r>
          </a:p>
        </p:txBody>
      </p:sp>
      <p:sp>
        <p:nvSpPr>
          <p:cNvPr id="36868" name="Zástupný symbol pro obsah 3"/>
          <p:cNvSpPr>
            <a:spLocks noGrp="1"/>
          </p:cNvSpPr>
          <p:nvPr>
            <p:ph sz="half" idx="2"/>
          </p:nvPr>
        </p:nvSpPr>
        <p:spPr>
          <a:xfrm>
            <a:off x="4648200" y="1700213"/>
            <a:ext cx="4038600" cy="4425950"/>
          </a:xfrm>
        </p:spPr>
        <p:txBody>
          <a:bodyPr/>
          <a:lstStyle/>
          <a:p>
            <a:r>
              <a:rPr lang="cs-CZ" smtClean="0"/>
              <a:t>327, to je, 372 stran</a:t>
            </a:r>
          </a:p>
          <a:p>
            <a:r>
              <a:rPr lang="cs-CZ" smtClean="0"/>
              <a:t>158 stran, 183 stran, 300 nečíslovaných stran</a:t>
            </a:r>
          </a:p>
          <a:p>
            <a:r>
              <a:rPr lang="cs-CZ" smtClean="0"/>
              <a:t>5 svazků</a:t>
            </a:r>
          </a:p>
          <a:p>
            <a:r>
              <a:rPr lang="cs-CZ" smtClean="0"/>
              <a:t>ilustrace, mapy </a:t>
            </a:r>
            <a:r>
              <a:rPr lang="cs-CZ" sz="2000" i="1" smtClean="0"/>
              <a:t>nebo</a:t>
            </a:r>
            <a:r>
              <a:rPr lang="cs-CZ" smtClean="0"/>
              <a:t> 39 ilustrací, 12 map</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Plánovaná implementace</a:t>
            </a:r>
            <a:endParaRPr lang="en-US" dirty="0"/>
          </a:p>
        </p:txBody>
      </p:sp>
      <p:sp>
        <p:nvSpPr>
          <p:cNvPr id="3" name="Zástupný symbol pro obsah 2"/>
          <p:cNvSpPr>
            <a:spLocks noGrp="1"/>
          </p:cNvSpPr>
          <p:nvPr>
            <p:ph idx="1"/>
          </p:nvPr>
        </p:nvSpPr>
        <p:spPr>
          <a:xfrm>
            <a:off x="457200" y="1600200"/>
            <a:ext cx="8229600" cy="4925144"/>
          </a:xfrm>
        </p:spPr>
        <p:txBody>
          <a:bodyPr>
            <a:normAutofit/>
          </a:bodyPr>
          <a:lstStyle/>
          <a:p>
            <a:pPr marL="12700">
              <a:lnSpc>
                <a:spcPct val="120000"/>
              </a:lnSpc>
              <a:spcBef>
                <a:spcPts val="0"/>
              </a:spcBef>
            </a:pPr>
            <a:r>
              <a:rPr lang="cs-CZ" b="1" dirty="0" smtClean="0">
                <a:latin typeface="Arial"/>
                <a:cs typeface="Arial"/>
              </a:rPr>
              <a:t>Něm</a:t>
            </a:r>
            <a:r>
              <a:rPr lang="cs-CZ" b="1" spc="-14" dirty="0" smtClean="0">
                <a:latin typeface="Arial"/>
                <a:cs typeface="Arial"/>
              </a:rPr>
              <a:t>e</a:t>
            </a:r>
            <a:r>
              <a:rPr lang="cs-CZ" b="1" dirty="0" smtClean="0">
                <a:latin typeface="Arial"/>
                <a:cs typeface="Arial"/>
              </a:rPr>
              <a:t>c</a:t>
            </a:r>
            <a:r>
              <a:rPr lang="cs-CZ" b="1" spc="-9" dirty="0" smtClean="0">
                <a:latin typeface="Arial"/>
                <a:cs typeface="Arial"/>
              </a:rPr>
              <a:t>k</a:t>
            </a:r>
            <a:r>
              <a:rPr lang="cs-CZ" b="1" dirty="0" smtClean="0">
                <a:latin typeface="Arial"/>
                <a:cs typeface="Arial"/>
              </a:rPr>
              <a:t>o</a:t>
            </a:r>
            <a:r>
              <a:rPr lang="cs-CZ" dirty="0" smtClean="0">
                <a:latin typeface="Arial"/>
                <a:cs typeface="Arial"/>
              </a:rPr>
              <a:t>, </a:t>
            </a:r>
            <a:r>
              <a:rPr lang="cs-CZ" b="1" dirty="0" smtClean="0">
                <a:latin typeface="Arial"/>
                <a:cs typeface="Arial"/>
              </a:rPr>
              <a:t>Rakousko, Švýcarsko</a:t>
            </a:r>
          </a:p>
          <a:p>
            <a:pPr marL="12700" marR="159890">
              <a:lnSpc>
                <a:spcPct val="120000"/>
              </a:lnSpc>
              <a:spcBef>
                <a:spcPts val="0"/>
              </a:spcBef>
            </a:pPr>
            <a:r>
              <a:rPr lang="cs-CZ" b="1" dirty="0" smtClean="0">
                <a:latin typeface="Arial"/>
                <a:cs typeface="Arial"/>
              </a:rPr>
              <a:t>2011 EURIG – </a:t>
            </a:r>
            <a:r>
              <a:rPr lang="cs-CZ" b="1" dirty="0" err="1">
                <a:latin typeface="Arial"/>
                <a:cs typeface="Arial"/>
              </a:rPr>
              <a:t>E</a:t>
            </a:r>
            <a:r>
              <a:rPr lang="cs-CZ" b="1" dirty="0" err="1" smtClean="0">
                <a:latin typeface="Arial"/>
                <a:cs typeface="Arial"/>
              </a:rPr>
              <a:t>uropean</a:t>
            </a:r>
            <a:r>
              <a:rPr lang="cs-CZ" b="1" dirty="0" smtClean="0">
                <a:latin typeface="Arial"/>
                <a:cs typeface="Arial"/>
              </a:rPr>
              <a:t> RDA </a:t>
            </a:r>
            <a:r>
              <a:rPr lang="cs-CZ" b="1" dirty="0" err="1">
                <a:latin typeface="Arial"/>
                <a:cs typeface="Arial"/>
              </a:rPr>
              <a:t>I</a:t>
            </a:r>
            <a:r>
              <a:rPr lang="cs-CZ" b="1" dirty="0" err="1" smtClean="0">
                <a:latin typeface="Arial"/>
                <a:cs typeface="Arial"/>
              </a:rPr>
              <a:t>nterest</a:t>
            </a:r>
            <a:r>
              <a:rPr lang="cs-CZ" b="1" dirty="0" smtClean="0">
                <a:latin typeface="Arial"/>
                <a:cs typeface="Arial"/>
              </a:rPr>
              <a:t> Group</a:t>
            </a:r>
          </a:p>
          <a:p>
            <a:pPr marL="12700" marR="159890">
              <a:lnSpc>
                <a:spcPct val="120000"/>
              </a:lnSpc>
              <a:spcBef>
                <a:spcPts val="0"/>
              </a:spcBef>
            </a:pPr>
            <a:r>
              <a:rPr lang="cs-CZ" b="1" u="heavy" spc="0" dirty="0" smtClean="0">
                <a:solidFill>
                  <a:srgbClr val="2F85EC"/>
                </a:solidFill>
                <a:latin typeface="Arial"/>
                <a:cs typeface="Arial"/>
                <a:hlinkClick r:id="rId2"/>
              </a:rPr>
              <a:t>http:/</a:t>
            </a:r>
            <a:r>
              <a:rPr lang="cs-CZ" b="1" u="heavy" spc="-14" dirty="0" smtClean="0">
                <a:solidFill>
                  <a:srgbClr val="2F85EC"/>
                </a:solidFill>
                <a:latin typeface="Arial"/>
                <a:cs typeface="Arial"/>
                <a:hlinkClick r:id="rId2"/>
              </a:rPr>
              <a:t>/</a:t>
            </a:r>
            <a:r>
              <a:rPr lang="cs-CZ" b="1" u="heavy" spc="0" dirty="0" smtClean="0">
                <a:solidFill>
                  <a:srgbClr val="2F85EC"/>
                </a:solidFill>
                <a:latin typeface="Arial"/>
                <a:cs typeface="Arial"/>
                <a:hlinkClick r:id="rId2"/>
              </a:rPr>
              <a:t>ww</a:t>
            </a:r>
            <a:r>
              <a:rPr lang="cs-CZ" b="1" u="heavy" spc="-150" dirty="0" smtClean="0">
                <a:solidFill>
                  <a:srgbClr val="2F85EC"/>
                </a:solidFill>
                <a:latin typeface="Arial"/>
                <a:cs typeface="Arial"/>
                <a:hlinkClick r:id="rId2"/>
              </a:rPr>
              <a:t>w</a:t>
            </a:r>
            <a:r>
              <a:rPr lang="cs-CZ" b="1" u="heavy" spc="0" dirty="0" smtClean="0">
                <a:solidFill>
                  <a:srgbClr val="2F85EC"/>
                </a:solidFill>
                <a:latin typeface="Arial"/>
                <a:cs typeface="Arial"/>
                <a:hlinkClick r:id="rId2"/>
              </a:rPr>
              <a:t>.slai</a:t>
            </a:r>
            <a:r>
              <a:rPr lang="cs-CZ" b="1" u="heavy" spc="-14" dirty="0" smtClean="0">
                <a:solidFill>
                  <a:srgbClr val="2F85EC"/>
                </a:solidFill>
                <a:latin typeface="Arial"/>
                <a:cs typeface="Arial"/>
                <a:hlinkClick r:id="rId2"/>
              </a:rPr>
              <a:t>n</a:t>
            </a:r>
            <a:r>
              <a:rPr lang="cs-CZ" b="1" u="heavy" spc="0" dirty="0" smtClean="0">
                <a:solidFill>
                  <a:srgbClr val="2F85EC"/>
                </a:solidFill>
                <a:latin typeface="Arial"/>
                <a:cs typeface="Arial"/>
                <a:hlinkClick r:id="rId2"/>
              </a:rPr>
              <a:t>te.org.</a:t>
            </a:r>
            <a:r>
              <a:rPr lang="cs-CZ" b="1" u="heavy" spc="-14" dirty="0" smtClean="0">
                <a:solidFill>
                  <a:srgbClr val="2F85EC"/>
                </a:solidFill>
                <a:latin typeface="Arial"/>
                <a:cs typeface="Arial"/>
                <a:hlinkClick r:id="rId2"/>
              </a:rPr>
              <a:t>u</a:t>
            </a:r>
            <a:r>
              <a:rPr lang="cs-CZ" b="1" u="heavy" spc="0" dirty="0" smtClean="0">
                <a:solidFill>
                  <a:srgbClr val="2F85EC"/>
                </a:solidFill>
                <a:latin typeface="Arial"/>
                <a:cs typeface="Arial"/>
                <a:hlinkClick r:id="rId2"/>
              </a:rPr>
              <a:t>k/eurig</a:t>
            </a:r>
            <a:endParaRPr lang="cs-CZ" b="1" u="heavy" spc="0" dirty="0" smtClean="0">
              <a:solidFill>
                <a:srgbClr val="2F85EC"/>
              </a:solidFill>
              <a:latin typeface="Arial"/>
              <a:cs typeface="Arial"/>
            </a:endParaRPr>
          </a:p>
          <a:p>
            <a:pPr marL="12700" marR="159890">
              <a:lnSpc>
                <a:spcPct val="120000"/>
              </a:lnSpc>
              <a:spcBef>
                <a:spcPts val="0"/>
              </a:spcBef>
            </a:pPr>
            <a:endParaRPr lang="cs-CZ" b="1" u="heavy" spc="0" dirty="0" smtClean="0">
              <a:solidFill>
                <a:srgbClr val="2F85EC"/>
              </a:solidFill>
              <a:latin typeface="Arial"/>
              <a:cs typeface="Arial"/>
            </a:endParaRPr>
          </a:p>
          <a:p>
            <a:pPr marL="12700" marR="159890">
              <a:lnSpc>
                <a:spcPct val="120000"/>
              </a:lnSpc>
              <a:spcBef>
                <a:spcPts val="0"/>
              </a:spcBef>
            </a:pPr>
            <a:r>
              <a:rPr lang="cs-CZ" b="1" dirty="0" smtClean="0">
                <a:latin typeface="Arial"/>
                <a:cs typeface="Arial"/>
              </a:rPr>
              <a:t>dosud </a:t>
            </a:r>
            <a:r>
              <a:rPr lang="cs-CZ" b="1" dirty="0">
                <a:latin typeface="Arial"/>
                <a:cs typeface="Arial"/>
              </a:rPr>
              <a:t>vlastní pravidla, Marc21</a:t>
            </a:r>
          </a:p>
          <a:p>
            <a:pPr marL="12700">
              <a:lnSpc>
                <a:spcPct val="120000"/>
              </a:lnSpc>
              <a:spcBef>
                <a:spcPts val="0"/>
              </a:spcBef>
            </a:pPr>
            <a:r>
              <a:rPr lang="cs-CZ" b="1" dirty="0">
                <a:latin typeface="Arial"/>
                <a:cs typeface="Arial"/>
              </a:rPr>
              <a:t>překlad RDA do němčiny (pro praktickou</a:t>
            </a:r>
          </a:p>
          <a:p>
            <a:pPr marL="299212" marR="99441">
              <a:lnSpc>
                <a:spcPct val="120000"/>
              </a:lnSpc>
              <a:spcBef>
                <a:spcPts val="0"/>
              </a:spcBef>
            </a:pPr>
            <a:r>
              <a:rPr lang="cs-CZ" b="1" dirty="0">
                <a:latin typeface="Arial"/>
                <a:cs typeface="Arial"/>
              </a:rPr>
              <a:t>katalogizaci)</a:t>
            </a:r>
          </a:p>
          <a:p>
            <a:pPr marL="12700" marR="99441">
              <a:lnSpc>
                <a:spcPct val="120000"/>
              </a:lnSpc>
              <a:spcBef>
                <a:spcPts val="0"/>
              </a:spcBef>
            </a:pPr>
            <a:r>
              <a:rPr lang="cs-CZ" b="1" dirty="0" smtClean="0">
                <a:latin typeface="Arial"/>
                <a:cs typeface="Arial"/>
              </a:rPr>
              <a:t>pro </a:t>
            </a:r>
            <a:r>
              <a:rPr lang="cs-CZ" b="1" dirty="0">
                <a:latin typeface="Arial"/>
                <a:cs typeface="Arial"/>
              </a:rPr>
              <a:t>odbornou práci: anglická verze RDA</a:t>
            </a:r>
          </a:p>
          <a:p>
            <a:pPr marL="12700" marR="159890">
              <a:lnSpc>
                <a:spcPct val="120000"/>
              </a:lnSpc>
              <a:spcBef>
                <a:spcPts val="0"/>
              </a:spcBef>
            </a:pPr>
            <a:r>
              <a:rPr lang="cs-CZ" b="1" dirty="0">
                <a:latin typeface="Arial"/>
                <a:cs typeface="Arial"/>
              </a:rPr>
              <a:t>DNB </a:t>
            </a:r>
            <a:endParaRPr lang="cs-CZ" dirty="0" smtClean="0">
              <a:latin typeface="Arial"/>
              <a:cs typeface="Arial"/>
            </a:endParaRPr>
          </a:p>
          <a:p>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Nadpis 1"/>
          <p:cNvSpPr>
            <a:spLocks noGrp="1"/>
          </p:cNvSpPr>
          <p:nvPr>
            <p:ph type="title"/>
          </p:nvPr>
        </p:nvSpPr>
        <p:spPr/>
        <p:txBody>
          <a:bodyPr/>
          <a:lstStyle/>
          <a:p>
            <a:endParaRPr lang="cs-CZ" smtClean="0"/>
          </a:p>
        </p:txBody>
      </p:sp>
      <p:sp>
        <p:nvSpPr>
          <p:cNvPr id="37891" name="Zástupný symbol pro obsah 2"/>
          <p:cNvSpPr>
            <a:spLocks noGrp="1"/>
          </p:cNvSpPr>
          <p:nvPr>
            <p:ph sz="half" idx="1"/>
          </p:nvPr>
        </p:nvSpPr>
        <p:spPr>
          <a:xfrm>
            <a:off x="457200" y="1600200"/>
            <a:ext cx="3754438" cy="4525963"/>
          </a:xfrm>
        </p:spPr>
        <p:txBody>
          <a:bodyPr>
            <a:normAutofit/>
          </a:bodyPr>
          <a:lstStyle/>
          <a:p>
            <a:r>
              <a:rPr lang="cs-CZ" sz="2400" dirty="0" smtClean="0"/>
              <a:t>AACR</a:t>
            </a:r>
          </a:p>
          <a:p>
            <a:r>
              <a:rPr lang="cs-CZ" sz="2400" dirty="0" err="1" smtClean="0"/>
              <a:t>xiii</a:t>
            </a:r>
            <a:r>
              <a:rPr lang="cs-CZ" sz="2400" dirty="0" smtClean="0"/>
              <a:t>, 288 s. : </a:t>
            </a:r>
            <a:r>
              <a:rPr lang="cs-CZ" sz="2400" dirty="0" err="1" smtClean="0"/>
              <a:t>il</a:t>
            </a:r>
            <a:r>
              <a:rPr lang="cs-CZ" sz="2400" dirty="0" smtClean="0"/>
              <a:t>. (některé barev.), mapy ; 21 cm</a:t>
            </a:r>
          </a:p>
          <a:p>
            <a:endParaRPr lang="cs-CZ" sz="2400" dirty="0" smtClean="0"/>
          </a:p>
          <a:p>
            <a:r>
              <a:rPr lang="cs-CZ" sz="2400" dirty="0" smtClean="0"/>
              <a:t>322 s., [16] l. obr. </a:t>
            </a:r>
            <a:r>
              <a:rPr lang="cs-CZ" sz="2400" dirty="0" err="1" smtClean="0"/>
              <a:t>příl</a:t>
            </a:r>
            <a:r>
              <a:rPr lang="cs-CZ" sz="2400" dirty="0" smtClean="0"/>
              <a:t>.</a:t>
            </a:r>
          </a:p>
          <a:p>
            <a:endParaRPr lang="cs-CZ" sz="2400" dirty="0" smtClean="0"/>
          </a:p>
          <a:p>
            <a:r>
              <a:rPr lang="cs-CZ" sz="2400" dirty="0" smtClean="0"/>
              <a:t>ca 200 s. : převážně </a:t>
            </a:r>
            <a:r>
              <a:rPr lang="cs-CZ" sz="2400" dirty="0" err="1" smtClean="0"/>
              <a:t>il</a:t>
            </a:r>
            <a:r>
              <a:rPr lang="cs-CZ" sz="2400" dirty="0" smtClean="0"/>
              <a:t>. ; 33 cm</a:t>
            </a:r>
          </a:p>
          <a:p>
            <a:endParaRPr lang="cs-CZ" sz="2400" dirty="0" smtClean="0"/>
          </a:p>
        </p:txBody>
      </p:sp>
      <p:sp>
        <p:nvSpPr>
          <p:cNvPr id="37892" name="Zástupný symbol pro obsah 3"/>
          <p:cNvSpPr>
            <a:spLocks noGrp="1"/>
          </p:cNvSpPr>
          <p:nvPr>
            <p:ph sz="half" idx="2"/>
          </p:nvPr>
        </p:nvSpPr>
        <p:spPr>
          <a:xfrm>
            <a:off x="4356100" y="1600200"/>
            <a:ext cx="4330700" cy="4525963"/>
          </a:xfrm>
        </p:spPr>
        <p:txBody>
          <a:bodyPr>
            <a:normAutofit/>
          </a:bodyPr>
          <a:lstStyle/>
          <a:p>
            <a:r>
              <a:rPr lang="cs-CZ" sz="2400" smtClean="0"/>
              <a:t>RDA</a:t>
            </a:r>
          </a:p>
          <a:p>
            <a:r>
              <a:rPr lang="cs-CZ" sz="2400" smtClean="0"/>
              <a:t>xiii, 288 stran : ilustrace (některé barevné), mapy ; 21 cm</a:t>
            </a:r>
          </a:p>
          <a:p>
            <a:r>
              <a:rPr lang="cs-CZ" sz="2400" smtClean="0"/>
              <a:t>322 stran, 16 nečíslovaných listů obrazových příloh</a:t>
            </a:r>
          </a:p>
          <a:p>
            <a:r>
              <a:rPr lang="cs-CZ" sz="2400" smtClean="0"/>
              <a:t>přibližně 200 stran : ilustrace ; 33 cm</a:t>
            </a:r>
          </a:p>
          <a:p>
            <a:r>
              <a:rPr lang="cs-CZ" sz="2400" i="1" smtClean="0"/>
              <a:t>+ poznámka: </a:t>
            </a:r>
            <a:r>
              <a:rPr lang="cs-CZ" sz="2400" smtClean="0"/>
              <a:t>Převážně ilustrace</a:t>
            </a:r>
          </a:p>
          <a:p>
            <a:endParaRPr lang="cs-CZ"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Nadpis 1"/>
          <p:cNvSpPr>
            <a:spLocks noGrp="1"/>
          </p:cNvSpPr>
          <p:nvPr>
            <p:ph type="title"/>
          </p:nvPr>
        </p:nvSpPr>
        <p:spPr/>
        <p:txBody>
          <a:bodyPr/>
          <a:lstStyle/>
          <a:p>
            <a:r>
              <a:rPr lang="cs-CZ" smtClean="0"/>
              <a:t>Číslování v edici</a:t>
            </a:r>
          </a:p>
        </p:txBody>
      </p:sp>
      <p:sp>
        <p:nvSpPr>
          <p:cNvPr id="38915" name="Zástupný symbol pro obsah 2"/>
          <p:cNvSpPr>
            <a:spLocks noGrp="1"/>
          </p:cNvSpPr>
          <p:nvPr>
            <p:ph sz="half" idx="1"/>
          </p:nvPr>
        </p:nvSpPr>
        <p:spPr>
          <a:xfrm>
            <a:off x="457200" y="1484313"/>
            <a:ext cx="4038600" cy="4641850"/>
          </a:xfrm>
        </p:spPr>
        <p:txBody>
          <a:bodyPr/>
          <a:lstStyle/>
          <a:p>
            <a:r>
              <a:rPr lang="cs-CZ" sz="2400" smtClean="0"/>
              <a:t>AACR</a:t>
            </a:r>
          </a:p>
          <a:p>
            <a:r>
              <a:rPr lang="cs-CZ" sz="2400" smtClean="0"/>
              <a:t>Klub čtenářů ; sv. 21</a:t>
            </a:r>
          </a:p>
          <a:p>
            <a:endParaRPr lang="cs-CZ" sz="2400" smtClean="0"/>
          </a:p>
          <a:p>
            <a:r>
              <a:rPr lang="cs-CZ" sz="2400" smtClean="0"/>
              <a:t>Edice Vysočiny ; č. 8</a:t>
            </a:r>
          </a:p>
          <a:p>
            <a:endParaRPr lang="cs-CZ" sz="2400" smtClean="0"/>
          </a:p>
          <a:p>
            <a:r>
              <a:rPr lang="cs-CZ" sz="2400" smtClean="0"/>
              <a:t>Knihomol ; 5</a:t>
            </a:r>
          </a:p>
          <a:p>
            <a:r>
              <a:rPr lang="cs-CZ" sz="2400" smtClean="0"/>
              <a:t>Kvítí ; sv. 12</a:t>
            </a:r>
          </a:p>
          <a:p>
            <a:r>
              <a:rPr lang="cs-CZ" sz="2000" i="1" smtClean="0"/>
              <a:t>(na zdroji: svazek dvanáct)</a:t>
            </a:r>
          </a:p>
          <a:p>
            <a:r>
              <a:rPr lang="en-US" sz="2400" smtClean="0"/>
              <a:t>UBCIM publications ; new ser., v. </a:t>
            </a:r>
            <a:r>
              <a:rPr lang="cs-CZ" sz="2400" smtClean="0"/>
              <a:t>9</a:t>
            </a:r>
            <a:endParaRPr lang="cs-CZ" sz="2400" i="1" smtClean="0"/>
          </a:p>
        </p:txBody>
      </p:sp>
      <p:sp>
        <p:nvSpPr>
          <p:cNvPr id="38916" name="Zástupný symbol pro obsah 3"/>
          <p:cNvSpPr>
            <a:spLocks noGrp="1"/>
          </p:cNvSpPr>
          <p:nvPr>
            <p:ph sz="half" idx="2"/>
          </p:nvPr>
        </p:nvSpPr>
        <p:spPr>
          <a:xfrm>
            <a:off x="4648200" y="1341438"/>
            <a:ext cx="4038600" cy="4784725"/>
          </a:xfrm>
        </p:spPr>
        <p:txBody>
          <a:bodyPr/>
          <a:lstStyle/>
          <a:p>
            <a:r>
              <a:rPr lang="cs-CZ" sz="2400" smtClean="0"/>
              <a:t>RDA</a:t>
            </a:r>
          </a:p>
          <a:p>
            <a:r>
              <a:rPr lang="cs-CZ" sz="2400" smtClean="0"/>
              <a:t>Klub čtenářů ; svazek 21</a:t>
            </a:r>
          </a:p>
          <a:p>
            <a:endParaRPr lang="cs-CZ" sz="2400" smtClean="0"/>
          </a:p>
          <a:p>
            <a:r>
              <a:rPr lang="cs-CZ" sz="2400" smtClean="0"/>
              <a:t>Edice Vysočiny ; číslo 8</a:t>
            </a:r>
          </a:p>
          <a:p>
            <a:endParaRPr lang="cs-CZ" sz="2400" smtClean="0"/>
          </a:p>
          <a:p>
            <a:r>
              <a:rPr lang="cs-CZ" sz="2400" smtClean="0"/>
              <a:t>Knihomol ; V</a:t>
            </a:r>
          </a:p>
          <a:p>
            <a:r>
              <a:rPr lang="cs-CZ" sz="2400" smtClean="0"/>
              <a:t>Kvítí ; svazek 12</a:t>
            </a:r>
          </a:p>
          <a:p>
            <a:endParaRPr lang="cs-CZ" sz="2400" smtClean="0"/>
          </a:p>
          <a:p>
            <a:r>
              <a:rPr lang="en-US" sz="2400" smtClean="0"/>
              <a:t>UBCIM publications ; $v new ser</a:t>
            </a:r>
            <a:r>
              <a:rPr lang="cs-CZ" sz="2400" smtClean="0"/>
              <a:t>ies</a:t>
            </a:r>
            <a:r>
              <a:rPr lang="en-US" sz="2400" smtClean="0"/>
              <a:t>, v</a:t>
            </a:r>
            <a:r>
              <a:rPr lang="cs-CZ" sz="2400" smtClean="0"/>
              <a:t>olume</a:t>
            </a:r>
            <a:r>
              <a:rPr lang="en-US" sz="2400" smtClean="0"/>
              <a:t> </a:t>
            </a:r>
            <a:r>
              <a:rPr lang="cs-CZ" sz="2400" smtClean="0"/>
              <a:t>9</a:t>
            </a:r>
          </a:p>
          <a:p>
            <a:endParaRPr lang="cs-CZ" smtClean="0"/>
          </a:p>
          <a:p>
            <a:endParaRPr lang="cs-CZ"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Nadpis 1"/>
          <p:cNvSpPr>
            <a:spLocks noGrp="1"/>
          </p:cNvSpPr>
          <p:nvPr>
            <p:ph type="title"/>
          </p:nvPr>
        </p:nvSpPr>
        <p:spPr/>
        <p:txBody>
          <a:bodyPr/>
          <a:lstStyle/>
          <a:p>
            <a:r>
              <a:rPr lang="cs-CZ" smtClean="0"/>
              <a:t>Selekční údaje</a:t>
            </a:r>
          </a:p>
        </p:txBody>
      </p:sp>
      <p:sp>
        <p:nvSpPr>
          <p:cNvPr id="39939" name="Zástupný symbol pro obsah 2"/>
          <p:cNvSpPr>
            <a:spLocks noGrp="1"/>
          </p:cNvSpPr>
          <p:nvPr>
            <p:ph sz="half" idx="1"/>
          </p:nvPr>
        </p:nvSpPr>
        <p:spPr/>
        <p:txBody>
          <a:bodyPr/>
          <a:lstStyle/>
          <a:p>
            <a:r>
              <a:rPr lang="cs-CZ" smtClean="0"/>
              <a:t>AACR</a:t>
            </a:r>
          </a:p>
          <a:p>
            <a:r>
              <a:rPr lang="cs-CZ" smtClean="0"/>
              <a:t>Anorganická chemie v příkladech / Jan Novák … [et al.]</a:t>
            </a:r>
          </a:p>
          <a:p>
            <a:r>
              <a:rPr lang="cs-CZ" smtClean="0"/>
              <a:t>Jan Novák je vedlejší záhlaví</a:t>
            </a:r>
          </a:p>
          <a:p>
            <a:endParaRPr lang="cs-CZ" smtClean="0"/>
          </a:p>
        </p:txBody>
      </p:sp>
      <p:sp>
        <p:nvSpPr>
          <p:cNvPr id="39940" name="Zástupný symbol pro obsah 3"/>
          <p:cNvSpPr>
            <a:spLocks noGrp="1"/>
          </p:cNvSpPr>
          <p:nvPr>
            <p:ph sz="half" idx="2"/>
          </p:nvPr>
        </p:nvSpPr>
        <p:spPr/>
        <p:txBody>
          <a:bodyPr/>
          <a:lstStyle/>
          <a:p>
            <a:r>
              <a:rPr lang="cs-CZ" smtClean="0"/>
              <a:t>RDA</a:t>
            </a:r>
          </a:p>
          <a:p>
            <a:r>
              <a:rPr lang="cs-CZ" smtClean="0"/>
              <a:t>Anorganická chemie v příkladech / Jan Novák, Petr Pavel, Jiří Dvořák, Jana Slámová, Dita Holubová</a:t>
            </a:r>
          </a:p>
          <a:p>
            <a:r>
              <a:rPr lang="cs-CZ" smtClean="0"/>
              <a:t>Jan Novák je hlavní záhlaví, ostatní autoři vedlejší</a:t>
            </a:r>
          </a:p>
          <a:p>
            <a:endParaRPr lang="cs-CZ" smtClean="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Nadpis 1"/>
          <p:cNvSpPr>
            <a:spLocks noGrp="1"/>
          </p:cNvSpPr>
          <p:nvPr>
            <p:ph type="title"/>
          </p:nvPr>
        </p:nvSpPr>
        <p:spPr/>
        <p:txBody>
          <a:bodyPr/>
          <a:lstStyle/>
          <a:p>
            <a:r>
              <a:rPr lang="cs-CZ" smtClean="0"/>
              <a:t>UN pro části díla</a:t>
            </a:r>
          </a:p>
        </p:txBody>
      </p:sp>
      <p:sp>
        <p:nvSpPr>
          <p:cNvPr id="43011" name="Zástupný symbol pro obsah 2"/>
          <p:cNvSpPr>
            <a:spLocks noGrp="1"/>
          </p:cNvSpPr>
          <p:nvPr>
            <p:ph sz="half" idx="1"/>
          </p:nvPr>
        </p:nvSpPr>
        <p:spPr/>
        <p:txBody>
          <a:bodyPr/>
          <a:lstStyle/>
          <a:p>
            <a:r>
              <a:rPr lang="cs-CZ" smtClean="0"/>
              <a:t>AACR</a:t>
            </a:r>
          </a:p>
          <a:p>
            <a:r>
              <a:rPr lang="cs-CZ" smtClean="0"/>
              <a:t>Ve svazku jsou 4 knihy z Homérovy Iliady</a:t>
            </a:r>
          </a:p>
          <a:p>
            <a:r>
              <a:rPr lang="cs-CZ" smtClean="0"/>
              <a:t>hl. záhlaví: Homéros + UN: Ilias. Výběr</a:t>
            </a:r>
          </a:p>
        </p:txBody>
      </p:sp>
      <p:sp>
        <p:nvSpPr>
          <p:cNvPr id="43012" name="Zástupný symbol pro obsah 3"/>
          <p:cNvSpPr>
            <a:spLocks noGrp="1"/>
          </p:cNvSpPr>
          <p:nvPr>
            <p:ph sz="half" idx="2"/>
          </p:nvPr>
        </p:nvSpPr>
        <p:spPr/>
        <p:txBody>
          <a:bodyPr/>
          <a:lstStyle/>
          <a:p>
            <a:r>
              <a:rPr lang="cs-CZ" smtClean="0"/>
              <a:t>RDA</a:t>
            </a:r>
          </a:p>
          <a:p>
            <a:r>
              <a:rPr lang="cs-CZ" sz="2400" smtClean="0"/>
              <a:t>hl. záhlaví: Homéros + 4 vedl. záhlaví pro každou knihu: Homéros + UN: Ilias. Kniha …</a:t>
            </a:r>
          </a:p>
          <a:p>
            <a:r>
              <a:rPr lang="cs-CZ" sz="2400" i="1" smtClean="0"/>
              <a:t>Alternativní pravidlo</a:t>
            </a:r>
            <a:r>
              <a:rPr lang="cs-CZ" sz="2400" smtClean="0"/>
              <a:t>:</a:t>
            </a:r>
          </a:p>
          <a:p>
            <a:r>
              <a:rPr lang="cs-CZ" sz="2400" smtClean="0"/>
              <a:t>hl. záhlaví: Homéros + UN: Ilias. Výběr + 4 vedl. záhlaví pro každou knihu: Homéros + UN: Ilias. Kniha …</a:t>
            </a:r>
          </a:p>
          <a:p>
            <a:endParaRPr lang="cs-CZ"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adpis 1"/>
          <p:cNvSpPr>
            <a:spLocks noGrp="1"/>
          </p:cNvSpPr>
          <p:nvPr>
            <p:ph type="title"/>
          </p:nvPr>
        </p:nvSpPr>
        <p:spPr/>
        <p:txBody>
          <a:bodyPr/>
          <a:lstStyle/>
          <a:p>
            <a:r>
              <a:rPr lang="cs-CZ" smtClean="0"/>
              <a:t>Osobní jména</a:t>
            </a:r>
          </a:p>
        </p:txBody>
      </p:sp>
      <p:sp>
        <p:nvSpPr>
          <p:cNvPr id="44035" name="Zástupný symbol pro obsah 2"/>
          <p:cNvSpPr>
            <a:spLocks noGrp="1"/>
          </p:cNvSpPr>
          <p:nvPr>
            <p:ph sz="half" idx="1"/>
          </p:nvPr>
        </p:nvSpPr>
        <p:spPr/>
        <p:txBody>
          <a:bodyPr/>
          <a:lstStyle/>
          <a:p>
            <a:r>
              <a:rPr lang="cs-CZ" smtClean="0"/>
              <a:t>AACR</a:t>
            </a:r>
          </a:p>
          <a:p>
            <a:r>
              <a:rPr lang="cs-CZ" sz="2400" smtClean="0"/>
              <a:t>Novák, Jan, 1958- </a:t>
            </a:r>
          </a:p>
          <a:p>
            <a:r>
              <a:rPr lang="cs-CZ" sz="2400" smtClean="0"/>
              <a:t>Beneš, Karel, 1932 květ. 1.-</a:t>
            </a:r>
          </a:p>
          <a:p>
            <a:r>
              <a:rPr lang="cs-CZ" sz="2400" smtClean="0"/>
              <a:t>Abbon de Fleury, svatý, ca 945-1004</a:t>
            </a:r>
          </a:p>
          <a:p>
            <a:r>
              <a:rPr lang="cs-CZ" sz="2400" smtClean="0"/>
              <a:t>Abély, Paul, nar. 1897</a:t>
            </a:r>
          </a:p>
          <a:p>
            <a:endParaRPr lang="cs-CZ" sz="2400" smtClean="0"/>
          </a:p>
          <a:p>
            <a:r>
              <a:rPr lang="de-DE" sz="2400" smtClean="0"/>
              <a:t>Abbadie, Madeleine,  zemř. 2006</a:t>
            </a:r>
            <a:endParaRPr lang="cs-CZ" sz="2400" smtClean="0"/>
          </a:p>
        </p:txBody>
      </p:sp>
      <p:sp>
        <p:nvSpPr>
          <p:cNvPr id="44036" name="Zástupný symbol pro obsah 3"/>
          <p:cNvSpPr>
            <a:spLocks noGrp="1"/>
          </p:cNvSpPr>
          <p:nvPr>
            <p:ph sz="half" idx="2"/>
          </p:nvPr>
        </p:nvSpPr>
        <p:spPr/>
        <p:txBody>
          <a:bodyPr/>
          <a:lstStyle/>
          <a:p>
            <a:r>
              <a:rPr lang="cs-CZ" dirty="0" smtClean="0"/>
              <a:t>RDA</a:t>
            </a:r>
          </a:p>
          <a:p>
            <a:r>
              <a:rPr lang="cs-CZ" sz="2400" dirty="0" smtClean="0"/>
              <a:t>Novák, Jan, </a:t>
            </a:r>
            <a:r>
              <a:rPr lang="cs-CZ" sz="2400" dirty="0" err="1" smtClean="0"/>
              <a:t>Jr</a:t>
            </a:r>
            <a:r>
              <a:rPr lang="cs-CZ" sz="2400" dirty="0" smtClean="0"/>
              <a:t>., 1958-</a:t>
            </a:r>
          </a:p>
          <a:p>
            <a:r>
              <a:rPr lang="cs-CZ" sz="2400" dirty="0" smtClean="0"/>
              <a:t>Beneš, Karel, 1932 květen 1.-</a:t>
            </a:r>
          </a:p>
          <a:p>
            <a:r>
              <a:rPr lang="cs-CZ" sz="2400" dirty="0" err="1" smtClean="0"/>
              <a:t>Abbon</a:t>
            </a:r>
            <a:r>
              <a:rPr lang="cs-CZ" sz="2400" dirty="0" smtClean="0"/>
              <a:t> de </a:t>
            </a:r>
            <a:r>
              <a:rPr lang="cs-CZ" sz="2400" dirty="0" err="1" smtClean="0"/>
              <a:t>Fleury</a:t>
            </a:r>
            <a:r>
              <a:rPr lang="cs-CZ" sz="2400" dirty="0" smtClean="0"/>
              <a:t>, svatý, asi 945-1004</a:t>
            </a:r>
          </a:p>
          <a:p>
            <a:r>
              <a:rPr lang="cs-CZ" sz="2400" dirty="0" err="1" smtClean="0"/>
              <a:t>Abély</a:t>
            </a:r>
            <a:r>
              <a:rPr lang="cs-CZ" sz="2400" dirty="0" smtClean="0"/>
              <a:t>, Paul, 1897-</a:t>
            </a:r>
          </a:p>
          <a:p>
            <a:r>
              <a:rPr lang="de-DE" sz="2400" dirty="0" err="1" smtClean="0"/>
              <a:t>Abbadie</a:t>
            </a:r>
            <a:r>
              <a:rPr lang="de-DE" sz="2400" dirty="0" smtClean="0"/>
              <a:t>, Madeleine,  </a:t>
            </a:r>
            <a:r>
              <a:rPr lang="cs-CZ" sz="2400" dirty="0" smtClean="0"/>
              <a:t>-</a:t>
            </a:r>
            <a:r>
              <a:rPr lang="de-DE" sz="2400" dirty="0" smtClean="0"/>
              <a:t>2006</a:t>
            </a:r>
            <a:endParaRPr lang="cs-CZ" sz="2400" b="1" dirty="0" smtClean="0"/>
          </a:p>
          <a:p>
            <a:endParaRPr lang="cs-CZ" dirty="0" smtClean="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Osobní jména</a:t>
            </a:r>
            <a:endParaRPr lang="en-US" dirty="0"/>
          </a:p>
        </p:txBody>
      </p:sp>
      <p:sp>
        <p:nvSpPr>
          <p:cNvPr id="5" name="Zástupný symbol pro obsah 4"/>
          <p:cNvSpPr>
            <a:spLocks noGrp="1"/>
          </p:cNvSpPr>
          <p:nvPr>
            <p:ph idx="1"/>
          </p:nvPr>
        </p:nvSpPr>
        <p:spPr/>
        <p:txBody>
          <a:bodyPr>
            <a:normAutofit fontScale="85000" lnSpcReduction="20000"/>
          </a:bodyPr>
          <a:lstStyle/>
          <a:p>
            <a:r>
              <a:rPr lang="en-US" b="1" dirty="0" smtClean="0"/>
              <a:t>RDA  9.3.2.3, 9.3.3.3, 9.19.1.3</a:t>
            </a:r>
            <a:endParaRPr lang="cs-CZ" dirty="0" smtClean="0"/>
          </a:p>
          <a:p>
            <a:r>
              <a:rPr lang="en-US" dirty="0" smtClean="0"/>
              <a:t>Smith, John, 1924-</a:t>
            </a:r>
            <a:endParaRPr lang="cs-CZ" dirty="0" smtClean="0"/>
          </a:p>
          <a:p>
            <a:r>
              <a:rPr lang="en-US" dirty="0" smtClean="0"/>
              <a:t> </a:t>
            </a:r>
            <a:r>
              <a:rPr lang="cs-CZ" dirty="0" err="1" smtClean="0"/>
              <a:t>Smith</a:t>
            </a:r>
            <a:r>
              <a:rPr lang="cs-CZ" dirty="0" smtClean="0"/>
              <a:t>, John, 1900 leden 10.-  </a:t>
            </a:r>
          </a:p>
          <a:p>
            <a:r>
              <a:rPr lang="cs-CZ" dirty="0" smtClean="0"/>
              <a:t> </a:t>
            </a:r>
            <a:r>
              <a:rPr lang="en-US" dirty="0" smtClean="0"/>
              <a:t>Smith, John, </a:t>
            </a:r>
            <a:r>
              <a:rPr lang="en-US" dirty="0" err="1" smtClean="0"/>
              <a:t>asi</a:t>
            </a:r>
            <a:r>
              <a:rPr lang="en-US" dirty="0" smtClean="0"/>
              <a:t> 1837-1896</a:t>
            </a:r>
            <a:endParaRPr lang="cs-CZ" dirty="0" smtClean="0"/>
          </a:p>
          <a:p>
            <a:r>
              <a:rPr lang="en-US" dirty="0" smtClean="0"/>
              <a:t>Smith, John, 1837-asi 1896</a:t>
            </a:r>
            <a:endParaRPr lang="cs-CZ" dirty="0" smtClean="0"/>
          </a:p>
          <a:p>
            <a:r>
              <a:rPr lang="en-US" dirty="0" smtClean="0"/>
              <a:t>Smith, John, </a:t>
            </a:r>
            <a:r>
              <a:rPr lang="en-US" dirty="0" err="1" smtClean="0"/>
              <a:t>asi</a:t>
            </a:r>
            <a:r>
              <a:rPr lang="en-US" dirty="0" smtClean="0"/>
              <a:t> 1837-asi 1896</a:t>
            </a:r>
            <a:endParaRPr lang="cs-CZ" dirty="0" smtClean="0"/>
          </a:p>
          <a:p>
            <a:r>
              <a:rPr lang="en-US" dirty="0" smtClean="0"/>
              <a:t> Smith, John, 1825-</a:t>
            </a:r>
            <a:endParaRPr lang="cs-CZ" dirty="0" smtClean="0"/>
          </a:p>
          <a:p>
            <a:r>
              <a:rPr lang="en-US" dirty="0" smtClean="0"/>
              <a:t>Smith, John,   -1859</a:t>
            </a:r>
            <a:endParaRPr lang="cs-CZ" dirty="0" smtClean="0"/>
          </a:p>
          <a:p>
            <a:r>
              <a:rPr lang="en-US" dirty="0" smtClean="0"/>
              <a:t> </a:t>
            </a:r>
            <a:r>
              <a:rPr lang="cs-CZ" dirty="0" err="1" smtClean="0"/>
              <a:t>Johnson</a:t>
            </a:r>
            <a:r>
              <a:rPr lang="cs-CZ" dirty="0" smtClean="0"/>
              <a:t>, </a:t>
            </a:r>
            <a:r>
              <a:rPr lang="cs-CZ" dirty="0" err="1" smtClean="0"/>
              <a:t>Carl</a:t>
            </a:r>
            <a:r>
              <a:rPr lang="cs-CZ" dirty="0" smtClean="0"/>
              <a:t> F., činný 1893-1940</a:t>
            </a:r>
          </a:p>
          <a:p>
            <a:r>
              <a:rPr lang="cs-CZ" i="1" dirty="0" smtClean="0"/>
              <a:t>(Pozn.: Neexistuje omezení při zápisu dat činnosti, tj. “činný” používáme též pro 20. století)</a:t>
            </a:r>
            <a:endParaRPr lang="cs-CZ" dirty="0" smtClean="0"/>
          </a:p>
          <a:p>
            <a:r>
              <a:rPr lang="cs-CZ" dirty="0" smtClean="0"/>
              <a:t> </a:t>
            </a:r>
            <a:r>
              <a:rPr lang="en-US" dirty="0" err="1" smtClean="0"/>
              <a:t>Joannes</a:t>
            </a:r>
            <a:r>
              <a:rPr lang="en-US" dirty="0" smtClean="0"/>
              <a:t>, </a:t>
            </a:r>
            <a:r>
              <a:rPr lang="en-US" dirty="0" err="1" smtClean="0"/>
              <a:t>Diaconus</a:t>
            </a:r>
            <a:r>
              <a:rPr lang="en-US" dirty="0" smtClean="0"/>
              <a:t>, 12. </a:t>
            </a:r>
            <a:r>
              <a:rPr lang="en-US" dirty="0" err="1" smtClean="0"/>
              <a:t>století</a:t>
            </a:r>
            <a:endParaRPr lang="cs-CZ" dirty="0" smtClean="0"/>
          </a:p>
          <a:p>
            <a:r>
              <a:rPr lang="en-US" dirty="0" err="1" smtClean="0"/>
              <a:t>Joannes</a:t>
            </a:r>
            <a:r>
              <a:rPr lang="en-US" dirty="0" smtClean="0"/>
              <a:t>, </a:t>
            </a:r>
            <a:r>
              <a:rPr lang="en-US" dirty="0" err="1" smtClean="0"/>
              <a:t>Actuarius</a:t>
            </a:r>
            <a:r>
              <a:rPr lang="en-US" dirty="0" smtClean="0"/>
              <a:t>, 13./ 14. </a:t>
            </a:r>
            <a:r>
              <a:rPr lang="en-US" dirty="0" err="1" smtClean="0"/>
              <a:t>století</a:t>
            </a:r>
            <a:endParaRPr lang="cs-CZ" dirty="0" smtClean="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Autority - korporace</a:t>
            </a:r>
            <a:endParaRPr lang="en-US" dirty="0"/>
          </a:p>
        </p:txBody>
      </p:sp>
      <p:sp>
        <p:nvSpPr>
          <p:cNvPr id="3" name="Zástupný symbol pro obsah 2"/>
          <p:cNvSpPr>
            <a:spLocks noGrp="1"/>
          </p:cNvSpPr>
          <p:nvPr>
            <p:ph idx="1"/>
          </p:nvPr>
        </p:nvSpPr>
        <p:spPr/>
        <p:txBody>
          <a:bodyPr>
            <a:normAutofit/>
          </a:bodyPr>
          <a:lstStyle/>
          <a:p>
            <a:pPr lvl="0"/>
            <a:r>
              <a:rPr lang="en-US" dirty="0" err="1" smtClean="0"/>
              <a:t>Hlavní</a:t>
            </a:r>
            <a:r>
              <a:rPr lang="en-US" dirty="0" smtClean="0"/>
              <a:t> </a:t>
            </a:r>
            <a:r>
              <a:rPr lang="en-US" dirty="0" err="1" smtClean="0"/>
              <a:t>změny</a:t>
            </a:r>
            <a:r>
              <a:rPr lang="en-US" dirty="0" smtClean="0"/>
              <a:t> se </a:t>
            </a:r>
            <a:r>
              <a:rPr lang="en-US" dirty="0" err="1" smtClean="0"/>
              <a:t>týkají</a:t>
            </a:r>
            <a:r>
              <a:rPr lang="en-US" dirty="0" smtClean="0"/>
              <a:t> </a:t>
            </a:r>
            <a:r>
              <a:rPr lang="en-US" dirty="0" err="1" smtClean="0"/>
              <a:t>akcí</a:t>
            </a:r>
            <a:endParaRPr lang="cs-CZ" dirty="0" smtClean="0"/>
          </a:p>
          <a:p>
            <a:pPr lvl="0"/>
            <a:r>
              <a:rPr lang="en-US" dirty="0" err="1" smtClean="0"/>
              <a:t>Rok</a:t>
            </a:r>
            <a:r>
              <a:rPr lang="en-US" dirty="0" smtClean="0"/>
              <a:t> </a:t>
            </a:r>
            <a:r>
              <a:rPr lang="en-US" dirty="0" err="1" smtClean="0"/>
              <a:t>konání</a:t>
            </a:r>
            <a:r>
              <a:rPr lang="en-US" dirty="0" smtClean="0"/>
              <a:t> </a:t>
            </a:r>
            <a:r>
              <a:rPr lang="en-US" dirty="0" err="1" smtClean="0"/>
              <a:t>akce</a:t>
            </a:r>
            <a:r>
              <a:rPr lang="en-US" dirty="0" smtClean="0"/>
              <a:t> (</a:t>
            </a:r>
            <a:r>
              <a:rPr lang="en-US" dirty="0" err="1" smtClean="0"/>
              <a:t>pokud</a:t>
            </a:r>
            <a:r>
              <a:rPr lang="en-US" dirty="0" smtClean="0"/>
              <a:t> je </a:t>
            </a:r>
            <a:r>
              <a:rPr lang="en-US" dirty="0" err="1" smtClean="0"/>
              <a:t>součástí</a:t>
            </a:r>
            <a:r>
              <a:rPr lang="en-US" dirty="0" smtClean="0"/>
              <a:t> </a:t>
            </a:r>
            <a:r>
              <a:rPr lang="en-US" dirty="0" err="1" smtClean="0"/>
              <a:t>názvu</a:t>
            </a:r>
            <a:r>
              <a:rPr lang="en-US" dirty="0" smtClean="0"/>
              <a:t> </a:t>
            </a:r>
            <a:r>
              <a:rPr lang="en-US" dirty="0" err="1" smtClean="0"/>
              <a:t>akce</a:t>
            </a:r>
            <a:r>
              <a:rPr lang="en-US" dirty="0" smtClean="0"/>
              <a:t>) se </a:t>
            </a:r>
            <a:r>
              <a:rPr lang="en-US" dirty="0" err="1" smtClean="0"/>
              <a:t>přesune</a:t>
            </a:r>
            <a:r>
              <a:rPr lang="en-US" dirty="0" smtClean="0"/>
              <a:t> do </a:t>
            </a:r>
            <a:r>
              <a:rPr lang="en-US" dirty="0" err="1" smtClean="0"/>
              <a:t>kvalifikátoru</a:t>
            </a:r>
            <a:endParaRPr lang="cs-CZ" dirty="0" smtClean="0"/>
          </a:p>
          <a:p>
            <a:pPr lvl="1"/>
            <a:r>
              <a:rPr lang="fr-FR" dirty="0" smtClean="0"/>
              <a:t>1112  L $aExpo $d(1967 : $cMontréal, Québec)$7kn20020403008</a:t>
            </a:r>
            <a:endParaRPr lang="cs-CZ" dirty="0" smtClean="0"/>
          </a:p>
          <a:p>
            <a:pPr lvl="0"/>
            <a:r>
              <a:rPr lang="fr-FR" dirty="0" smtClean="0"/>
              <a:t>Místo konání akce (pokud je součástí názvu akce) se zopakuje v kvalifikátoru</a:t>
            </a:r>
            <a:endParaRPr lang="cs-CZ" dirty="0" smtClean="0"/>
          </a:p>
          <a:p>
            <a:pPr lvl="1"/>
            <a:r>
              <a:rPr lang="fr-FR" dirty="0" smtClean="0"/>
              <a:t>1112  L $aMezinárodní filmový festival $n(16. : $d1968 : $cKarlovy Vary, Česko)$7kv2013770276</a:t>
            </a:r>
            <a:endParaRPr lang="cs-CZ" dirty="0" smtClean="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Autoritní</a:t>
            </a:r>
            <a:r>
              <a:rPr lang="cs-CZ" dirty="0" smtClean="0"/>
              <a:t> záznam</a:t>
            </a:r>
            <a:endParaRPr lang="en-US" dirty="0"/>
          </a:p>
        </p:txBody>
      </p:sp>
      <p:sp>
        <p:nvSpPr>
          <p:cNvPr id="3" name="Zástupný symbol pro obsah 2"/>
          <p:cNvSpPr>
            <a:spLocks noGrp="1"/>
          </p:cNvSpPr>
          <p:nvPr>
            <p:ph idx="1"/>
          </p:nvPr>
        </p:nvSpPr>
        <p:spPr/>
        <p:txBody>
          <a:bodyPr/>
          <a:lstStyle/>
          <a:p>
            <a:pPr lvl="1"/>
            <a:r>
              <a:rPr lang="en-US" dirty="0" smtClean="0"/>
              <a:t>pole 3XX</a:t>
            </a:r>
            <a:r>
              <a:rPr lang="cs-CZ" dirty="0" smtClean="0"/>
              <a:t> v aut. záznamech: </a:t>
            </a:r>
          </a:p>
          <a:p>
            <a:pPr lvl="2"/>
            <a:r>
              <a:rPr lang="en-US" dirty="0" smtClean="0"/>
              <a:t>368 – </a:t>
            </a:r>
            <a:r>
              <a:rPr lang="en-US" dirty="0" err="1" smtClean="0"/>
              <a:t>typ</a:t>
            </a:r>
            <a:r>
              <a:rPr lang="en-US" dirty="0" smtClean="0"/>
              <a:t> </a:t>
            </a:r>
            <a:r>
              <a:rPr lang="en-US" dirty="0" err="1" smtClean="0"/>
              <a:t>korporace</a:t>
            </a:r>
            <a:r>
              <a:rPr lang="en-US" dirty="0" smtClean="0"/>
              <a:t> </a:t>
            </a:r>
            <a:r>
              <a:rPr lang="en-US" dirty="0" err="1" smtClean="0"/>
              <a:t>nebo</a:t>
            </a:r>
            <a:r>
              <a:rPr lang="en-US" dirty="0" smtClean="0"/>
              <a:t> </a:t>
            </a:r>
            <a:r>
              <a:rPr lang="en-US" dirty="0" err="1" smtClean="0"/>
              <a:t>jurisdikce</a:t>
            </a:r>
            <a:r>
              <a:rPr lang="en-US" dirty="0" smtClean="0"/>
              <a:t> </a:t>
            </a:r>
            <a:endParaRPr lang="cs-CZ" dirty="0" smtClean="0"/>
          </a:p>
          <a:p>
            <a:pPr lvl="2"/>
            <a:r>
              <a:rPr lang="en-US" dirty="0" smtClean="0"/>
              <a:t>370 – </a:t>
            </a:r>
            <a:r>
              <a:rPr lang="en-US" dirty="0" err="1" smtClean="0"/>
              <a:t>související</a:t>
            </a:r>
            <a:r>
              <a:rPr lang="en-US" dirty="0" smtClean="0"/>
              <a:t> </a:t>
            </a:r>
            <a:r>
              <a:rPr lang="en-US" dirty="0" err="1" smtClean="0"/>
              <a:t>místo</a:t>
            </a:r>
            <a:endParaRPr lang="cs-CZ" dirty="0" smtClean="0"/>
          </a:p>
          <a:p>
            <a:pPr lvl="2"/>
            <a:r>
              <a:rPr lang="en-US" dirty="0" smtClean="0"/>
              <a:t>372 – oblast </a:t>
            </a:r>
            <a:r>
              <a:rPr lang="en-US" dirty="0" err="1" smtClean="0"/>
              <a:t>působení</a:t>
            </a:r>
            <a:endParaRPr lang="cs-CZ" dirty="0" smtClean="0"/>
          </a:p>
          <a:p>
            <a:pPr lvl="2"/>
            <a:r>
              <a:rPr lang="en-US" dirty="0" smtClean="0"/>
              <a:t>373 – </a:t>
            </a:r>
            <a:r>
              <a:rPr lang="en-US" dirty="0" err="1" smtClean="0"/>
              <a:t>organizace</a:t>
            </a:r>
            <a:r>
              <a:rPr lang="en-US" dirty="0" smtClean="0"/>
              <a:t> </a:t>
            </a:r>
            <a:r>
              <a:rPr lang="en-US" dirty="0" err="1" smtClean="0"/>
              <a:t>spojená</a:t>
            </a:r>
            <a:r>
              <a:rPr lang="en-US" dirty="0" smtClean="0"/>
              <a:t> s </a:t>
            </a:r>
            <a:r>
              <a:rPr lang="en-US" dirty="0" err="1" smtClean="0"/>
              <a:t>osobou</a:t>
            </a:r>
            <a:r>
              <a:rPr lang="en-US" dirty="0" smtClean="0"/>
              <a:t> (</a:t>
            </a:r>
            <a:r>
              <a:rPr lang="en-US" dirty="0" err="1" smtClean="0"/>
              <a:t>dříve</a:t>
            </a:r>
            <a:r>
              <a:rPr lang="en-US" dirty="0" smtClean="0"/>
              <a:t> </a:t>
            </a:r>
            <a:r>
              <a:rPr lang="en-US" dirty="0" err="1" smtClean="0"/>
              <a:t>afiliace</a:t>
            </a:r>
            <a:r>
              <a:rPr lang="en-US" dirty="0" smtClean="0"/>
              <a:t>)</a:t>
            </a:r>
            <a:endParaRPr lang="cs-CZ" dirty="0" smtClean="0"/>
          </a:p>
          <a:p>
            <a:pPr lvl="2"/>
            <a:r>
              <a:rPr lang="en-US" dirty="0" smtClean="0"/>
              <a:t>374 – </a:t>
            </a:r>
            <a:r>
              <a:rPr lang="en-US" dirty="0" err="1" smtClean="0"/>
              <a:t>profese</a:t>
            </a:r>
            <a:r>
              <a:rPr lang="en-US" dirty="0" smtClean="0"/>
              <a:t> </a:t>
            </a:r>
            <a:endParaRPr lang="cs-CZ" dirty="0" smtClean="0"/>
          </a:p>
          <a:p>
            <a:pPr lvl="2"/>
            <a:r>
              <a:rPr lang="en-US" dirty="0" smtClean="0"/>
              <a:t>375 – </a:t>
            </a:r>
            <a:r>
              <a:rPr lang="en-US" dirty="0" err="1" smtClean="0"/>
              <a:t>pohlaví</a:t>
            </a:r>
            <a:endParaRPr lang="cs-CZ" dirty="0" smtClean="0"/>
          </a:p>
          <a:p>
            <a:pPr lvl="2"/>
            <a:r>
              <a:rPr lang="en-US" dirty="0" smtClean="0"/>
              <a:t>377 – </a:t>
            </a:r>
            <a:r>
              <a:rPr lang="en-US" dirty="0" err="1" smtClean="0"/>
              <a:t>jazyk</a:t>
            </a:r>
            <a:r>
              <a:rPr lang="en-US" dirty="0" smtClean="0"/>
              <a:t> </a:t>
            </a:r>
            <a:endParaRPr lang="cs-CZ" dirty="0" smtClean="0"/>
          </a:p>
          <a:p>
            <a:pPr lvl="2"/>
            <a:r>
              <a:rPr lang="en-US" dirty="0" smtClean="0"/>
              <a:t>378 – </a:t>
            </a:r>
            <a:r>
              <a:rPr lang="en-US" dirty="0" err="1" smtClean="0"/>
              <a:t>rozpis</a:t>
            </a:r>
            <a:r>
              <a:rPr lang="en-US" dirty="0" smtClean="0"/>
              <a:t> </a:t>
            </a:r>
            <a:r>
              <a:rPr lang="en-US" dirty="0" err="1" smtClean="0"/>
              <a:t>iniciál</a:t>
            </a:r>
            <a:r>
              <a:rPr lang="en-US" dirty="0" smtClean="0"/>
              <a:t> </a:t>
            </a:r>
            <a:endParaRPr lang="cs-CZ" dirty="0" smtClean="0"/>
          </a:p>
          <a:p>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Autoritní</a:t>
            </a:r>
            <a:r>
              <a:rPr lang="cs-CZ" dirty="0" smtClean="0"/>
              <a:t> záznam</a:t>
            </a:r>
            <a:endParaRPr lang="en-US" dirty="0"/>
          </a:p>
        </p:txBody>
      </p:sp>
      <p:sp>
        <p:nvSpPr>
          <p:cNvPr id="3" name="Zástupný symbol pro obsah 2"/>
          <p:cNvSpPr>
            <a:spLocks noGrp="1"/>
          </p:cNvSpPr>
          <p:nvPr>
            <p:ph idx="1"/>
          </p:nvPr>
        </p:nvSpPr>
        <p:spPr/>
        <p:txBody>
          <a:bodyPr>
            <a:normAutofit/>
          </a:bodyPr>
          <a:lstStyle/>
          <a:p>
            <a:pPr lvl="0"/>
            <a:r>
              <a:rPr lang="en-US" dirty="0" smtClean="0"/>
              <a:t>370	</a:t>
            </a:r>
            <a:r>
              <a:rPr lang="en-US" dirty="0" err="1" smtClean="0"/>
              <a:t>Související</a:t>
            </a:r>
            <a:r>
              <a:rPr lang="en-US" dirty="0" smtClean="0"/>
              <a:t> </a:t>
            </a:r>
            <a:r>
              <a:rPr lang="en-US" dirty="0" err="1" smtClean="0"/>
              <a:t>místo</a:t>
            </a:r>
            <a:r>
              <a:rPr lang="cs-CZ" dirty="0" smtClean="0"/>
              <a:t>:</a:t>
            </a:r>
          </a:p>
          <a:p>
            <a:pPr lvl="1"/>
            <a:r>
              <a:rPr lang="cs-CZ" dirty="0" smtClean="0"/>
              <a:t>$a 	Místo narození -  použití pouze u českých autorit</a:t>
            </a:r>
          </a:p>
          <a:p>
            <a:pPr lvl="1"/>
            <a:r>
              <a:rPr lang="cs-CZ" dirty="0" smtClean="0"/>
              <a:t>$b 	Místo úmrtí - použití pouze u českých autorit</a:t>
            </a:r>
          </a:p>
          <a:p>
            <a:pPr lvl="1"/>
            <a:r>
              <a:rPr lang="cs-CZ" dirty="0" smtClean="0"/>
              <a:t>$c	Související stát- použití u českých i zahraničních autorit</a:t>
            </a:r>
          </a:p>
          <a:p>
            <a:pPr lvl="1"/>
            <a:r>
              <a:rPr lang="cs-CZ" dirty="0" smtClean="0"/>
              <a:t>$e	Sídlo korporace – použití pro korporace</a:t>
            </a:r>
          </a:p>
          <a:p>
            <a:pPr lvl="1"/>
            <a:r>
              <a:rPr lang="cs-CZ" dirty="0" smtClean="0"/>
              <a:t>$f 	Jiné související místo – použití u českých i zahraničních autorit</a:t>
            </a:r>
          </a:p>
          <a:p>
            <a:pPr lvl="1"/>
            <a:r>
              <a:rPr lang="cs-CZ" dirty="0" smtClean="0"/>
              <a:t>$s 	Počáteční datum rozmezí</a:t>
            </a:r>
          </a:p>
          <a:p>
            <a:pPr lvl="1"/>
            <a:r>
              <a:rPr lang="cs-CZ" dirty="0" smtClean="0"/>
              <a:t>$t 	Konečné datum rozmezí</a:t>
            </a:r>
          </a:p>
          <a:p>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AACR2 vs. </a:t>
            </a:r>
            <a:r>
              <a:rPr lang="en-US" dirty="0" smtClean="0"/>
              <a:t>RDA</a:t>
            </a:r>
            <a:r>
              <a:rPr lang="cs-CZ" dirty="0" smtClean="0"/>
              <a:t> - </a:t>
            </a:r>
            <a:r>
              <a:rPr lang="en-US" dirty="0" smtClean="0">
                <a:solidFill>
                  <a:schemeClr val="tx2">
                    <a:lumMod val="60000"/>
                    <a:lumOff val="40000"/>
                  </a:schemeClr>
                </a:solidFill>
              </a:rPr>
              <a:t>Adam L. </a:t>
            </a:r>
            <a:r>
              <a:rPr lang="en-US" dirty="0" smtClean="0">
                <a:solidFill>
                  <a:schemeClr val="tx2">
                    <a:lumMod val="60000"/>
                    <a:lumOff val="40000"/>
                  </a:schemeClr>
                </a:solidFill>
              </a:rPr>
              <a:t>Schiff</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dirty="0" smtClean="0"/>
              <a:t>Much of AACR2 has been carried over to RDA</a:t>
            </a:r>
          </a:p>
          <a:p>
            <a:r>
              <a:rPr lang="en-US" dirty="0" smtClean="0"/>
              <a:t>Significant differences, but a lot is the same</a:t>
            </a:r>
          </a:p>
          <a:p>
            <a:r>
              <a:rPr lang="en-US" dirty="0" smtClean="0"/>
              <a:t>Terminology changes can confuse people</a:t>
            </a:r>
          </a:p>
          <a:p>
            <a:r>
              <a:rPr lang="en-US" dirty="0" smtClean="0"/>
              <a:t>Understanding FRBR group 1 and 2 entities will make applying RDA easier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Plánovaná implementace</a:t>
            </a:r>
            <a:endParaRPr lang="en-US" dirty="0"/>
          </a:p>
        </p:txBody>
      </p:sp>
      <p:sp>
        <p:nvSpPr>
          <p:cNvPr id="3" name="Zástupný symbol pro obsah 2"/>
          <p:cNvSpPr>
            <a:spLocks noGrp="1"/>
          </p:cNvSpPr>
          <p:nvPr>
            <p:ph idx="1"/>
          </p:nvPr>
        </p:nvSpPr>
        <p:spPr/>
        <p:txBody>
          <a:bodyPr/>
          <a:lstStyle/>
          <a:p>
            <a:pPr marL="12700" marR="159890">
              <a:lnSpc>
                <a:spcPts val="3679"/>
              </a:lnSpc>
              <a:spcBef>
                <a:spcPts val="1530"/>
              </a:spcBef>
            </a:pPr>
            <a:r>
              <a:rPr lang="cs-CZ" b="1" dirty="0" smtClean="0">
                <a:latin typeface="Arial"/>
                <a:cs typeface="Arial"/>
              </a:rPr>
              <a:t>Irs</a:t>
            </a:r>
            <a:r>
              <a:rPr lang="cs-CZ" b="1" spc="-14" dirty="0" smtClean="0">
                <a:latin typeface="Arial"/>
                <a:cs typeface="Arial"/>
              </a:rPr>
              <a:t>k</a:t>
            </a:r>
            <a:r>
              <a:rPr lang="cs-CZ" b="1" dirty="0" smtClean="0">
                <a:latin typeface="Arial"/>
                <a:cs typeface="Arial"/>
              </a:rPr>
              <a:t>o </a:t>
            </a:r>
            <a:endParaRPr lang="cs-CZ" dirty="0" smtClean="0">
              <a:latin typeface="Arial"/>
              <a:cs typeface="Arial"/>
            </a:endParaRPr>
          </a:p>
          <a:p>
            <a:pPr marL="12700" marR="159890">
              <a:lnSpc>
                <a:spcPts val="3679"/>
              </a:lnSpc>
              <a:spcBef>
                <a:spcPts val="1530"/>
              </a:spcBef>
            </a:pPr>
            <a:r>
              <a:rPr lang="cs-CZ" b="1" dirty="0" smtClean="0">
                <a:latin typeface="Arial"/>
                <a:cs typeface="Arial"/>
              </a:rPr>
              <a:t>Sk</a:t>
            </a:r>
            <a:r>
              <a:rPr lang="cs-CZ" b="1" spc="-14" dirty="0" smtClean="0">
                <a:latin typeface="Arial"/>
                <a:cs typeface="Arial"/>
              </a:rPr>
              <a:t>o</a:t>
            </a:r>
            <a:r>
              <a:rPr lang="cs-CZ" b="1" dirty="0" smtClean="0">
                <a:latin typeface="Arial"/>
                <a:cs typeface="Arial"/>
              </a:rPr>
              <a:t>ts</a:t>
            </a:r>
            <a:r>
              <a:rPr lang="cs-CZ" b="1" spc="-14" dirty="0" smtClean="0">
                <a:latin typeface="Arial"/>
                <a:cs typeface="Arial"/>
              </a:rPr>
              <a:t>k</a:t>
            </a:r>
            <a:r>
              <a:rPr lang="cs-CZ" b="1" dirty="0" smtClean="0">
                <a:latin typeface="Arial"/>
                <a:cs typeface="Arial"/>
              </a:rPr>
              <a:t>o</a:t>
            </a:r>
            <a:endParaRPr lang="cs-CZ" dirty="0" smtClean="0">
              <a:latin typeface="Arial"/>
              <a:cs typeface="Arial"/>
            </a:endParaRPr>
          </a:p>
          <a:p>
            <a:pPr marL="12700" marR="61036">
              <a:lnSpc>
                <a:spcPct val="95825"/>
              </a:lnSpc>
              <a:spcBef>
                <a:spcPts val="1570"/>
              </a:spcBef>
            </a:pPr>
            <a:r>
              <a:rPr lang="cs-CZ" b="1" dirty="0" smtClean="0">
                <a:latin typeface="Arial"/>
                <a:cs typeface="Arial"/>
              </a:rPr>
              <a:t>Fin</a:t>
            </a:r>
            <a:r>
              <a:rPr lang="cs-CZ" b="1" spc="-14" dirty="0" smtClean="0">
                <a:latin typeface="Arial"/>
                <a:cs typeface="Arial"/>
              </a:rPr>
              <a:t>s</a:t>
            </a:r>
            <a:r>
              <a:rPr lang="cs-CZ" b="1" dirty="0" smtClean="0">
                <a:latin typeface="Arial"/>
                <a:cs typeface="Arial"/>
              </a:rPr>
              <a:t>ko</a:t>
            </a:r>
          </a:p>
          <a:p>
            <a:pPr marL="12700" marR="61036">
              <a:lnSpc>
                <a:spcPct val="95825"/>
              </a:lnSpc>
              <a:spcBef>
                <a:spcPts val="1570"/>
              </a:spcBef>
            </a:pPr>
            <a:endParaRPr lang="cs-CZ" dirty="0" smtClean="0">
              <a:latin typeface="Arial"/>
              <a:cs typeface="Arial"/>
            </a:endParaRPr>
          </a:p>
          <a:p>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Differences - Descriptive</a:t>
            </a:r>
            <a:endParaRPr lang="en-US" dirty="0"/>
          </a:p>
        </p:txBody>
      </p:sp>
      <p:sp>
        <p:nvSpPr>
          <p:cNvPr id="3" name="Content Placeholder 2"/>
          <p:cNvSpPr>
            <a:spLocks noGrp="1"/>
          </p:cNvSpPr>
          <p:nvPr>
            <p:ph idx="1"/>
          </p:nvPr>
        </p:nvSpPr>
        <p:spPr>
          <a:xfrm>
            <a:off x="457200" y="1600201"/>
            <a:ext cx="8229600" cy="2057400"/>
          </a:xfrm>
        </p:spPr>
        <p:txBody>
          <a:bodyPr/>
          <a:lstStyle/>
          <a:p>
            <a:r>
              <a:rPr lang="en-US" dirty="0" smtClean="0"/>
              <a:t>GMD replaced by content type, media type, carrier type (336, 337, 338); include these elements even when no GMD would have been used</a:t>
            </a:r>
            <a:endParaRPr lang="en-US" dirty="0"/>
          </a:p>
        </p:txBody>
      </p:sp>
      <p:sp>
        <p:nvSpPr>
          <p:cNvPr id="4" name="TextBox 3"/>
          <p:cNvSpPr txBox="1"/>
          <p:nvPr/>
        </p:nvSpPr>
        <p:spPr>
          <a:xfrm>
            <a:off x="381000" y="3962400"/>
            <a:ext cx="4114800" cy="2585323"/>
          </a:xfrm>
          <a:prstGeom prst="rect">
            <a:avLst/>
          </a:prstGeom>
          <a:noFill/>
          <a:ln w="15875">
            <a:solidFill>
              <a:schemeClr val="accent4">
                <a:lumMod val="75000"/>
              </a:schemeClr>
            </a:solidFill>
          </a:ln>
        </p:spPr>
        <p:txBody>
          <a:bodyPr wrap="square" rtlCol="0">
            <a:spAutoFit/>
          </a:bodyPr>
          <a:lstStyle/>
          <a:p>
            <a:r>
              <a:rPr lang="en-US" dirty="0" smtClean="0"/>
              <a:t>245 10  Bangladesh Constitution : $b </a:t>
            </a:r>
          </a:p>
          <a:p>
            <a:r>
              <a:rPr lang="en-US" dirty="0"/>
              <a:t> </a:t>
            </a:r>
            <a:r>
              <a:rPr lang="en-US" dirty="0" smtClean="0"/>
              <a:t>             trends and issues / $c Mustafa </a:t>
            </a:r>
          </a:p>
          <a:p>
            <a:r>
              <a:rPr lang="en-US" dirty="0"/>
              <a:t> </a:t>
            </a:r>
            <a:r>
              <a:rPr lang="en-US" dirty="0" smtClean="0"/>
              <a:t>             </a:t>
            </a:r>
            <a:r>
              <a:rPr lang="en-US" dirty="0" err="1" smtClean="0"/>
              <a:t>Kamal</a:t>
            </a:r>
            <a:r>
              <a:rPr lang="en-US" dirty="0" smtClean="0"/>
              <a:t>.</a:t>
            </a:r>
          </a:p>
          <a:p>
            <a:r>
              <a:rPr lang="en-US" dirty="0" smtClean="0"/>
              <a:t>260       Dhaka, Bangladesh : $b University</a:t>
            </a:r>
          </a:p>
          <a:p>
            <a:r>
              <a:rPr lang="en-US" dirty="0" smtClean="0"/>
              <a:t>              of Dhaka, </a:t>
            </a:r>
            <a:r>
              <a:rPr lang="en-US" dirty="0"/>
              <a:t>$</a:t>
            </a:r>
            <a:r>
              <a:rPr lang="en-US" dirty="0" smtClean="0"/>
              <a:t>c 1994.</a:t>
            </a:r>
          </a:p>
          <a:p>
            <a:r>
              <a:rPr lang="en-US" dirty="0" smtClean="0"/>
              <a:t>300       xvi, 177 p. ; $c 22 cm.</a:t>
            </a:r>
          </a:p>
          <a:p>
            <a:endParaRPr lang="en-US" dirty="0" smtClean="0"/>
          </a:p>
          <a:p>
            <a:endParaRPr lang="en-US" dirty="0" smtClean="0"/>
          </a:p>
          <a:p>
            <a:endParaRPr lang="en-US" dirty="0"/>
          </a:p>
        </p:txBody>
      </p:sp>
      <p:sp>
        <p:nvSpPr>
          <p:cNvPr id="5" name="TextBox 4"/>
          <p:cNvSpPr txBox="1"/>
          <p:nvPr/>
        </p:nvSpPr>
        <p:spPr>
          <a:xfrm>
            <a:off x="4648200" y="3962400"/>
            <a:ext cx="4114800" cy="2585323"/>
          </a:xfrm>
          <a:prstGeom prst="rect">
            <a:avLst/>
          </a:prstGeom>
          <a:noFill/>
          <a:ln w="19050">
            <a:solidFill>
              <a:schemeClr val="accent4">
                <a:lumMod val="75000"/>
              </a:schemeClr>
            </a:solidFill>
          </a:ln>
        </p:spPr>
        <p:txBody>
          <a:bodyPr wrap="square" rtlCol="0">
            <a:spAutoFit/>
          </a:bodyPr>
          <a:lstStyle/>
          <a:p>
            <a:r>
              <a:rPr lang="en-US" dirty="0" smtClean="0"/>
              <a:t>245 10  Bangladesh Constitution : $b </a:t>
            </a:r>
          </a:p>
          <a:p>
            <a:r>
              <a:rPr lang="en-US" dirty="0"/>
              <a:t> </a:t>
            </a:r>
            <a:r>
              <a:rPr lang="en-US" dirty="0" smtClean="0"/>
              <a:t>             trends and issues / $c Justice </a:t>
            </a:r>
          </a:p>
          <a:p>
            <a:r>
              <a:rPr lang="en-US" dirty="0"/>
              <a:t> </a:t>
            </a:r>
            <a:r>
              <a:rPr lang="en-US" dirty="0" smtClean="0"/>
              <a:t>             Mustafa </a:t>
            </a:r>
            <a:r>
              <a:rPr lang="en-US" dirty="0" err="1" smtClean="0"/>
              <a:t>Kamal</a:t>
            </a:r>
            <a:r>
              <a:rPr lang="en-US" dirty="0" smtClean="0"/>
              <a:t>.</a:t>
            </a:r>
          </a:p>
          <a:p>
            <a:r>
              <a:rPr lang="en-US" dirty="0" smtClean="0"/>
              <a:t>264 _1  Dhaka, Bangladesh : $b University</a:t>
            </a:r>
          </a:p>
          <a:p>
            <a:r>
              <a:rPr lang="en-US" dirty="0" smtClean="0"/>
              <a:t>              of Dhaka, </a:t>
            </a:r>
            <a:r>
              <a:rPr lang="en-US" dirty="0"/>
              <a:t>$</a:t>
            </a:r>
            <a:r>
              <a:rPr lang="en-US" dirty="0" smtClean="0"/>
              <a:t>c 1994.</a:t>
            </a:r>
          </a:p>
          <a:p>
            <a:r>
              <a:rPr lang="en-US" dirty="0" smtClean="0"/>
              <a:t>300       xvi, 177 pages ; $c 22 cm</a:t>
            </a:r>
          </a:p>
          <a:p>
            <a:r>
              <a:rPr lang="en-US" dirty="0" smtClean="0">
                <a:solidFill>
                  <a:srgbClr val="FF0000"/>
                </a:solidFill>
              </a:rPr>
              <a:t>336       text $b txt $2 </a:t>
            </a:r>
            <a:r>
              <a:rPr lang="en-US" dirty="0" err="1" smtClean="0">
                <a:solidFill>
                  <a:srgbClr val="FF0000"/>
                </a:solidFill>
              </a:rPr>
              <a:t>rdacontent</a:t>
            </a:r>
            <a:endParaRPr lang="en-US" dirty="0" smtClean="0">
              <a:solidFill>
                <a:srgbClr val="FF0000"/>
              </a:solidFill>
            </a:endParaRPr>
          </a:p>
          <a:p>
            <a:r>
              <a:rPr lang="en-US" dirty="0" smtClean="0">
                <a:solidFill>
                  <a:srgbClr val="FF0000"/>
                </a:solidFill>
              </a:rPr>
              <a:t>337       </a:t>
            </a:r>
            <a:r>
              <a:rPr lang="pt-BR" dirty="0" smtClean="0">
                <a:solidFill>
                  <a:srgbClr val="FF0000"/>
                </a:solidFill>
              </a:rPr>
              <a:t>unmediated $b n $2 rdamedia</a:t>
            </a:r>
            <a:endParaRPr lang="en-US" dirty="0" smtClean="0">
              <a:solidFill>
                <a:srgbClr val="FF0000"/>
              </a:solidFill>
            </a:endParaRPr>
          </a:p>
          <a:p>
            <a:r>
              <a:rPr lang="en-US" dirty="0" smtClean="0">
                <a:solidFill>
                  <a:srgbClr val="FF0000"/>
                </a:solidFill>
              </a:rPr>
              <a:t>338       </a:t>
            </a:r>
            <a:r>
              <a:rPr lang="it-IT" dirty="0" smtClean="0">
                <a:solidFill>
                  <a:srgbClr val="FF0000"/>
                </a:solidFill>
              </a:rPr>
              <a:t>volume $b nc $2 rdacarrier</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Differences - Descriptive</a:t>
            </a:r>
            <a:endParaRPr lang="en-US" dirty="0"/>
          </a:p>
        </p:txBody>
      </p:sp>
      <p:sp>
        <p:nvSpPr>
          <p:cNvPr id="3" name="Content Placeholder 2"/>
          <p:cNvSpPr>
            <a:spLocks noGrp="1"/>
          </p:cNvSpPr>
          <p:nvPr>
            <p:ph idx="1"/>
          </p:nvPr>
        </p:nvSpPr>
        <p:spPr>
          <a:xfrm>
            <a:off x="457200" y="1600200"/>
            <a:ext cx="8229600" cy="2514599"/>
          </a:xfrm>
        </p:spPr>
        <p:txBody>
          <a:bodyPr>
            <a:normAutofit fontScale="92500" lnSpcReduction="10000"/>
          </a:bodyPr>
          <a:lstStyle/>
          <a:p>
            <a:r>
              <a:rPr lang="en-US" dirty="0" smtClean="0"/>
              <a:t>Statement of responsibility</a:t>
            </a:r>
          </a:p>
          <a:p>
            <a:pPr lvl="1"/>
            <a:r>
              <a:rPr lang="en-US" dirty="0" smtClean="0"/>
              <a:t>If more than one, only first is required</a:t>
            </a:r>
          </a:p>
          <a:p>
            <a:pPr lvl="1"/>
            <a:r>
              <a:rPr lang="en-US" dirty="0" smtClean="0"/>
              <a:t>No “rule of three”</a:t>
            </a:r>
          </a:p>
          <a:p>
            <a:pPr lvl="1"/>
            <a:r>
              <a:rPr lang="en-US" dirty="0" smtClean="0"/>
              <a:t>Transcribe statements fully (generally do not abridge or omit names)</a:t>
            </a:r>
          </a:p>
          <a:p>
            <a:pPr lvl="1"/>
            <a:r>
              <a:rPr lang="en-US" dirty="0" smtClean="0"/>
              <a:t>Inclusion or omission of names is not tied to whether you record access points for the entities</a:t>
            </a:r>
            <a:endParaRPr lang="en-US" dirty="0"/>
          </a:p>
        </p:txBody>
      </p:sp>
      <p:sp>
        <p:nvSpPr>
          <p:cNvPr id="4" name="TextBox 3"/>
          <p:cNvSpPr txBox="1"/>
          <p:nvPr/>
        </p:nvSpPr>
        <p:spPr>
          <a:xfrm>
            <a:off x="304800" y="4419600"/>
            <a:ext cx="4191000" cy="923330"/>
          </a:xfrm>
          <a:prstGeom prst="rect">
            <a:avLst/>
          </a:prstGeom>
          <a:noFill/>
          <a:ln w="15875">
            <a:solidFill>
              <a:schemeClr val="accent4">
                <a:lumMod val="75000"/>
              </a:schemeClr>
            </a:solidFill>
          </a:ln>
        </p:spPr>
        <p:txBody>
          <a:bodyPr wrap="square" rtlCol="0">
            <a:spAutoFit/>
          </a:bodyPr>
          <a:lstStyle/>
          <a:p>
            <a:r>
              <a:rPr lang="en-US" dirty="0" smtClean="0"/>
              <a:t>245 00  Human rights / $c by Louis </a:t>
            </a:r>
            <a:r>
              <a:rPr lang="en-US" dirty="0" err="1" smtClean="0"/>
              <a:t>Henkin</a:t>
            </a:r>
            <a:endParaRPr lang="en-US" dirty="0" smtClean="0"/>
          </a:p>
          <a:p>
            <a:r>
              <a:rPr lang="en-US" dirty="0"/>
              <a:t> </a:t>
            </a:r>
            <a:r>
              <a:rPr lang="en-US" dirty="0" smtClean="0"/>
              <a:t>             ... [et al.].</a:t>
            </a:r>
          </a:p>
          <a:p>
            <a:endParaRPr lang="en-US" dirty="0"/>
          </a:p>
        </p:txBody>
      </p:sp>
      <p:sp>
        <p:nvSpPr>
          <p:cNvPr id="5" name="TextBox 4"/>
          <p:cNvSpPr txBox="1"/>
          <p:nvPr/>
        </p:nvSpPr>
        <p:spPr>
          <a:xfrm>
            <a:off x="4648200" y="4419600"/>
            <a:ext cx="4191000" cy="923330"/>
          </a:xfrm>
          <a:prstGeom prst="rect">
            <a:avLst/>
          </a:prstGeom>
          <a:noFill/>
          <a:ln w="19050">
            <a:solidFill>
              <a:schemeClr val="accent4">
                <a:lumMod val="75000"/>
              </a:schemeClr>
            </a:solidFill>
          </a:ln>
        </p:spPr>
        <p:txBody>
          <a:bodyPr wrap="square" rtlCol="0">
            <a:spAutoFit/>
          </a:bodyPr>
          <a:lstStyle/>
          <a:p>
            <a:r>
              <a:rPr lang="en-US" dirty="0" smtClean="0"/>
              <a:t>245 10  Human rights / $c by Louis </a:t>
            </a:r>
            <a:r>
              <a:rPr lang="en-US" dirty="0" err="1" smtClean="0"/>
              <a:t>Henkin</a:t>
            </a:r>
            <a:r>
              <a:rPr lang="en-US" dirty="0" smtClean="0">
                <a:solidFill>
                  <a:srgbClr val="FF0000"/>
                </a:solidFill>
              </a:rPr>
              <a:t>,</a:t>
            </a:r>
          </a:p>
          <a:p>
            <a:r>
              <a:rPr lang="en-US" dirty="0">
                <a:solidFill>
                  <a:srgbClr val="FF0000"/>
                </a:solidFill>
              </a:rPr>
              <a:t> </a:t>
            </a:r>
            <a:r>
              <a:rPr lang="en-US" dirty="0" smtClean="0">
                <a:solidFill>
                  <a:srgbClr val="FF0000"/>
                </a:solidFill>
              </a:rPr>
              <a:t>             Gerald L. </a:t>
            </a:r>
            <a:r>
              <a:rPr lang="en-US" dirty="0" err="1" smtClean="0">
                <a:solidFill>
                  <a:srgbClr val="FF0000"/>
                </a:solidFill>
              </a:rPr>
              <a:t>Neuman</a:t>
            </a:r>
            <a:r>
              <a:rPr lang="en-US" dirty="0" smtClean="0">
                <a:solidFill>
                  <a:srgbClr val="FF0000"/>
                </a:solidFill>
              </a:rPr>
              <a:t>, Diane F. </a:t>
            </a:r>
          </a:p>
          <a:p>
            <a:r>
              <a:rPr lang="en-US" dirty="0">
                <a:solidFill>
                  <a:srgbClr val="FF0000"/>
                </a:solidFill>
              </a:rPr>
              <a:t> </a:t>
            </a:r>
            <a:r>
              <a:rPr lang="en-US" dirty="0" smtClean="0">
                <a:solidFill>
                  <a:srgbClr val="FF0000"/>
                </a:solidFill>
              </a:rPr>
              <a:t>             </a:t>
            </a:r>
            <a:r>
              <a:rPr lang="en-US" dirty="0" err="1" smtClean="0">
                <a:solidFill>
                  <a:srgbClr val="FF0000"/>
                </a:solidFill>
              </a:rPr>
              <a:t>Orentlicher</a:t>
            </a:r>
            <a:r>
              <a:rPr lang="en-US" dirty="0" smtClean="0">
                <a:solidFill>
                  <a:srgbClr val="FF0000"/>
                </a:solidFill>
              </a:rPr>
              <a:t>, David W. </a:t>
            </a:r>
            <a:r>
              <a:rPr lang="en-US" dirty="0" err="1" smtClean="0">
                <a:solidFill>
                  <a:srgbClr val="FF0000"/>
                </a:solidFill>
              </a:rPr>
              <a:t>Leebron</a:t>
            </a:r>
            <a:r>
              <a:rPr lang="en-US" dirty="0" smtClean="0"/>
              <a:t>.</a:t>
            </a:r>
            <a:endParaRPr lang="en-US" dirty="0"/>
          </a:p>
        </p:txBody>
      </p:sp>
      <p:sp>
        <p:nvSpPr>
          <p:cNvPr id="6" name="TextBox 5"/>
          <p:cNvSpPr txBox="1"/>
          <p:nvPr/>
        </p:nvSpPr>
        <p:spPr>
          <a:xfrm>
            <a:off x="304800" y="5486400"/>
            <a:ext cx="4191000" cy="923330"/>
          </a:xfrm>
          <a:prstGeom prst="rect">
            <a:avLst/>
          </a:prstGeom>
          <a:noFill/>
          <a:ln w="15875">
            <a:solidFill>
              <a:schemeClr val="accent4">
                <a:lumMod val="75000"/>
              </a:schemeClr>
            </a:solidFill>
          </a:ln>
        </p:spPr>
        <p:txBody>
          <a:bodyPr wrap="square" rtlCol="0">
            <a:spAutoFit/>
          </a:bodyPr>
          <a:lstStyle/>
          <a:p>
            <a:r>
              <a:rPr lang="en-US" dirty="0" smtClean="0"/>
              <a:t>245 10  Bangladesh Constitution : $b </a:t>
            </a:r>
          </a:p>
          <a:p>
            <a:r>
              <a:rPr lang="en-US" dirty="0" smtClean="0"/>
              <a:t>              trends and issues / $c Mustafa </a:t>
            </a:r>
          </a:p>
          <a:p>
            <a:r>
              <a:rPr lang="en-US" dirty="0" smtClean="0"/>
              <a:t>              </a:t>
            </a:r>
            <a:r>
              <a:rPr lang="en-US" dirty="0" err="1" smtClean="0"/>
              <a:t>Kamal</a:t>
            </a:r>
            <a:r>
              <a:rPr lang="en-US" dirty="0" smtClean="0"/>
              <a:t>.</a:t>
            </a:r>
          </a:p>
        </p:txBody>
      </p:sp>
      <p:sp>
        <p:nvSpPr>
          <p:cNvPr id="8" name="TextBox 7"/>
          <p:cNvSpPr txBox="1"/>
          <p:nvPr/>
        </p:nvSpPr>
        <p:spPr>
          <a:xfrm>
            <a:off x="4648200" y="5486400"/>
            <a:ext cx="4191000" cy="923330"/>
          </a:xfrm>
          <a:prstGeom prst="rect">
            <a:avLst/>
          </a:prstGeom>
          <a:noFill/>
          <a:ln w="15875">
            <a:solidFill>
              <a:schemeClr val="accent4">
                <a:lumMod val="75000"/>
              </a:schemeClr>
            </a:solidFill>
          </a:ln>
        </p:spPr>
        <p:txBody>
          <a:bodyPr wrap="square" rtlCol="0">
            <a:spAutoFit/>
          </a:bodyPr>
          <a:lstStyle/>
          <a:p>
            <a:r>
              <a:rPr lang="en-US" dirty="0" smtClean="0"/>
              <a:t>245 10  Bangladesh Constitution : $b </a:t>
            </a:r>
          </a:p>
          <a:p>
            <a:r>
              <a:rPr lang="en-US" dirty="0" smtClean="0"/>
              <a:t>              trends and issues / $c </a:t>
            </a:r>
            <a:r>
              <a:rPr lang="en-US" dirty="0" smtClean="0">
                <a:solidFill>
                  <a:srgbClr val="FF0000"/>
                </a:solidFill>
              </a:rPr>
              <a:t>Justice</a:t>
            </a:r>
          </a:p>
          <a:p>
            <a:r>
              <a:rPr lang="en-US" dirty="0"/>
              <a:t> </a:t>
            </a:r>
            <a:r>
              <a:rPr lang="en-US" dirty="0" smtClean="0"/>
              <a:t>             Mustafa </a:t>
            </a:r>
            <a:r>
              <a:rPr lang="en-US" dirty="0" err="1" smtClean="0"/>
              <a:t>Kamal</a:t>
            </a:r>
            <a:r>
              <a:rPr lang="en-US" dirty="0" smtClean="0"/>
              <a:t>.</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33400" y="381000"/>
            <a:ext cx="3718560" cy="6111240"/>
          </a:xfrm>
          <a:prstGeom prst="rect">
            <a:avLst/>
          </a:prstGeom>
          <a:noFill/>
          <a:ln w="15875">
            <a:solidFill>
              <a:schemeClr val="tx1"/>
            </a:solidFill>
            <a:miter lim="800000"/>
            <a:headEnd/>
            <a:tailEnd/>
          </a:ln>
        </p:spPr>
      </p:pic>
      <p:sp>
        <p:nvSpPr>
          <p:cNvPr id="3" name="TextBox 2"/>
          <p:cNvSpPr txBox="1"/>
          <p:nvPr/>
        </p:nvSpPr>
        <p:spPr>
          <a:xfrm>
            <a:off x="4800600" y="1371600"/>
            <a:ext cx="3810000" cy="3293209"/>
          </a:xfrm>
          <a:prstGeom prst="rect">
            <a:avLst/>
          </a:prstGeom>
          <a:noFill/>
          <a:ln w="19050">
            <a:noFill/>
          </a:ln>
        </p:spPr>
        <p:txBody>
          <a:bodyPr wrap="square" rtlCol="0">
            <a:spAutoFit/>
          </a:bodyPr>
          <a:lstStyle/>
          <a:p>
            <a:pPr>
              <a:spcAft>
                <a:spcPts val="600"/>
              </a:spcAft>
            </a:pPr>
            <a:r>
              <a:rPr lang="en-US" dirty="0" smtClean="0"/>
              <a:t>AACR2:</a:t>
            </a:r>
          </a:p>
          <a:p>
            <a:r>
              <a:rPr lang="en-US" dirty="0" smtClean="0"/>
              <a:t>245 10  Engaging with foreign law /</a:t>
            </a:r>
          </a:p>
          <a:p>
            <a:r>
              <a:rPr lang="en-US" dirty="0" smtClean="0"/>
              <a:t>              $c Basil </a:t>
            </a:r>
            <a:r>
              <a:rPr lang="en-US" dirty="0" err="1" smtClean="0"/>
              <a:t>Markesinis</a:t>
            </a:r>
            <a:r>
              <a:rPr lang="en-US" dirty="0" smtClean="0"/>
              <a:t> in</a:t>
            </a:r>
          </a:p>
          <a:p>
            <a:r>
              <a:rPr lang="en-US" dirty="0" smtClean="0"/>
              <a:t>              co-operation with </a:t>
            </a:r>
            <a:r>
              <a:rPr lang="en-US" dirty="0" err="1" smtClean="0"/>
              <a:t>Jörg</a:t>
            </a:r>
            <a:r>
              <a:rPr lang="en-US" dirty="0" smtClean="0"/>
              <a:t> </a:t>
            </a:r>
            <a:r>
              <a:rPr lang="en-US" dirty="0" err="1" smtClean="0"/>
              <a:t>Fedtke</a:t>
            </a:r>
            <a:r>
              <a:rPr lang="en-US" dirty="0" smtClean="0"/>
              <a:t>.</a:t>
            </a:r>
          </a:p>
          <a:p>
            <a:r>
              <a:rPr lang="en-US" dirty="0" smtClean="0"/>
              <a:t>              </a:t>
            </a:r>
          </a:p>
          <a:p>
            <a:endParaRPr lang="en-US" dirty="0" smtClean="0"/>
          </a:p>
          <a:p>
            <a:pPr>
              <a:spcAft>
                <a:spcPts val="600"/>
              </a:spcAft>
            </a:pPr>
            <a:r>
              <a:rPr lang="en-US" dirty="0" smtClean="0"/>
              <a:t>RDA:</a:t>
            </a:r>
          </a:p>
          <a:p>
            <a:r>
              <a:rPr lang="en-US" dirty="0" smtClean="0"/>
              <a:t>245 10  Engaging with foreign law /</a:t>
            </a:r>
          </a:p>
          <a:p>
            <a:r>
              <a:rPr lang="en-US" dirty="0" smtClean="0"/>
              <a:t>              $c </a:t>
            </a:r>
            <a:r>
              <a:rPr lang="en-US" dirty="0" smtClean="0">
                <a:solidFill>
                  <a:srgbClr val="FF0000"/>
                </a:solidFill>
              </a:rPr>
              <a:t>Sir</a:t>
            </a:r>
            <a:r>
              <a:rPr lang="en-US" dirty="0" smtClean="0"/>
              <a:t> Basil </a:t>
            </a:r>
            <a:r>
              <a:rPr lang="en-US" dirty="0" err="1" smtClean="0"/>
              <a:t>Markesinis</a:t>
            </a:r>
            <a:r>
              <a:rPr lang="en-US" dirty="0" smtClean="0">
                <a:solidFill>
                  <a:srgbClr val="FF0000"/>
                </a:solidFill>
              </a:rPr>
              <a:t>, QC, FBA</a:t>
            </a:r>
          </a:p>
          <a:p>
            <a:r>
              <a:rPr lang="en-US" dirty="0" smtClean="0"/>
              <a:t>              in co-operation with </a:t>
            </a:r>
            <a:r>
              <a:rPr lang="en-US" dirty="0" smtClean="0">
                <a:solidFill>
                  <a:srgbClr val="FF0000"/>
                </a:solidFill>
              </a:rPr>
              <a:t>Professor</a:t>
            </a:r>
          </a:p>
          <a:p>
            <a:r>
              <a:rPr lang="en-US" dirty="0" smtClean="0"/>
              <a:t>              </a:t>
            </a:r>
            <a:r>
              <a:rPr lang="en-US" dirty="0" err="1" smtClean="0"/>
              <a:t>Jörg</a:t>
            </a:r>
            <a:r>
              <a:rPr lang="en-US" dirty="0" smtClean="0"/>
              <a:t> </a:t>
            </a:r>
            <a:r>
              <a:rPr lang="en-US" dirty="0" err="1" smtClean="0"/>
              <a:t>Fedtke</a:t>
            </a:r>
            <a:r>
              <a:rPr lang="en-US"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10).tif"/>
          <p:cNvPicPr>
            <a:picLocks noChangeAspect="1"/>
          </p:cNvPicPr>
          <p:nvPr/>
        </p:nvPicPr>
        <p:blipFill>
          <a:blip r:embed="rId2" cstate="print"/>
          <a:stretch>
            <a:fillRect/>
          </a:stretch>
        </p:blipFill>
        <p:spPr>
          <a:xfrm>
            <a:off x="228600" y="0"/>
            <a:ext cx="4814225" cy="6858000"/>
          </a:xfrm>
          <a:prstGeom prst="rect">
            <a:avLst/>
          </a:prstGeom>
        </p:spPr>
      </p:pic>
      <p:sp>
        <p:nvSpPr>
          <p:cNvPr id="3" name="TextBox 2"/>
          <p:cNvSpPr txBox="1"/>
          <p:nvPr/>
        </p:nvSpPr>
        <p:spPr>
          <a:xfrm>
            <a:off x="5410200" y="1371600"/>
            <a:ext cx="3581400" cy="3016210"/>
          </a:xfrm>
          <a:prstGeom prst="rect">
            <a:avLst/>
          </a:prstGeom>
          <a:noFill/>
          <a:ln w="19050">
            <a:noFill/>
          </a:ln>
        </p:spPr>
        <p:txBody>
          <a:bodyPr wrap="square" rtlCol="0">
            <a:spAutoFit/>
          </a:bodyPr>
          <a:lstStyle/>
          <a:p>
            <a:pPr>
              <a:spcAft>
                <a:spcPts val="600"/>
              </a:spcAft>
            </a:pPr>
            <a:r>
              <a:rPr lang="en-US" dirty="0" smtClean="0"/>
              <a:t>AACR2:</a:t>
            </a:r>
          </a:p>
          <a:p>
            <a:r>
              <a:rPr lang="en-US" dirty="0" smtClean="0"/>
              <a:t>245 10  Administration of the</a:t>
            </a:r>
          </a:p>
          <a:p>
            <a:r>
              <a:rPr lang="en-US" dirty="0" smtClean="0"/>
              <a:t>              temporal goods of the</a:t>
            </a:r>
          </a:p>
          <a:p>
            <a:r>
              <a:rPr lang="en-US" dirty="0" smtClean="0"/>
              <a:t>              Church / $c O.V. Cruz.</a:t>
            </a:r>
          </a:p>
          <a:p>
            <a:endParaRPr lang="en-US" dirty="0" smtClean="0"/>
          </a:p>
          <a:p>
            <a:pPr>
              <a:spcAft>
                <a:spcPts val="600"/>
              </a:spcAft>
            </a:pPr>
            <a:r>
              <a:rPr lang="en-US" dirty="0" smtClean="0"/>
              <a:t>RDA:</a:t>
            </a:r>
          </a:p>
          <a:p>
            <a:r>
              <a:rPr lang="en-US" dirty="0" smtClean="0"/>
              <a:t>245 10  Administration of the</a:t>
            </a:r>
          </a:p>
          <a:p>
            <a:r>
              <a:rPr lang="en-US" dirty="0" smtClean="0"/>
              <a:t>              temporal goods of the</a:t>
            </a:r>
          </a:p>
          <a:p>
            <a:r>
              <a:rPr lang="en-US" dirty="0" smtClean="0"/>
              <a:t>              Church / $c </a:t>
            </a:r>
            <a:r>
              <a:rPr lang="en-US" dirty="0" smtClean="0">
                <a:solidFill>
                  <a:srgbClr val="FF0000"/>
                </a:solidFill>
              </a:rPr>
              <a:t>+</a:t>
            </a:r>
            <a:r>
              <a:rPr lang="en-US" dirty="0" smtClean="0"/>
              <a:t> O.V. Cruz</a:t>
            </a:r>
            <a:r>
              <a:rPr lang="en-US" dirty="0" smtClean="0">
                <a:solidFill>
                  <a:srgbClr val="FF0000"/>
                </a:solidFill>
              </a:rPr>
              <a:t>, JCD,</a:t>
            </a:r>
          </a:p>
          <a:p>
            <a:r>
              <a:rPr lang="en-US" dirty="0" smtClean="0"/>
              <a:t>              </a:t>
            </a:r>
            <a:r>
              <a:rPr lang="en-US" dirty="0" smtClean="0">
                <a:solidFill>
                  <a:srgbClr val="FF0000"/>
                </a:solidFill>
              </a:rPr>
              <a:t>DD</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chiff\Desktop\RDA Presentations\AALL 2013\image(6).tif"/>
          <p:cNvPicPr>
            <a:picLocks noChangeAspect="1" noChangeArrowheads="1" noCrop="1"/>
          </p:cNvPicPr>
          <p:nvPr/>
        </p:nvPicPr>
        <p:blipFill>
          <a:blip r:embed="rId3" cstate="print"/>
          <a:srcRect/>
          <a:stretch>
            <a:fillRect/>
          </a:stretch>
        </p:blipFill>
        <p:spPr bwMode="auto">
          <a:xfrm>
            <a:off x="228600" y="196230"/>
            <a:ext cx="4699284" cy="6661770"/>
          </a:xfrm>
          <a:prstGeom prst="rect">
            <a:avLst/>
          </a:prstGeom>
          <a:noFill/>
        </p:spPr>
      </p:pic>
      <p:sp>
        <p:nvSpPr>
          <p:cNvPr id="7" name="TextBox 6"/>
          <p:cNvSpPr txBox="1"/>
          <p:nvPr/>
        </p:nvSpPr>
        <p:spPr>
          <a:xfrm>
            <a:off x="5181600" y="457200"/>
            <a:ext cx="3276600" cy="6186309"/>
          </a:xfrm>
          <a:prstGeom prst="rect">
            <a:avLst/>
          </a:prstGeom>
          <a:noFill/>
        </p:spPr>
        <p:txBody>
          <a:bodyPr wrap="square" rtlCol="0">
            <a:spAutoFit/>
          </a:bodyPr>
          <a:lstStyle/>
          <a:p>
            <a:r>
              <a:rPr lang="en-US" dirty="0" smtClean="0"/>
              <a:t>POSSIBILITIES:</a:t>
            </a:r>
          </a:p>
          <a:p>
            <a:endParaRPr lang="en-US" dirty="0"/>
          </a:p>
          <a:p>
            <a:r>
              <a:rPr lang="en-US" dirty="0" smtClean="0"/>
              <a:t>/ $c by Louis </a:t>
            </a:r>
            <a:r>
              <a:rPr lang="en-US" dirty="0" err="1" smtClean="0"/>
              <a:t>Henkin</a:t>
            </a:r>
            <a:r>
              <a:rPr lang="en-US" dirty="0" smtClean="0"/>
              <a:t>, Gerald L. </a:t>
            </a:r>
            <a:r>
              <a:rPr lang="en-US" dirty="0" err="1" smtClean="0"/>
              <a:t>Neuman</a:t>
            </a:r>
            <a:r>
              <a:rPr lang="en-US" dirty="0" smtClean="0"/>
              <a:t>, Diane F. </a:t>
            </a:r>
            <a:r>
              <a:rPr lang="en-US" dirty="0" err="1" smtClean="0"/>
              <a:t>Orentlicher</a:t>
            </a:r>
            <a:r>
              <a:rPr lang="en-US" dirty="0" smtClean="0"/>
              <a:t>, David W. </a:t>
            </a:r>
            <a:r>
              <a:rPr lang="en-US" dirty="0" err="1" smtClean="0"/>
              <a:t>Leebron</a:t>
            </a:r>
            <a:r>
              <a:rPr lang="en-US" dirty="0" smtClean="0"/>
              <a:t>.</a:t>
            </a:r>
          </a:p>
          <a:p>
            <a:endParaRPr lang="en-US" dirty="0"/>
          </a:p>
          <a:p>
            <a:r>
              <a:rPr lang="en-US" dirty="0" smtClean="0"/>
              <a:t>/ $c by Louis </a:t>
            </a:r>
            <a:r>
              <a:rPr lang="en-US" dirty="0" err="1" smtClean="0"/>
              <a:t>Henkin</a:t>
            </a:r>
            <a:r>
              <a:rPr lang="en-US" dirty="0" smtClean="0"/>
              <a:t> [and three others].</a:t>
            </a:r>
          </a:p>
          <a:p>
            <a:endParaRPr lang="en-US" dirty="0"/>
          </a:p>
          <a:p>
            <a:r>
              <a:rPr lang="en-US" dirty="0" smtClean="0"/>
              <a:t>/ $c by Louis </a:t>
            </a:r>
            <a:r>
              <a:rPr lang="en-US" dirty="0" err="1" smtClean="0"/>
              <a:t>Henkin</a:t>
            </a:r>
            <a:r>
              <a:rPr lang="en-US" dirty="0" smtClean="0"/>
              <a:t>, University Professor Emeritus and Special Service Professor, Columbia University, Gerald L. </a:t>
            </a:r>
            <a:r>
              <a:rPr lang="en-US" dirty="0" err="1" smtClean="0"/>
              <a:t>Neuman</a:t>
            </a:r>
            <a:r>
              <a:rPr lang="en-US" dirty="0" smtClean="0"/>
              <a:t>, Herbert Wechsler Professor of Federal Jurisprudence, Columbia Law School, Diane F. </a:t>
            </a:r>
            <a:r>
              <a:rPr lang="en-US" dirty="0" err="1" smtClean="0"/>
              <a:t>Orentlicher</a:t>
            </a:r>
            <a:r>
              <a:rPr lang="en-US" dirty="0" smtClean="0"/>
              <a:t>, Professor of Law, Washington College of Law, American University, David W. </a:t>
            </a:r>
            <a:r>
              <a:rPr lang="en-US" dirty="0" err="1" smtClean="0"/>
              <a:t>Leebron</a:t>
            </a:r>
            <a:r>
              <a:rPr lang="en-US" dirty="0" smtClean="0"/>
              <a:t>, Dean and Lucy G. Moses Professor of Law, Columbia Law School.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print"/>
          <a:srcRect/>
          <a:stretch>
            <a:fillRect/>
          </a:stretch>
        </p:blipFill>
        <p:spPr bwMode="auto">
          <a:xfrm>
            <a:off x="381000" y="0"/>
            <a:ext cx="4226128" cy="6840855"/>
          </a:xfrm>
          <a:prstGeom prst="rect">
            <a:avLst/>
          </a:prstGeom>
          <a:noFill/>
          <a:ln w="9525">
            <a:noFill/>
            <a:miter lim="800000"/>
            <a:headEnd/>
            <a:tailEnd/>
          </a:ln>
        </p:spPr>
      </p:pic>
      <p:sp>
        <p:nvSpPr>
          <p:cNvPr id="4" name="TextBox 3"/>
          <p:cNvSpPr txBox="1"/>
          <p:nvPr/>
        </p:nvSpPr>
        <p:spPr>
          <a:xfrm>
            <a:off x="4953000" y="762000"/>
            <a:ext cx="3810000" cy="4801314"/>
          </a:xfrm>
          <a:prstGeom prst="rect">
            <a:avLst/>
          </a:prstGeom>
          <a:noFill/>
        </p:spPr>
        <p:txBody>
          <a:bodyPr wrap="square" rtlCol="0">
            <a:spAutoFit/>
          </a:bodyPr>
          <a:lstStyle/>
          <a:p>
            <a:r>
              <a:rPr lang="en-US" dirty="0" smtClean="0"/>
              <a:t>POSSIBILITIES:</a:t>
            </a:r>
          </a:p>
          <a:p>
            <a:endParaRPr lang="en-US" dirty="0"/>
          </a:p>
          <a:p>
            <a:r>
              <a:rPr lang="en-US" dirty="0" smtClean="0"/>
              <a:t>/ $c Thomas F.P. Sullivan, editor.</a:t>
            </a:r>
          </a:p>
          <a:p>
            <a:endParaRPr lang="en-US" dirty="0"/>
          </a:p>
          <a:p>
            <a:r>
              <a:rPr lang="en-US" dirty="0" smtClean="0"/>
              <a:t>/ $c Thomas F.P. Sullivan, editor ; authors, Thomas L. Adams, R. Craig Anderson, F. William Brownell, David R. Case, Lynn M. Gallagher, Wayne T. </a:t>
            </a:r>
            <a:r>
              <a:rPr lang="en-US" dirty="0" err="1" smtClean="0"/>
              <a:t>Halbleib</a:t>
            </a:r>
            <a:r>
              <a:rPr lang="en-US" dirty="0" smtClean="0"/>
              <a:t>, Stanley W. </a:t>
            </a:r>
            <a:r>
              <a:rPr lang="en-US" dirty="0" err="1" smtClean="0"/>
              <a:t>Landfair</a:t>
            </a:r>
            <a:r>
              <a:rPr lang="en-US" dirty="0" smtClean="0"/>
              <a:t>, Robert T. Lee, Marshall Lee Miller, Karen J. </a:t>
            </a:r>
            <a:r>
              <a:rPr lang="en-US" dirty="0" err="1" smtClean="0"/>
              <a:t>Nardi</a:t>
            </a:r>
            <a:r>
              <a:rPr lang="en-US" dirty="0" smtClean="0"/>
              <a:t>, Austin P. Olney, John M. </a:t>
            </a:r>
            <a:r>
              <a:rPr lang="en-US" dirty="0" err="1" smtClean="0"/>
              <a:t>Scagnelli</a:t>
            </a:r>
            <a:r>
              <a:rPr lang="en-US" dirty="0" smtClean="0"/>
              <a:t>, James W. </a:t>
            </a:r>
            <a:r>
              <a:rPr lang="en-US" dirty="0" err="1" smtClean="0"/>
              <a:t>Spensley</a:t>
            </a:r>
            <a:r>
              <a:rPr lang="en-US" dirty="0" smtClean="0"/>
              <a:t>, Thomas F.P. Sullivan, Stephen E. Williams.</a:t>
            </a:r>
          </a:p>
          <a:p>
            <a:endParaRPr lang="en-US" dirty="0"/>
          </a:p>
          <a:p>
            <a:r>
              <a:rPr lang="en-US" dirty="0" smtClean="0"/>
              <a:t>/ $c Thomas F.P. Sullivan, editor ; authors, Thomas L. Adams [and fourteen others].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Differences - Descriptive</a:t>
            </a:r>
            <a:endParaRPr lang="en-US" dirty="0"/>
          </a:p>
        </p:txBody>
      </p:sp>
      <p:sp>
        <p:nvSpPr>
          <p:cNvPr id="3" name="Content Placeholder 2"/>
          <p:cNvSpPr>
            <a:spLocks noGrp="1"/>
          </p:cNvSpPr>
          <p:nvPr>
            <p:ph idx="1"/>
          </p:nvPr>
        </p:nvSpPr>
        <p:spPr>
          <a:xfrm>
            <a:off x="381000" y="1600201"/>
            <a:ext cx="8763000" cy="2057400"/>
          </a:xfrm>
        </p:spPr>
        <p:txBody>
          <a:bodyPr>
            <a:normAutofit fontScale="92500" lnSpcReduction="20000"/>
          </a:bodyPr>
          <a:lstStyle/>
          <a:p>
            <a:r>
              <a:rPr lang="en-US" dirty="0" smtClean="0"/>
              <a:t>Abbreviations much less used - record what you see</a:t>
            </a:r>
          </a:p>
          <a:p>
            <a:pPr lvl="1">
              <a:buNone/>
            </a:pPr>
            <a:r>
              <a:rPr lang="en-US" dirty="0" smtClean="0"/>
              <a:t>  Still used  (see Appendix B):</a:t>
            </a:r>
          </a:p>
          <a:p>
            <a:pPr lvl="2"/>
            <a:r>
              <a:rPr lang="en-US" dirty="0" smtClean="0"/>
              <a:t>for units of measurement and time (in.  ft.  hr.  min.  sec.  fps  </a:t>
            </a:r>
            <a:r>
              <a:rPr lang="en-US" dirty="0" err="1" smtClean="0"/>
              <a:t>ips</a:t>
            </a:r>
            <a:r>
              <a:rPr lang="en-US" dirty="0" smtClean="0"/>
              <a:t>  rpm)</a:t>
            </a:r>
          </a:p>
          <a:p>
            <a:pPr lvl="2"/>
            <a:r>
              <a:rPr lang="en-US" dirty="0" smtClean="0"/>
              <a:t>when found as an abbreviation on a resource</a:t>
            </a:r>
          </a:p>
          <a:p>
            <a:pPr lvl="2"/>
            <a:r>
              <a:rPr lang="en-US" dirty="0" smtClean="0"/>
              <a:t>for part numbering in series access point (Bd.  bk.  n.  no.  n:o  Nr.  pt.  T.  v.) </a:t>
            </a:r>
          </a:p>
          <a:p>
            <a:r>
              <a:rPr lang="en-US" dirty="0" smtClean="0"/>
              <a:t>Metric symbols are not abbreviations</a:t>
            </a:r>
            <a:endParaRPr lang="en-US" dirty="0"/>
          </a:p>
        </p:txBody>
      </p:sp>
      <p:sp>
        <p:nvSpPr>
          <p:cNvPr id="4" name="TextBox 3"/>
          <p:cNvSpPr txBox="1"/>
          <p:nvPr/>
        </p:nvSpPr>
        <p:spPr>
          <a:xfrm>
            <a:off x="381000" y="3962400"/>
            <a:ext cx="4114800" cy="1754326"/>
          </a:xfrm>
          <a:prstGeom prst="rect">
            <a:avLst/>
          </a:prstGeom>
          <a:noFill/>
          <a:ln w="15875">
            <a:solidFill>
              <a:schemeClr val="accent4">
                <a:lumMod val="75000"/>
              </a:schemeClr>
            </a:solidFill>
          </a:ln>
        </p:spPr>
        <p:txBody>
          <a:bodyPr wrap="square" rtlCol="0">
            <a:spAutoFit/>
          </a:bodyPr>
          <a:lstStyle/>
          <a:p>
            <a:r>
              <a:rPr lang="en-US" dirty="0" smtClean="0"/>
              <a:t>245 10  Bangladesh Constitution : $b </a:t>
            </a:r>
          </a:p>
          <a:p>
            <a:r>
              <a:rPr lang="en-US" dirty="0"/>
              <a:t> </a:t>
            </a:r>
            <a:r>
              <a:rPr lang="en-US" dirty="0" smtClean="0"/>
              <a:t>             trends and issues / $c Mustafa </a:t>
            </a:r>
          </a:p>
          <a:p>
            <a:r>
              <a:rPr lang="en-US" dirty="0"/>
              <a:t> </a:t>
            </a:r>
            <a:r>
              <a:rPr lang="en-US" dirty="0" smtClean="0"/>
              <a:t>             </a:t>
            </a:r>
            <a:r>
              <a:rPr lang="en-US" dirty="0" err="1" smtClean="0"/>
              <a:t>Kamal</a:t>
            </a:r>
            <a:r>
              <a:rPr lang="en-US" dirty="0" smtClean="0"/>
              <a:t>.</a:t>
            </a:r>
          </a:p>
          <a:p>
            <a:r>
              <a:rPr lang="en-US" dirty="0" smtClean="0"/>
              <a:t>260       Dhaka, Bangladesh : $b University</a:t>
            </a:r>
          </a:p>
          <a:p>
            <a:r>
              <a:rPr lang="en-US" dirty="0" smtClean="0"/>
              <a:t>              of Dhaka, </a:t>
            </a:r>
            <a:r>
              <a:rPr lang="en-US" dirty="0"/>
              <a:t>$</a:t>
            </a:r>
            <a:r>
              <a:rPr lang="en-US" dirty="0" smtClean="0"/>
              <a:t>c 1994.</a:t>
            </a:r>
          </a:p>
          <a:p>
            <a:r>
              <a:rPr lang="en-US" dirty="0" smtClean="0"/>
              <a:t>300       xvi, 177 p. ; $c 22 cm.</a:t>
            </a:r>
            <a:endParaRPr lang="en-US" dirty="0"/>
          </a:p>
        </p:txBody>
      </p:sp>
      <p:sp>
        <p:nvSpPr>
          <p:cNvPr id="5" name="TextBox 4"/>
          <p:cNvSpPr txBox="1"/>
          <p:nvPr/>
        </p:nvSpPr>
        <p:spPr>
          <a:xfrm>
            <a:off x="4648200" y="3962400"/>
            <a:ext cx="4114800" cy="1754326"/>
          </a:xfrm>
          <a:prstGeom prst="rect">
            <a:avLst/>
          </a:prstGeom>
          <a:noFill/>
          <a:ln w="19050">
            <a:solidFill>
              <a:schemeClr val="accent4">
                <a:lumMod val="75000"/>
              </a:schemeClr>
            </a:solidFill>
          </a:ln>
        </p:spPr>
        <p:txBody>
          <a:bodyPr wrap="square" rtlCol="0">
            <a:spAutoFit/>
          </a:bodyPr>
          <a:lstStyle/>
          <a:p>
            <a:r>
              <a:rPr lang="en-US" dirty="0" smtClean="0"/>
              <a:t>245 10  Bangladesh Constitution : $b </a:t>
            </a:r>
          </a:p>
          <a:p>
            <a:r>
              <a:rPr lang="en-US" dirty="0"/>
              <a:t> </a:t>
            </a:r>
            <a:r>
              <a:rPr lang="en-US" dirty="0" smtClean="0"/>
              <a:t>             trends and issues / $c Justice </a:t>
            </a:r>
          </a:p>
          <a:p>
            <a:r>
              <a:rPr lang="en-US" dirty="0"/>
              <a:t> </a:t>
            </a:r>
            <a:r>
              <a:rPr lang="en-US" dirty="0" smtClean="0"/>
              <a:t>             Mustafa </a:t>
            </a:r>
            <a:r>
              <a:rPr lang="en-US" dirty="0" err="1" smtClean="0"/>
              <a:t>Kamal</a:t>
            </a:r>
            <a:r>
              <a:rPr lang="en-US" dirty="0" smtClean="0"/>
              <a:t>.</a:t>
            </a:r>
          </a:p>
          <a:p>
            <a:r>
              <a:rPr lang="en-US" dirty="0" smtClean="0"/>
              <a:t>264 _1  Dhaka, Bangladesh : $b University</a:t>
            </a:r>
          </a:p>
          <a:p>
            <a:r>
              <a:rPr lang="en-US" dirty="0" smtClean="0"/>
              <a:t>              of Dhaka, </a:t>
            </a:r>
            <a:r>
              <a:rPr lang="en-US" dirty="0"/>
              <a:t>$</a:t>
            </a:r>
            <a:r>
              <a:rPr lang="en-US" dirty="0" smtClean="0"/>
              <a:t>c 1994.</a:t>
            </a:r>
          </a:p>
          <a:p>
            <a:r>
              <a:rPr lang="en-US" dirty="0" smtClean="0"/>
              <a:t>300       xvi, 177 </a:t>
            </a:r>
            <a:r>
              <a:rPr lang="en-US" dirty="0" smtClean="0">
                <a:solidFill>
                  <a:srgbClr val="FF0000"/>
                </a:solidFill>
              </a:rPr>
              <a:t>pages</a:t>
            </a:r>
            <a:r>
              <a:rPr lang="en-US" dirty="0" smtClean="0"/>
              <a:t> ; $c 22 </a:t>
            </a:r>
            <a:r>
              <a:rPr lang="en-US" dirty="0" smtClean="0">
                <a:solidFill>
                  <a:srgbClr val="FF0000"/>
                </a:solidFill>
              </a:rPr>
              <a:t>cm</a:t>
            </a:r>
          </a:p>
        </p:txBody>
      </p:sp>
      <p:sp>
        <p:nvSpPr>
          <p:cNvPr id="6" name="TextBox 5"/>
          <p:cNvSpPr txBox="1"/>
          <p:nvPr/>
        </p:nvSpPr>
        <p:spPr>
          <a:xfrm>
            <a:off x="381000" y="5943600"/>
            <a:ext cx="4114800" cy="646331"/>
          </a:xfrm>
          <a:prstGeom prst="rect">
            <a:avLst/>
          </a:prstGeom>
          <a:noFill/>
          <a:ln w="19050">
            <a:solidFill>
              <a:schemeClr val="accent4">
                <a:lumMod val="75000"/>
              </a:schemeClr>
            </a:solidFill>
          </a:ln>
        </p:spPr>
        <p:txBody>
          <a:bodyPr wrap="square" rtlCol="0">
            <a:spAutoFit/>
          </a:bodyPr>
          <a:lstStyle/>
          <a:p>
            <a:r>
              <a:rPr lang="en-US" dirty="0" smtClean="0"/>
              <a:t>300       2 v. : $b ill., maps ; $c 25 cm.</a:t>
            </a:r>
          </a:p>
          <a:p>
            <a:endParaRPr lang="en-US" dirty="0"/>
          </a:p>
        </p:txBody>
      </p:sp>
      <p:sp>
        <p:nvSpPr>
          <p:cNvPr id="7" name="TextBox 6"/>
          <p:cNvSpPr txBox="1"/>
          <p:nvPr/>
        </p:nvSpPr>
        <p:spPr>
          <a:xfrm>
            <a:off x="4648200" y="5943600"/>
            <a:ext cx="4114800" cy="646331"/>
          </a:xfrm>
          <a:prstGeom prst="rect">
            <a:avLst/>
          </a:prstGeom>
          <a:noFill/>
          <a:ln w="19050">
            <a:solidFill>
              <a:schemeClr val="accent4">
                <a:lumMod val="75000"/>
              </a:schemeClr>
            </a:solidFill>
          </a:ln>
        </p:spPr>
        <p:txBody>
          <a:bodyPr wrap="square" rtlCol="0">
            <a:spAutoFit/>
          </a:bodyPr>
          <a:lstStyle/>
          <a:p>
            <a:r>
              <a:rPr lang="en-US" dirty="0" smtClean="0"/>
              <a:t>300       2 </a:t>
            </a:r>
            <a:r>
              <a:rPr lang="en-US" dirty="0" smtClean="0">
                <a:solidFill>
                  <a:srgbClr val="FF0000"/>
                </a:solidFill>
              </a:rPr>
              <a:t>volumes</a:t>
            </a:r>
            <a:r>
              <a:rPr lang="en-US" dirty="0" smtClean="0"/>
              <a:t> : $b </a:t>
            </a:r>
            <a:r>
              <a:rPr lang="en-US" dirty="0" smtClean="0">
                <a:solidFill>
                  <a:srgbClr val="FF0000"/>
                </a:solidFill>
              </a:rPr>
              <a:t>illustrations</a:t>
            </a:r>
            <a:r>
              <a:rPr lang="en-US" dirty="0" smtClean="0"/>
              <a:t>, maps ;</a:t>
            </a:r>
          </a:p>
          <a:p>
            <a:r>
              <a:rPr lang="en-US" dirty="0" smtClean="0"/>
              <a:t>              $c 25 </a:t>
            </a:r>
            <a:r>
              <a:rPr lang="en-US" dirty="0" smtClean="0">
                <a:solidFill>
                  <a:srgbClr val="FF0000"/>
                </a:solidFill>
              </a:rPr>
              <a:t>cm</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681.bmp"/>
          <p:cNvPicPr>
            <a:picLocks noChangeAspect="1"/>
          </p:cNvPicPr>
          <p:nvPr/>
        </p:nvPicPr>
        <p:blipFill>
          <a:blip r:embed="rId2" cstate="print"/>
          <a:stretch>
            <a:fillRect/>
          </a:stretch>
        </p:blipFill>
        <p:spPr>
          <a:xfrm>
            <a:off x="533400" y="381000"/>
            <a:ext cx="3718883" cy="6111770"/>
          </a:xfrm>
          <a:prstGeom prst="rect">
            <a:avLst/>
          </a:prstGeom>
          <a:ln w="15875">
            <a:solidFill>
              <a:schemeClr val="tx1"/>
            </a:solidFill>
          </a:ln>
        </p:spPr>
      </p:pic>
      <p:sp>
        <p:nvSpPr>
          <p:cNvPr id="3" name="Rectangle 2"/>
          <p:cNvSpPr/>
          <p:nvPr/>
        </p:nvSpPr>
        <p:spPr>
          <a:xfrm>
            <a:off x="4953000" y="1981200"/>
            <a:ext cx="3733800" cy="3801041"/>
          </a:xfrm>
          <a:prstGeom prst="rect">
            <a:avLst/>
          </a:prstGeom>
        </p:spPr>
        <p:txBody>
          <a:bodyPr wrap="square">
            <a:spAutoFit/>
          </a:bodyPr>
          <a:lstStyle/>
          <a:p>
            <a:pPr>
              <a:spcAft>
                <a:spcPts val="600"/>
              </a:spcAft>
            </a:pPr>
            <a:r>
              <a:rPr lang="en-US" dirty="0" smtClean="0"/>
              <a:t>AACR2:</a:t>
            </a:r>
          </a:p>
          <a:p>
            <a:r>
              <a:rPr lang="en-US" dirty="0" smtClean="0"/>
              <a:t>260      Oxford ; $a Portland, Or. : $b</a:t>
            </a:r>
          </a:p>
          <a:p>
            <a:r>
              <a:rPr lang="en-US" dirty="0" smtClean="0"/>
              <a:t>             Hart Pub., $c 2009.</a:t>
            </a:r>
          </a:p>
          <a:p>
            <a:endParaRPr lang="en-US" dirty="0" smtClean="0"/>
          </a:p>
          <a:p>
            <a:pPr>
              <a:spcAft>
                <a:spcPts val="600"/>
              </a:spcAft>
            </a:pPr>
            <a:r>
              <a:rPr lang="en-US" dirty="0" smtClean="0"/>
              <a:t>RDA:</a:t>
            </a:r>
          </a:p>
          <a:p>
            <a:r>
              <a:rPr lang="en-US" dirty="0" smtClean="0"/>
              <a:t>264 _1  Oxford ; $a Portland, Or</a:t>
            </a:r>
            <a:r>
              <a:rPr lang="en-US" dirty="0" smtClean="0">
                <a:solidFill>
                  <a:srgbClr val="FF0000"/>
                </a:solidFill>
              </a:rPr>
              <a:t>egon</a:t>
            </a:r>
            <a:r>
              <a:rPr lang="en-US" dirty="0" smtClean="0"/>
              <a:t> :</a:t>
            </a:r>
          </a:p>
          <a:p>
            <a:pPr>
              <a:spcAft>
                <a:spcPts val="600"/>
              </a:spcAft>
            </a:pPr>
            <a:r>
              <a:rPr lang="en-US" dirty="0" smtClean="0"/>
              <a:t>              $b Hart Pub</a:t>
            </a:r>
            <a:r>
              <a:rPr lang="en-US" dirty="0" smtClean="0">
                <a:solidFill>
                  <a:srgbClr val="FF0000"/>
                </a:solidFill>
              </a:rPr>
              <a:t>lishing</a:t>
            </a:r>
            <a:r>
              <a:rPr lang="en-US" dirty="0" smtClean="0"/>
              <a:t>, $c 2009.</a:t>
            </a:r>
          </a:p>
          <a:p>
            <a:pPr>
              <a:spcAft>
                <a:spcPts val="1200"/>
              </a:spcAft>
            </a:pPr>
            <a:r>
              <a:rPr lang="en-US" dirty="0" smtClean="0">
                <a:solidFill>
                  <a:srgbClr val="FF0000"/>
                </a:solidFill>
              </a:rPr>
              <a:t>    </a:t>
            </a:r>
            <a:r>
              <a:rPr lang="en-US" i="1" dirty="0" smtClean="0">
                <a:solidFill>
                  <a:srgbClr val="FF0000"/>
                </a:solidFill>
              </a:rPr>
              <a:t>or</a:t>
            </a:r>
          </a:p>
          <a:p>
            <a:r>
              <a:rPr lang="en-US" dirty="0" smtClean="0"/>
              <a:t>264 _1  Oxford : $b Hart Pub</a:t>
            </a:r>
            <a:r>
              <a:rPr lang="en-US" dirty="0" smtClean="0">
                <a:solidFill>
                  <a:srgbClr val="FF0000"/>
                </a:solidFill>
              </a:rPr>
              <a:t>lishing</a:t>
            </a:r>
            <a:r>
              <a:rPr lang="en-US" dirty="0" smtClean="0"/>
              <a:t>,</a:t>
            </a:r>
          </a:p>
          <a:p>
            <a:r>
              <a:rPr lang="en-US" dirty="0" smtClean="0"/>
              <a:t>              $c 2009.</a:t>
            </a:r>
          </a:p>
          <a:p>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7).tif"/>
          <p:cNvPicPr>
            <a:picLocks noChangeAspect="1"/>
          </p:cNvPicPr>
          <p:nvPr/>
        </p:nvPicPr>
        <p:blipFill>
          <a:blip r:embed="rId2" cstate="print"/>
          <a:stretch>
            <a:fillRect/>
          </a:stretch>
        </p:blipFill>
        <p:spPr>
          <a:xfrm>
            <a:off x="762000" y="0"/>
            <a:ext cx="4818314" cy="6858000"/>
          </a:xfrm>
          <a:prstGeom prst="rect">
            <a:avLst/>
          </a:prstGeom>
        </p:spPr>
      </p:pic>
      <p:sp>
        <p:nvSpPr>
          <p:cNvPr id="3" name="TextBox 2"/>
          <p:cNvSpPr txBox="1"/>
          <p:nvPr/>
        </p:nvSpPr>
        <p:spPr>
          <a:xfrm>
            <a:off x="5867400" y="1676400"/>
            <a:ext cx="3048000" cy="1785104"/>
          </a:xfrm>
          <a:prstGeom prst="rect">
            <a:avLst/>
          </a:prstGeom>
          <a:noFill/>
          <a:ln w="19050">
            <a:noFill/>
          </a:ln>
        </p:spPr>
        <p:txBody>
          <a:bodyPr wrap="square" rtlCol="0">
            <a:spAutoFit/>
          </a:bodyPr>
          <a:lstStyle/>
          <a:p>
            <a:pPr>
              <a:spcAft>
                <a:spcPts val="1200"/>
              </a:spcAft>
            </a:pPr>
            <a:r>
              <a:rPr lang="en-US" dirty="0" smtClean="0"/>
              <a:t>AACR2: </a:t>
            </a:r>
          </a:p>
          <a:p>
            <a:r>
              <a:rPr lang="en-US" dirty="0" smtClean="0"/>
              <a:t>      250     14th ed.</a:t>
            </a:r>
          </a:p>
          <a:p>
            <a:endParaRPr lang="en-US" dirty="0" smtClean="0"/>
          </a:p>
          <a:p>
            <a:pPr>
              <a:spcAft>
                <a:spcPts val="1200"/>
              </a:spcAft>
            </a:pPr>
            <a:r>
              <a:rPr lang="en-US" dirty="0" smtClean="0"/>
              <a:t>RDA: </a:t>
            </a:r>
          </a:p>
          <a:p>
            <a:r>
              <a:rPr lang="en-US" dirty="0" smtClean="0"/>
              <a:t>      250     </a:t>
            </a:r>
            <a:r>
              <a:rPr lang="en-US" dirty="0" smtClean="0">
                <a:solidFill>
                  <a:srgbClr val="FF0000"/>
                </a:solidFill>
              </a:rPr>
              <a:t>Fourteen</a:t>
            </a:r>
            <a:r>
              <a:rPr lang="en-US" dirty="0" smtClean="0"/>
              <a:t>th</a:t>
            </a:r>
            <a:r>
              <a:rPr lang="en-US" dirty="0" smtClean="0">
                <a:solidFill>
                  <a:srgbClr val="FF0000"/>
                </a:solidFill>
              </a:rPr>
              <a:t> </a:t>
            </a:r>
            <a:r>
              <a:rPr lang="en-US" dirty="0" smtClean="0"/>
              <a:t>ed</a:t>
            </a:r>
            <a:r>
              <a:rPr lang="en-US" dirty="0" smtClean="0">
                <a:solidFill>
                  <a:srgbClr val="FF0000"/>
                </a:solidFill>
              </a:rPr>
              <a:t>ition</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8).tif"/>
          <p:cNvPicPr>
            <a:picLocks noChangeAspect="1"/>
          </p:cNvPicPr>
          <p:nvPr/>
        </p:nvPicPr>
        <p:blipFill>
          <a:blip r:embed="rId2" cstate="print"/>
          <a:stretch>
            <a:fillRect/>
          </a:stretch>
        </p:blipFill>
        <p:spPr>
          <a:xfrm>
            <a:off x="838200" y="0"/>
            <a:ext cx="4557075" cy="6858000"/>
          </a:xfrm>
          <a:prstGeom prst="rect">
            <a:avLst/>
          </a:prstGeom>
        </p:spPr>
      </p:pic>
      <p:sp>
        <p:nvSpPr>
          <p:cNvPr id="4" name="TextBox 3"/>
          <p:cNvSpPr txBox="1"/>
          <p:nvPr/>
        </p:nvSpPr>
        <p:spPr>
          <a:xfrm>
            <a:off x="5867400" y="1828800"/>
            <a:ext cx="2743200" cy="1785104"/>
          </a:xfrm>
          <a:prstGeom prst="rect">
            <a:avLst/>
          </a:prstGeom>
          <a:noFill/>
          <a:ln w="19050">
            <a:noFill/>
          </a:ln>
        </p:spPr>
        <p:txBody>
          <a:bodyPr wrap="square" rtlCol="0">
            <a:spAutoFit/>
          </a:bodyPr>
          <a:lstStyle/>
          <a:p>
            <a:pPr>
              <a:spcAft>
                <a:spcPts val="1200"/>
              </a:spcAft>
            </a:pPr>
            <a:r>
              <a:rPr lang="en-US" dirty="0" smtClean="0"/>
              <a:t>AACR2:</a:t>
            </a:r>
          </a:p>
          <a:p>
            <a:r>
              <a:rPr lang="en-US" dirty="0" smtClean="0"/>
              <a:t>       250      3rd ed.</a:t>
            </a:r>
          </a:p>
          <a:p>
            <a:endParaRPr lang="en-US" dirty="0" smtClean="0"/>
          </a:p>
          <a:p>
            <a:pPr>
              <a:spcAft>
                <a:spcPts val="1200"/>
              </a:spcAft>
            </a:pPr>
            <a:r>
              <a:rPr lang="en-US" dirty="0" smtClean="0"/>
              <a:t>RDA:</a:t>
            </a:r>
          </a:p>
          <a:p>
            <a:r>
              <a:rPr lang="en-US" dirty="0" smtClean="0"/>
              <a:t>       250      3rd ed</a:t>
            </a:r>
            <a:r>
              <a:rPr lang="en-US" dirty="0" smtClean="0">
                <a:solidFill>
                  <a:srgbClr val="FF0000"/>
                </a:solidFill>
              </a:rPr>
              <a:t>ition</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Plánovaná implementace</a:t>
            </a:r>
            <a:endParaRPr lang="en-US" dirty="0"/>
          </a:p>
        </p:txBody>
      </p:sp>
      <p:sp>
        <p:nvSpPr>
          <p:cNvPr id="3" name="Zástupný symbol pro obsah 2"/>
          <p:cNvSpPr>
            <a:spLocks noGrp="1"/>
          </p:cNvSpPr>
          <p:nvPr>
            <p:ph idx="1"/>
          </p:nvPr>
        </p:nvSpPr>
        <p:spPr/>
        <p:txBody>
          <a:bodyPr>
            <a:normAutofit/>
          </a:bodyPr>
          <a:lstStyle/>
          <a:p>
            <a:pPr marL="0" marR="61036" indent="0">
              <a:lnSpc>
                <a:spcPct val="95825"/>
              </a:lnSpc>
              <a:spcBef>
                <a:spcPts val="1570"/>
              </a:spcBef>
              <a:buNone/>
            </a:pPr>
            <a:r>
              <a:rPr lang="cs-CZ" b="1" dirty="0" smtClean="0">
                <a:latin typeface="Arial"/>
                <a:cs typeface="Arial"/>
              </a:rPr>
              <a:t>Francie</a:t>
            </a:r>
          </a:p>
          <a:p>
            <a:pPr marL="12700" marR="61036">
              <a:lnSpc>
                <a:spcPct val="95825"/>
              </a:lnSpc>
              <a:spcBef>
                <a:spcPts val="1570"/>
              </a:spcBef>
            </a:pPr>
            <a:r>
              <a:rPr lang="cs-CZ" dirty="0" smtClean="0">
                <a:latin typeface="Arial"/>
                <a:cs typeface="Arial"/>
              </a:rPr>
              <a:t>dosud vlastní pravidla</a:t>
            </a:r>
          </a:p>
          <a:p>
            <a:pPr marL="12700" marR="61036">
              <a:lnSpc>
                <a:spcPct val="95825"/>
              </a:lnSpc>
              <a:spcBef>
                <a:spcPts val="1570"/>
              </a:spcBef>
            </a:pPr>
            <a:r>
              <a:rPr lang="cs-CZ" dirty="0">
                <a:latin typeface="Arial"/>
                <a:cs typeface="Arial"/>
              </a:rPr>
              <a:t>f</a:t>
            </a:r>
            <a:r>
              <a:rPr lang="cs-CZ" dirty="0" smtClean="0">
                <a:latin typeface="Arial"/>
                <a:cs typeface="Arial"/>
              </a:rPr>
              <a:t>ormát UNIMARC, INTERMARC</a:t>
            </a:r>
          </a:p>
          <a:p>
            <a:pPr marL="12700" marR="99441">
              <a:lnSpc>
                <a:spcPts val="5435"/>
              </a:lnSpc>
              <a:spcBef>
                <a:spcPts val="271"/>
              </a:spcBef>
            </a:pPr>
            <a:r>
              <a:rPr lang="cs-CZ" spc="0" dirty="0" smtClean="0">
                <a:latin typeface="Arial"/>
                <a:cs typeface="Arial"/>
              </a:rPr>
              <a:t>aktivní</a:t>
            </a:r>
            <a:r>
              <a:rPr lang="cs-CZ" spc="-24" dirty="0" smtClean="0">
                <a:latin typeface="Arial"/>
                <a:cs typeface="Arial"/>
              </a:rPr>
              <a:t> </a:t>
            </a:r>
            <a:r>
              <a:rPr lang="cs-CZ" spc="0" dirty="0" smtClean="0">
                <a:latin typeface="Arial"/>
                <a:cs typeface="Arial"/>
              </a:rPr>
              <a:t>účast v EURIG</a:t>
            </a:r>
            <a:endParaRPr lang="cs-CZ" dirty="0">
              <a:latin typeface="Arial"/>
              <a:cs typeface="Arial"/>
            </a:endParaRPr>
          </a:p>
          <a:p>
            <a:pPr marL="12700" marR="99441">
              <a:lnSpc>
                <a:spcPts val="5435"/>
              </a:lnSpc>
              <a:spcBef>
                <a:spcPts val="271"/>
              </a:spcBef>
            </a:pPr>
            <a:r>
              <a:rPr lang="cs-CZ" spc="0" dirty="0" smtClean="0">
                <a:latin typeface="Arial"/>
                <a:cs typeface="Arial"/>
              </a:rPr>
              <a:t>prozatím</a:t>
            </a:r>
            <a:r>
              <a:rPr lang="cs-CZ" spc="-14" dirty="0" smtClean="0">
                <a:latin typeface="Arial"/>
                <a:cs typeface="Arial"/>
              </a:rPr>
              <a:t> </a:t>
            </a:r>
            <a:r>
              <a:rPr lang="cs-CZ" spc="0" dirty="0" smtClean="0">
                <a:latin typeface="Arial"/>
                <a:cs typeface="Arial"/>
              </a:rPr>
              <a:t>po</a:t>
            </a:r>
            <a:r>
              <a:rPr lang="cs-CZ" spc="-9" dirty="0" smtClean="0">
                <a:latin typeface="Arial"/>
                <a:cs typeface="Arial"/>
              </a:rPr>
              <a:t>u</a:t>
            </a:r>
            <a:r>
              <a:rPr lang="cs-CZ" spc="0" dirty="0" smtClean="0">
                <a:latin typeface="Arial"/>
                <a:cs typeface="Arial"/>
              </a:rPr>
              <a:t>ze </a:t>
            </a:r>
            <a:r>
              <a:rPr lang="cs-CZ" spc="9" dirty="0" smtClean="0">
                <a:latin typeface="Arial"/>
                <a:cs typeface="Arial"/>
              </a:rPr>
              <a:t>r</a:t>
            </a:r>
            <a:r>
              <a:rPr lang="cs-CZ" spc="0" dirty="0" smtClean="0">
                <a:latin typeface="Arial"/>
                <a:cs typeface="Arial"/>
              </a:rPr>
              <a:t>evize vlastních</a:t>
            </a:r>
            <a:endParaRPr lang="cs-CZ" dirty="0" smtClean="0">
              <a:latin typeface="Arial"/>
              <a:cs typeface="Arial"/>
            </a:endParaRPr>
          </a:p>
          <a:p>
            <a:pPr marL="0" marR="99441" indent="0">
              <a:lnSpc>
                <a:spcPts val="3979"/>
              </a:lnSpc>
              <a:buNone/>
            </a:pPr>
            <a:r>
              <a:rPr lang="cs-CZ" spc="0" dirty="0" smtClean="0">
                <a:latin typeface="Arial"/>
                <a:cs typeface="Arial"/>
              </a:rPr>
              <a:t> (větší kompatib</a:t>
            </a:r>
            <a:r>
              <a:rPr lang="cs-CZ" spc="-9" dirty="0" smtClean="0">
                <a:latin typeface="Arial"/>
                <a:cs typeface="Arial"/>
              </a:rPr>
              <a:t>i</a:t>
            </a:r>
            <a:r>
              <a:rPr lang="cs-CZ" spc="0" dirty="0" smtClean="0">
                <a:latin typeface="Arial"/>
                <a:cs typeface="Arial"/>
              </a:rPr>
              <a:t>lita s RD</a:t>
            </a:r>
            <a:r>
              <a:rPr lang="cs-CZ" spc="9" dirty="0" smtClean="0">
                <a:latin typeface="Arial"/>
                <a:cs typeface="Arial"/>
              </a:rPr>
              <a:t>A</a:t>
            </a:r>
            <a:r>
              <a:rPr lang="cs-CZ" spc="0" dirty="0" smtClean="0">
                <a:latin typeface="Arial"/>
                <a:cs typeface="Arial"/>
              </a:rPr>
              <a:t>)</a:t>
            </a: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0000(1).jpg"/>
          <p:cNvPicPr>
            <a:picLocks noChangeAspect="1"/>
          </p:cNvPicPr>
          <p:nvPr/>
        </p:nvPicPr>
        <p:blipFill>
          <a:blip r:embed="rId3" cstate="print"/>
          <a:stretch>
            <a:fillRect/>
          </a:stretch>
        </p:blipFill>
        <p:spPr>
          <a:xfrm>
            <a:off x="0" y="2534"/>
            <a:ext cx="9144000" cy="6852931"/>
          </a:xfrm>
          <a:prstGeom prst="rect">
            <a:avLst/>
          </a:prstGeom>
        </p:spPr>
      </p:pic>
      <p:sp>
        <p:nvSpPr>
          <p:cNvPr id="3" name="TextBox 2"/>
          <p:cNvSpPr txBox="1"/>
          <p:nvPr/>
        </p:nvSpPr>
        <p:spPr>
          <a:xfrm>
            <a:off x="152400" y="4648200"/>
            <a:ext cx="4267200" cy="2036455"/>
          </a:xfrm>
          <a:prstGeom prst="rect">
            <a:avLst/>
          </a:prstGeom>
          <a:solidFill>
            <a:schemeClr val="bg1"/>
          </a:solidFill>
          <a:ln w="19050">
            <a:solidFill>
              <a:schemeClr val="accent4">
                <a:lumMod val="75000"/>
              </a:schemeClr>
            </a:solidFill>
          </a:ln>
        </p:spPr>
        <p:txBody>
          <a:bodyPr wrap="square" rtlCol="0">
            <a:spAutoFit/>
          </a:bodyPr>
          <a:lstStyle/>
          <a:p>
            <a:pPr>
              <a:spcAft>
                <a:spcPts val="600"/>
              </a:spcAft>
            </a:pPr>
            <a:r>
              <a:rPr lang="en-US" dirty="0" smtClean="0"/>
              <a:t>AACR2:</a:t>
            </a:r>
          </a:p>
          <a:p>
            <a:r>
              <a:rPr lang="de-DE" dirty="0" smtClean="0"/>
              <a:t>490 1_  Schriftenreihe Europäisches Recht,</a:t>
            </a:r>
          </a:p>
          <a:p>
            <a:pPr>
              <a:spcAft>
                <a:spcPts val="1000"/>
              </a:spcAft>
            </a:pPr>
            <a:r>
              <a:rPr lang="de-DE" dirty="0" smtClean="0"/>
              <a:t>              Politik und Wirtschaft ; $v Bd. 289</a:t>
            </a:r>
          </a:p>
          <a:p>
            <a:pPr>
              <a:spcAft>
                <a:spcPts val="600"/>
              </a:spcAft>
            </a:pPr>
            <a:r>
              <a:rPr lang="de-DE" dirty="0" smtClean="0"/>
              <a:t>RDA:</a:t>
            </a:r>
          </a:p>
          <a:p>
            <a:r>
              <a:rPr lang="de-DE" dirty="0" smtClean="0"/>
              <a:t>490 1_  Schriftenreihe Europäisches Recht,</a:t>
            </a:r>
            <a:br>
              <a:rPr lang="de-DE" dirty="0" smtClean="0"/>
            </a:br>
            <a:r>
              <a:rPr lang="de-DE" dirty="0" smtClean="0"/>
              <a:t>              Politik und Wirtschaft ; $v </a:t>
            </a:r>
            <a:r>
              <a:rPr lang="de-DE" dirty="0" smtClean="0">
                <a:solidFill>
                  <a:srgbClr val="FF0000"/>
                </a:solidFill>
              </a:rPr>
              <a:t>Band</a:t>
            </a:r>
            <a:r>
              <a:rPr lang="de-DE" dirty="0" smtClean="0"/>
              <a:t> 289</a:t>
            </a:r>
            <a:endParaRPr lang="en-US" dirty="0"/>
          </a:p>
        </p:txBody>
      </p:sp>
      <p:sp>
        <p:nvSpPr>
          <p:cNvPr id="4" name="TextBox 3"/>
          <p:cNvSpPr txBox="1"/>
          <p:nvPr/>
        </p:nvSpPr>
        <p:spPr>
          <a:xfrm>
            <a:off x="6324600" y="3505200"/>
            <a:ext cx="2133600" cy="1631216"/>
          </a:xfrm>
          <a:prstGeom prst="rect">
            <a:avLst/>
          </a:prstGeom>
          <a:solidFill>
            <a:schemeClr val="bg1"/>
          </a:solidFill>
          <a:ln w="19050">
            <a:solidFill>
              <a:schemeClr val="accent4">
                <a:lumMod val="75000"/>
              </a:schemeClr>
            </a:solidFill>
          </a:ln>
        </p:spPr>
        <p:txBody>
          <a:bodyPr wrap="square" rtlCol="0">
            <a:spAutoFit/>
          </a:bodyPr>
          <a:lstStyle/>
          <a:p>
            <a:pPr>
              <a:spcAft>
                <a:spcPts val="600"/>
              </a:spcAft>
            </a:pPr>
            <a:r>
              <a:rPr lang="en-US" dirty="0" smtClean="0"/>
              <a:t>AACR2:</a:t>
            </a:r>
          </a:p>
          <a:p>
            <a:r>
              <a:rPr lang="de-DE" dirty="0" smtClean="0"/>
              <a:t>250       2. Aufl.</a:t>
            </a:r>
          </a:p>
          <a:p>
            <a:endParaRPr lang="de-DE" dirty="0" smtClean="0"/>
          </a:p>
          <a:p>
            <a:pPr>
              <a:spcAft>
                <a:spcPts val="600"/>
              </a:spcAft>
            </a:pPr>
            <a:r>
              <a:rPr lang="de-DE" dirty="0" smtClean="0"/>
              <a:t>RDA:</a:t>
            </a:r>
          </a:p>
          <a:p>
            <a:r>
              <a:rPr lang="de-DE" dirty="0" smtClean="0"/>
              <a:t>250       2. Aufl</a:t>
            </a:r>
            <a:r>
              <a:rPr lang="de-DE" dirty="0" smtClean="0">
                <a:solidFill>
                  <a:srgbClr val="FF0000"/>
                </a:solidFill>
              </a:rPr>
              <a:t>age</a:t>
            </a:r>
            <a:r>
              <a:rPr lang="de-DE"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Righ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680.bmp"/>
          <p:cNvPicPr>
            <a:picLocks noChangeAspect="1"/>
          </p:cNvPicPr>
          <p:nvPr/>
        </p:nvPicPr>
        <p:blipFill>
          <a:blip r:embed="rId2" cstate="print"/>
          <a:stretch>
            <a:fillRect/>
          </a:stretch>
        </p:blipFill>
        <p:spPr>
          <a:xfrm>
            <a:off x="128016" y="164592"/>
            <a:ext cx="5212080" cy="6536460"/>
          </a:xfrm>
          <a:prstGeom prst="rect">
            <a:avLst/>
          </a:prstGeom>
          <a:ln w="22225">
            <a:solidFill>
              <a:schemeClr val="tx1"/>
            </a:solidFill>
          </a:ln>
        </p:spPr>
      </p:pic>
      <p:sp>
        <p:nvSpPr>
          <p:cNvPr id="3" name="TextBox 2"/>
          <p:cNvSpPr txBox="1"/>
          <p:nvPr/>
        </p:nvSpPr>
        <p:spPr>
          <a:xfrm>
            <a:off x="5638800" y="1752600"/>
            <a:ext cx="3352800" cy="2739211"/>
          </a:xfrm>
          <a:prstGeom prst="rect">
            <a:avLst/>
          </a:prstGeom>
          <a:noFill/>
        </p:spPr>
        <p:txBody>
          <a:bodyPr wrap="square" rtlCol="0">
            <a:spAutoFit/>
          </a:bodyPr>
          <a:lstStyle/>
          <a:p>
            <a:pPr>
              <a:spcAft>
                <a:spcPts val="600"/>
              </a:spcAft>
            </a:pPr>
            <a:r>
              <a:rPr lang="en-US" dirty="0" smtClean="0"/>
              <a:t>AACR2:</a:t>
            </a:r>
          </a:p>
          <a:p>
            <a:r>
              <a:rPr lang="en-US" dirty="0" smtClean="0"/>
              <a:t>490 1_  CBD technical series ; $v</a:t>
            </a:r>
          </a:p>
          <a:p>
            <a:r>
              <a:rPr lang="en-US" dirty="0" smtClean="0"/>
              <a:t>              no. 19</a:t>
            </a:r>
          </a:p>
          <a:p>
            <a:endParaRPr lang="en-US" dirty="0" smtClean="0"/>
          </a:p>
          <a:p>
            <a:pPr>
              <a:spcAft>
                <a:spcPts val="600"/>
              </a:spcAft>
            </a:pPr>
            <a:r>
              <a:rPr lang="en-US" dirty="0" smtClean="0"/>
              <a:t>RDA:</a:t>
            </a:r>
          </a:p>
          <a:p>
            <a:r>
              <a:rPr lang="en-US" dirty="0" smtClean="0"/>
              <a:t>490 1_  CBD technical series ; $v</a:t>
            </a:r>
          </a:p>
          <a:p>
            <a:r>
              <a:rPr lang="en-US" dirty="0" smtClean="0"/>
              <a:t>              no. 19</a:t>
            </a:r>
          </a:p>
          <a:p>
            <a:endParaRPr lang="en-US" dirty="0" smtClean="0"/>
          </a:p>
          <a:p>
            <a:endParaRPr lang="en-US" dirty="0"/>
          </a:p>
        </p:txBody>
      </p:sp>
      <p:sp>
        <p:nvSpPr>
          <p:cNvPr id="4" name="TextBox 3"/>
          <p:cNvSpPr txBox="1"/>
          <p:nvPr/>
        </p:nvSpPr>
        <p:spPr>
          <a:xfrm>
            <a:off x="5791200" y="4572000"/>
            <a:ext cx="3124200" cy="1477328"/>
          </a:xfrm>
          <a:prstGeom prst="rect">
            <a:avLst/>
          </a:prstGeom>
          <a:noFill/>
        </p:spPr>
        <p:txBody>
          <a:bodyPr wrap="square" rtlCol="0">
            <a:spAutoFit/>
          </a:bodyPr>
          <a:lstStyle/>
          <a:p>
            <a:r>
              <a:rPr lang="en-US" i="1" dirty="0" smtClean="0">
                <a:solidFill>
                  <a:schemeClr val="accent3">
                    <a:lumMod val="50000"/>
                  </a:schemeClr>
                </a:solidFill>
              </a:rPr>
              <a:t>No difference in this case!  In series statements, transcribe abbreviations in numbering as found on the source </a:t>
            </a:r>
            <a:r>
              <a:rPr lang="en-US" i="1" smtClean="0">
                <a:solidFill>
                  <a:schemeClr val="accent3">
                    <a:lumMod val="50000"/>
                  </a:schemeClr>
                </a:solidFill>
              </a:rPr>
              <a:t>of information used.</a:t>
            </a:r>
            <a:endParaRPr lang="en-US" i="1" dirty="0">
              <a:solidFill>
                <a:schemeClr val="accent3">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Differences - Descriptive</a:t>
            </a:r>
            <a:endParaRPr lang="en-US" dirty="0"/>
          </a:p>
        </p:txBody>
      </p:sp>
      <p:sp>
        <p:nvSpPr>
          <p:cNvPr id="3" name="Content Placeholder 2"/>
          <p:cNvSpPr>
            <a:spLocks noGrp="1"/>
          </p:cNvSpPr>
          <p:nvPr>
            <p:ph idx="1"/>
          </p:nvPr>
        </p:nvSpPr>
        <p:spPr>
          <a:xfrm>
            <a:off x="457200" y="1600201"/>
            <a:ext cx="8229600" cy="2057400"/>
          </a:xfrm>
        </p:spPr>
        <p:txBody>
          <a:bodyPr>
            <a:normAutofit/>
          </a:bodyPr>
          <a:lstStyle/>
          <a:p>
            <a:r>
              <a:rPr lang="en-US" dirty="0" smtClean="0"/>
              <a:t>Inaccuracies (typos) not corrected in the recorded element</a:t>
            </a:r>
          </a:p>
          <a:p>
            <a:pPr lvl="1"/>
            <a:r>
              <a:rPr lang="en-US" dirty="0" smtClean="0"/>
              <a:t>Make note if necessary to explain</a:t>
            </a:r>
          </a:p>
          <a:p>
            <a:pPr lvl="1"/>
            <a:r>
              <a:rPr lang="en-US" dirty="0" smtClean="0"/>
              <a:t>Record corrected title proper as a variant title if considered important for access</a:t>
            </a:r>
            <a:endParaRPr lang="en-US" dirty="0"/>
          </a:p>
        </p:txBody>
      </p:sp>
      <p:sp>
        <p:nvSpPr>
          <p:cNvPr id="4" name="TextBox 3"/>
          <p:cNvSpPr txBox="1"/>
          <p:nvPr/>
        </p:nvSpPr>
        <p:spPr>
          <a:xfrm>
            <a:off x="152400" y="3810000"/>
            <a:ext cx="4419600" cy="1200329"/>
          </a:xfrm>
          <a:prstGeom prst="rect">
            <a:avLst/>
          </a:prstGeom>
          <a:noFill/>
          <a:ln w="15875">
            <a:solidFill>
              <a:schemeClr val="accent4">
                <a:lumMod val="75000"/>
              </a:schemeClr>
            </a:solidFill>
          </a:ln>
        </p:spPr>
        <p:txBody>
          <a:bodyPr wrap="square" rtlCol="0">
            <a:spAutoFit/>
          </a:bodyPr>
          <a:lstStyle/>
          <a:p>
            <a:r>
              <a:rPr lang="en-US" dirty="0" smtClean="0"/>
              <a:t>245 10  International terrorism and its</a:t>
            </a:r>
          </a:p>
          <a:p>
            <a:r>
              <a:rPr lang="en-US" dirty="0" smtClean="0"/>
              <a:t>              control : $b developing</a:t>
            </a:r>
          </a:p>
          <a:p>
            <a:r>
              <a:rPr lang="en-US" dirty="0" smtClean="0"/>
              <a:t>              international law and operational</a:t>
            </a:r>
          </a:p>
          <a:p>
            <a:r>
              <a:rPr lang="en-US" dirty="0" smtClean="0"/>
              <a:t>              </a:t>
            </a:r>
            <a:r>
              <a:rPr lang="en-US" dirty="0" err="1" smtClean="0"/>
              <a:t>machanisms</a:t>
            </a:r>
            <a:r>
              <a:rPr lang="en-US" dirty="0" smtClean="0"/>
              <a:t> </a:t>
            </a:r>
            <a:r>
              <a:rPr lang="en-US" dirty="0" smtClean="0">
                <a:solidFill>
                  <a:srgbClr val="FF0000"/>
                </a:solidFill>
              </a:rPr>
              <a:t>[sic] </a:t>
            </a:r>
            <a:r>
              <a:rPr lang="en-US" dirty="0" smtClean="0"/>
              <a:t>/ $c </a:t>
            </a:r>
            <a:r>
              <a:rPr lang="en-US" dirty="0" err="1" smtClean="0"/>
              <a:t>Satish</a:t>
            </a:r>
            <a:r>
              <a:rPr lang="en-US" dirty="0" smtClean="0"/>
              <a:t> Chandra.</a:t>
            </a:r>
            <a:endParaRPr lang="en-US" dirty="0"/>
          </a:p>
        </p:txBody>
      </p:sp>
      <p:sp>
        <p:nvSpPr>
          <p:cNvPr id="5" name="TextBox 4"/>
          <p:cNvSpPr txBox="1"/>
          <p:nvPr/>
        </p:nvSpPr>
        <p:spPr>
          <a:xfrm>
            <a:off x="4681728" y="3810000"/>
            <a:ext cx="4343400" cy="1200329"/>
          </a:xfrm>
          <a:prstGeom prst="rect">
            <a:avLst/>
          </a:prstGeom>
          <a:noFill/>
          <a:ln w="19050">
            <a:solidFill>
              <a:schemeClr val="accent4">
                <a:lumMod val="75000"/>
              </a:schemeClr>
            </a:solidFill>
          </a:ln>
        </p:spPr>
        <p:txBody>
          <a:bodyPr wrap="square" rtlCol="0">
            <a:spAutoFit/>
          </a:bodyPr>
          <a:lstStyle/>
          <a:p>
            <a:r>
              <a:rPr lang="en-US" dirty="0" smtClean="0"/>
              <a:t>245 10  International terrorism and its</a:t>
            </a:r>
          </a:p>
          <a:p>
            <a:r>
              <a:rPr lang="en-US" dirty="0" smtClean="0"/>
              <a:t>              control : $b developing</a:t>
            </a:r>
          </a:p>
          <a:p>
            <a:r>
              <a:rPr lang="en-US" dirty="0" smtClean="0"/>
              <a:t>              international law and operational</a:t>
            </a:r>
          </a:p>
          <a:p>
            <a:r>
              <a:rPr lang="en-US" dirty="0" smtClean="0"/>
              <a:t>              </a:t>
            </a:r>
            <a:r>
              <a:rPr lang="en-US" dirty="0" err="1" smtClean="0"/>
              <a:t>machanisms</a:t>
            </a:r>
            <a:r>
              <a:rPr lang="en-US" dirty="0" smtClean="0"/>
              <a:t> / $c </a:t>
            </a:r>
            <a:r>
              <a:rPr lang="en-US" dirty="0" err="1" smtClean="0"/>
              <a:t>Satish</a:t>
            </a:r>
            <a:r>
              <a:rPr lang="en-US" dirty="0" smtClean="0"/>
              <a:t> Chandra.</a:t>
            </a:r>
            <a:endParaRPr lang="en-US" dirty="0"/>
          </a:p>
        </p:txBody>
      </p:sp>
      <p:sp>
        <p:nvSpPr>
          <p:cNvPr id="6" name="TextBox 5"/>
          <p:cNvSpPr txBox="1"/>
          <p:nvPr/>
        </p:nvSpPr>
        <p:spPr>
          <a:xfrm>
            <a:off x="152400" y="5181600"/>
            <a:ext cx="4419600" cy="1477328"/>
          </a:xfrm>
          <a:prstGeom prst="rect">
            <a:avLst/>
          </a:prstGeom>
          <a:noFill/>
          <a:ln w="19050">
            <a:solidFill>
              <a:schemeClr val="accent4">
                <a:lumMod val="75000"/>
              </a:schemeClr>
            </a:solidFill>
          </a:ln>
        </p:spPr>
        <p:txBody>
          <a:bodyPr wrap="square" rtlCol="0">
            <a:spAutoFit/>
          </a:bodyPr>
          <a:lstStyle/>
          <a:p>
            <a:r>
              <a:rPr lang="en-US" dirty="0" smtClean="0"/>
              <a:t>245 10  Sexual </a:t>
            </a:r>
            <a:r>
              <a:rPr lang="en-US" dirty="0" err="1" smtClean="0"/>
              <a:t>harrassment</a:t>
            </a:r>
            <a:r>
              <a:rPr lang="en-US" dirty="0" smtClean="0"/>
              <a:t> </a:t>
            </a:r>
            <a:r>
              <a:rPr lang="en-US" dirty="0" smtClean="0">
                <a:solidFill>
                  <a:srgbClr val="FF0000"/>
                </a:solidFill>
              </a:rPr>
              <a:t>[sic] </a:t>
            </a:r>
            <a:r>
              <a:rPr lang="en-US" dirty="0" smtClean="0"/>
              <a:t>in the</a:t>
            </a:r>
          </a:p>
          <a:p>
            <a:r>
              <a:rPr lang="en-US" dirty="0" smtClean="0"/>
              <a:t>              workplace / $c by </a:t>
            </a:r>
            <a:r>
              <a:rPr lang="en-US" dirty="0" err="1" smtClean="0"/>
              <a:t>Latiff</a:t>
            </a:r>
            <a:r>
              <a:rPr lang="en-US" dirty="0" smtClean="0"/>
              <a:t> </a:t>
            </a:r>
            <a:r>
              <a:rPr lang="en-US" dirty="0" err="1" smtClean="0"/>
              <a:t>Sher</a:t>
            </a:r>
            <a:endParaRPr lang="en-US" dirty="0" smtClean="0"/>
          </a:p>
          <a:p>
            <a:r>
              <a:rPr lang="en-US" dirty="0" smtClean="0"/>
              <a:t>              Mohamed.</a:t>
            </a:r>
          </a:p>
          <a:p>
            <a:r>
              <a:rPr lang="en-US" dirty="0" smtClean="0"/>
              <a:t>246 3_  Sexual </a:t>
            </a:r>
            <a:r>
              <a:rPr lang="en-US" dirty="0" err="1" smtClean="0"/>
              <a:t>harrassment</a:t>
            </a:r>
            <a:r>
              <a:rPr lang="en-US" dirty="0" smtClean="0"/>
              <a:t> in the workplace</a:t>
            </a:r>
          </a:p>
          <a:p>
            <a:r>
              <a:rPr lang="en-US" dirty="0" smtClean="0"/>
              <a:t>246 3_  Sexual harassment in the workplace</a:t>
            </a:r>
            <a:endParaRPr lang="en-US" dirty="0"/>
          </a:p>
        </p:txBody>
      </p:sp>
      <p:sp>
        <p:nvSpPr>
          <p:cNvPr id="7" name="TextBox 6"/>
          <p:cNvSpPr txBox="1"/>
          <p:nvPr/>
        </p:nvSpPr>
        <p:spPr>
          <a:xfrm>
            <a:off x="4681728" y="5181600"/>
            <a:ext cx="4343400" cy="1477328"/>
          </a:xfrm>
          <a:prstGeom prst="rect">
            <a:avLst/>
          </a:prstGeom>
          <a:noFill/>
          <a:ln w="19050">
            <a:solidFill>
              <a:schemeClr val="accent4">
                <a:lumMod val="75000"/>
              </a:schemeClr>
            </a:solidFill>
          </a:ln>
        </p:spPr>
        <p:txBody>
          <a:bodyPr wrap="square" rtlCol="0">
            <a:spAutoFit/>
          </a:bodyPr>
          <a:lstStyle/>
          <a:p>
            <a:r>
              <a:rPr lang="en-US" dirty="0" smtClean="0"/>
              <a:t>245 10  Sexual </a:t>
            </a:r>
            <a:r>
              <a:rPr lang="en-US" dirty="0" err="1" smtClean="0"/>
              <a:t>harrassment</a:t>
            </a:r>
            <a:r>
              <a:rPr lang="en-US" dirty="0" smtClean="0"/>
              <a:t> in the workplace</a:t>
            </a:r>
          </a:p>
          <a:p>
            <a:r>
              <a:rPr lang="en-US" dirty="0" smtClean="0"/>
              <a:t>              / $c by </a:t>
            </a:r>
            <a:r>
              <a:rPr lang="en-US" dirty="0" err="1" smtClean="0"/>
              <a:t>Latiff</a:t>
            </a:r>
            <a:r>
              <a:rPr lang="en-US" dirty="0" smtClean="0"/>
              <a:t> </a:t>
            </a:r>
            <a:r>
              <a:rPr lang="en-US" dirty="0" err="1" smtClean="0"/>
              <a:t>Sher</a:t>
            </a:r>
            <a:r>
              <a:rPr lang="en-US" dirty="0" smtClean="0"/>
              <a:t> Mohamed.</a:t>
            </a:r>
          </a:p>
          <a:p>
            <a:r>
              <a:rPr lang="en-US" dirty="0" smtClean="0"/>
              <a:t>246 </a:t>
            </a:r>
            <a:r>
              <a:rPr lang="en-US" dirty="0" smtClean="0">
                <a:solidFill>
                  <a:srgbClr val="FF0000"/>
                </a:solidFill>
              </a:rPr>
              <a:t>1</a:t>
            </a:r>
            <a:r>
              <a:rPr lang="en-US" dirty="0" smtClean="0"/>
              <a:t>_  </a:t>
            </a:r>
            <a:r>
              <a:rPr lang="en-US" dirty="0" smtClean="0">
                <a:solidFill>
                  <a:srgbClr val="FF0000"/>
                </a:solidFill>
              </a:rPr>
              <a:t>$</a:t>
            </a:r>
            <a:r>
              <a:rPr lang="en-US" dirty="0" err="1" smtClean="0">
                <a:solidFill>
                  <a:srgbClr val="FF0000"/>
                </a:solidFill>
              </a:rPr>
              <a:t>i</a:t>
            </a:r>
            <a:r>
              <a:rPr lang="en-US" dirty="0" smtClean="0">
                <a:solidFill>
                  <a:srgbClr val="FF0000"/>
                </a:solidFill>
              </a:rPr>
              <a:t> Title should read: </a:t>
            </a:r>
            <a:r>
              <a:rPr lang="en-US" dirty="0" smtClean="0"/>
              <a:t>$a</a:t>
            </a:r>
            <a:r>
              <a:rPr lang="en-US" dirty="0" smtClean="0">
                <a:solidFill>
                  <a:srgbClr val="FF0000"/>
                </a:solidFill>
              </a:rPr>
              <a:t> </a:t>
            </a:r>
            <a:r>
              <a:rPr lang="en-US" dirty="0" smtClean="0"/>
              <a:t>Sexual</a:t>
            </a:r>
          </a:p>
          <a:p>
            <a:r>
              <a:rPr lang="en-US" dirty="0" smtClean="0"/>
              <a:t>              harassment in the workplace</a:t>
            </a:r>
          </a:p>
          <a:p>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Differences - Descriptive</a:t>
            </a:r>
            <a:endParaRPr lang="en-US" dirty="0"/>
          </a:p>
        </p:txBody>
      </p:sp>
      <p:sp>
        <p:nvSpPr>
          <p:cNvPr id="3" name="Content Placeholder 2"/>
          <p:cNvSpPr>
            <a:spLocks noGrp="1"/>
          </p:cNvSpPr>
          <p:nvPr>
            <p:ph idx="1"/>
          </p:nvPr>
        </p:nvSpPr>
        <p:spPr>
          <a:xfrm>
            <a:off x="457200" y="1600201"/>
            <a:ext cx="8229600" cy="2057400"/>
          </a:xfrm>
        </p:spPr>
        <p:txBody>
          <a:bodyPr>
            <a:normAutofit/>
          </a:bodyPr>
          <a:lstStyle/>
          <a:p>
            <a:r>
              <a:rPr lang="en-US" dirty="0" smtClean="0"/>
              <a:t>Inaccuracies (typos) not corrected in the recorded element</a:t>
            </a:r>
          </a:p>
          <a:p>
            <a:pPr lvl="1"/>
            <a:r>
              <a:rPr lang="en-US" dirty="0" smtClean="0"/>
              <a:t>Make note if necessary to explain</a:t>
            </a:r>
          </a:p>
          <a:p>
            <a:pPr lvl="1"/>
            <a:r>
              <a:rPr lang="en-US" dirty="0" smtClean="0"/>
              <a:t>Record corrected title proper as a variant title if considered important for access</a:t>
            </a:r>
            <a:endParaRPr lang="en-US" dirty="0"/>
          </a:p>
        </p:txBody>
      </p:sp>
      <p:sp>
        <p:nvSpPr>
          <p:cNvPr id="4" name="TextBox 3"/>
          <p:cNvSpPr txBox="1"/>
          <p:nvPr/>
        </p:nvSpPr>
        <p:spPr>
          <a:xfrm>
            <a:off x="152400" y="3962400"/>
            <a:ext cx="4419600" cy="2308324"/>
          </a:xfrm>
          <a:prstGeom prst="rect">
            <a:avLst/>
          </a:prstGeom>
          <a:noFill/>
          <a:ln w="15875">
            <a:solidFill>
              <a:schemeClr val="accent4">
                <a:lumMod val="75000"/>
              </a:schemeClr>
            </a:solidFill>
          </a:ln>
        </p:spPr>
        <p:txBody>
          <a:bodyPr wrap="square" rtlCol="0">
            <a:spAutoFit/>
          </a:bodyPr>
          <a:lstStyle/>
          <a:p>
            <a:r>
              <a:rPr lang="en-US" dirty="0" smtClean="0"/>
              <a:t>245 10  Hearing on pending legislative </a:t>
            </a:r>
            <a:r>
              <a:rPr lang="en-US" dirty="0" smtClean="0">
                <a:solidFill>
                  <a:srgbClr val="FF0000"/>
                </a:solidFill>
              </a:rPr>
              <a:t>[i.e.</a:t>
            </a:r>
          </a:p>
          <a:p>
            <a:r>
              <a:rPr lang="en-US" dirty="0" smtClean="0">
                <a:solidFill>
                  <a:srgbClr val="FF0000"/>
                </a:solidFill>
              </a:rPr>
              <a:t>              legislation]</a:t>
            </a:r>
            <a:r>
              <a:rPr lang="en-US" dirty="0" smtClean="0"/>
              <a:t> : $b hearing before the </a:t>
            </a:r>
          </a:p>
          <a:p>
            <a:r>
              <a:rPr lang="en-US" dirty="0" smtClean="0"/>
              <a:t>              Committee on Veterans’ Affairs,</a:t>
            </a:r>
          </a:p>
          <a:p>
            <a:r>
              <a:rPr lang="en-US" dirty="0" smtClean="0"/>
              <a:t>              United States Senate, One Hundred</a:t>
            </a:r>
          </a:p>
          <a:p>
            <a:r>
              <a:rPr lang="en-US" dirty="0" smtClean="0"/>
              <a:t>              Tenth Congress, first session, October</a:t>
            </a:r>
          </a:p>
          <a:p>
            <a:r>
              <a:rPr lang="en-US" dirty="0" smtClean="0"/>
              <a:t>              24, 2007.</a:t>
            </a:r>
          </a:p>
          <a:p>
            <a:r>
              <a:rPr lang="en-US" dirty="0" smtClean="0"/>
              <a:t>246 3_  Hearing on pending legislative</a:t>
            </a:r>
          </a:p>
          <a:p>
            <a:r>
              <a:rPr lang="en-US" dirty="0" smtClean="0"/>
              <a:t>246 3_  Hearing on pending legislation</a:t>
            </a:r>
            <a:endParaRPr lang="en-US" dirty="0"/>
          </a:p>
        </p:txBody>
      </p:sp>
      <p:sp>
        <p:nvSpPr>
          <p:cNvPr id="5" name="TextBox 4"/>
          <p:cNvSpPr txBox="1"/>
          <p:nvPr/>
        </p:nvSpPr>
        <p:spPr>
          <a:xfrm>
            <a:off x="4648200" y="3962400"/>
            <a:ext cx="4343400" cy="2308324"/>
          </a:xfrm>
          <a:prstGeom prst="rect">
            <a:avLst/>
          </a:prstGeom>
          <a:noFill/>
          <a:ln w="19050">
            <a:solidFill>
              <a:schemeClr val="accent4">
                <a:lumMod val="75000"/>
              </a:schemeClr>
            </a:solidFill>
          </a:ln>
        </p:spPr>
        <p:txBody>
          <a:bodyPr wrap="square" rtlCol="0">
            <a:spAutoFit/>
          </a:bodyPr>
          <a:lstStyle/>
          <a:p>
            <a:r>
              <a:rPr lang="en-US" dirty="0" smtClean="0"/>
              <a:t>245 10  Hearing on pending legislative : $b</a:t>
            </a:r>
          </a:p>
          <a:p>
            <a:r>
              <a:rPr lang="en-US" dirty="0" smtClean="0"/>
              <a:t>              hearing before the Committee on </a:t>
            </a:r>
          </a:p>
          <a:p>
            <a:r>
              <a:rPr lang="en-US" dirty="0" smtClean="0"/>
              <a:t>              Veterans’ Affairs, United States</a:t>
            </a:r>
          </a:p>
          <a:p>
            <a:r>
              <a:rPr lang="en-US" dirty="0" smtClean="0"/>
              <a:t>              Senate, One Hundred Tenth</a:t>
            </a:r>
          </a:p>
          <a:p>
            <a:r>
              <a:rPr lang="en-US" dirty="0" smtClean="0"/>
              <a:t>              Congress, first session, October 24,</a:t>
            </a:r>
          </a:p>
          <a:p>
            <a:r>
              <a:rPr lang="en-US" dirty="0" smtClean="0"/>
              <a:t>              2007.</a:t>
            </a:r>
          </a:p>
          <a:p>
            <a:r>
              <a:rPr lang="en-US" dirty="0" smtClean="0"/>
              <a:t>246 </a:t>
            </a:r>
            <a:r>
              <a:rPr lang="en-US" dirty="0" smtClean="0">
                <a:solidFill>
                  <a:srgbClr val="FF0000"/>
                </a:solidFill>
              </a:rPr>
              <a:t>1</a:t>
            </a:r>
            <a:r>
              <a:rPr lang="en-US" dirty="0" smtClean="0"/>
              <a:t>_  </a:t>
            </a:r>
            <a:r>
              <a:rPr lang="en-US" dirty="0" smtClean="0">
                <a:solidFill>
                  <a:srgbClr val="FF0000"/>
                </a:solidFill>
              </a:rPr>
              <a:t>$</a:t>
            </a:r>
            <a:r>
              <a:rPr lang="en-US" dirty="0" err="1" smtClean="0">
                <a:solidFill>
                  <a:srgbClr val="FF0000"/>
                </a:solidFill>
              </a:rPr>
              <a:t>i</a:t>
            </a:r>
            <a:r>
              <a:rPr lang="en-US" dirty="0" smtClean="0">
                <a:solidFill>
                  <a:srgbClr val="FF0000"/>
                </a:solidFill>
              </a:rPr>
              <a:t> Correct title should be: </a:t>
            </a:r>
            <a:r>
              <a:rPr lang="en-US" dirty="0" smtClean="0"/>
              <a:t>$a Hearing</a:t>
            </a:r>
          </a:p>
          <a:p>
            <a:r>
              <a:rPr lang="en-US" dirty="0" smtClean="0"/>
              <a:t>              on pending legislation</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Differences - Descriptive</a:t>
            </a:r>
            <a:endParaRPr lang="en-US" dirty="0"/>
          </a:p>
        </p:txBody>
      </p:sp>
      <p:sp>
        <p:nvSpPr>
          <p:cNvPr id="3" name="Content Placeholder 2"/>
          <p:cNvSpPr>
            <a:spLocks noGrp="1"/>
          </p:cNvSpPr>
          <p:nvPr>
            <p:ph idx="1"/>
          </p:nvPr>
        </p:nvSpPr>
        <p:spPr>
          <a:xfrm>
            <a:off x="457200" y="1600201"/>
            <a:ext cx="8229600" cy="2057400"/>
          </a:xfrm>
        </p:spPr>
        <p:txBody>
          <a:bodyPr>
            <a:normAutofit/>
          </a:bodyPr>
          <a:lstStyle/>
          <a:p>
            <a:r>
              <a:rPr lang="en-US" dirty="0" smtClean="0"/>
              <a:t>Inaccuracies (typos) not corrected in the recorded element</a:t>
            </a:r>
          </a:p>
          <a:p>
            <a:pPr lvl="1"/>
            <a:r>
              <a:rPr lang="en-US" dirty="0" smtClean="0"/>
              <a:t>Make note if necessary to explain</a:t>
            </a:r>
          </a:p>
          <a:p>
            <a:pPr lvl="1"/>
            <a:r>
              <a:rPr lang="en-US" dirty="0" smtClean="0"/>
              <a:t>Record corrected title proper as a variant title if considered important for access</a:t>
            </a:r>
            <a:endParaRPr lang="en-US" dirty="0"/>
          </a:p>
        </p:txBody>
      </p:sp>
      <p:sp>
        <p:nvSpPr>
          <p:cNvPr id="4" name="TextBox 3"/>
          <p:cNvSpPr txBox="1"/>
          <p:nvPr/>
        </p:nvSpPr>
        <p:spPr>
          <a:xfrm>
            <a:off x="152400" y="3733800"/>
            <a:ext cx="4419600" cy="723275"/>
          </a:xfrm>
          <a:prstGeom prst="rect">
            <a:avLst/>
          </a:prstGeom>
          <a:noFill/>
          <a:ln w="15875">
            <a:solidFill>
              <a:schemeClr val="accent4">
                <a:lumMod val="75000"/>
              </a:schemeClr>
            </a:solidFill>
          </a:ln>
        </p:spPr>
        <p:txBody>
          <a:bodyPr wrap="square" rtlCol="0">
            <a:spAutoFit/>
          </a:bodyPr>
          <a:lstStyle/>
          <a:p>
            <a:pPr>
              <a:spcAft>
                <a:spcPts val="600"/>
              </a:spcAft>
            </a:pPr>
            <a:r>
              <a:rPr lang="en-US" dirty="0" smtClean="0"/>
              <a:t>250      2nd ed.</a:t>
            </a:r>
          </a:p>
          <a:p>
            <a:r>
              <a:rPr lang="en-US" i="1" dirty="0" smtClean="0"/>
              <a:t>Source of information has: </a:t>
            </a:r>
            <a:r>
              <a:rPr lang="en-US" dirty="0" smtClean="0"/>
              <a:t>Second </a:t>
            </a:r>
            <a:r>
              <a:rPr lang="en-US" dirty="0" err="1" smtClean="0"/>
              <a:t>Editoin</a:t>
            </a:r>
            <a:endParaRPr lang="en-US" dirty="0"/>
          </a:p>
        </p:txBody>
      </p:sp>
      <p:sp>
        <p:nvSpPr>
          <p:cNvPr id="5" name="TextBox 4"/>
          <p:cNvSpPr txBox="1"/>
          <p:nvPr/>
        </p:nvSpPr>
        <p:spPr>
          <a:xfrm>
            <a:off x="4648200" y="3733800"/>
            <a:ext cx="4343400" cy="723275"/>
          </a:xfrm>
          <a:prstGeom prst="rect">
            <a:avLst/>
          </a:prstGeom>
          <a:noFill/>
          <a:ln w="19050">
            <a:solidFill>
              <a:schemeClr val="accent4">
                <a:lumMod val="75000"/>
              </a:schemeClr>
            </a:solidFill>
          </a:ln>
        </p:spPr>
        <p:txBody>
          <a:bodyPr wrap="square" rtlCol="0">
            <a:spAutoFit/>
          </a:bodyPr>
          <a:lstStyle/>
          <a:p>
            <a:pPr>
              <a:spcAft>
                <a:spcPts val="600"/>
              </a:spcAft>
            </a:pPr>
            <a:r>
              <a:rPr lang="en-US" dirty="0" smtClean="0"/>
              <a:t>250      Second </a:t>
            </a:r>
            <a:r>
              <a:rPr lang="en-US" dirty="0" err="1" smtClean="0"/>
              <a:t>editoin</a:t>
            </a:r>
            <a:r>
              <a:rPr lang="en-US" dirty="0" smtClean="0"/>
              <a:t>.</a:t>
            </a:r>
          </a:p>
          <a:p>
            <a:r>
              <a:rPr lang="en-US" i="1" dirty="0" smtClean="0"/>
              <a:t>Source of information has: </a:t>
            </a:r>
            <a:r>
              <a:rPr lang="en-US" dirty="0" smtClean="0"/>
              <a:t>Second </a:t>
            </a:r>
            <a:r>
              <a:rPr lang="en-US" dirty="0" err="1" smtClean="0"/>
              <a:t>Editoin</a:t>
            </a:r>
            <a:endParaRPr lang="en-US" dirty="0" smtClean="0"/>
          </a:p>
        </p:txBody>
      </p:sp>
      <p:sp>
        <p:nvSpPr>
          <p:cNvPr id="6" name="TextBox 5"/>
          <p:cNvSpPr txBox="1"/>
          <p:nvPr/>
        </p:nvSpPr>
        <p:spPr>
          <a:xfrm>
            <a:off x="152400" y="4648200"/>
            <a:ext cx="4419600" cy="1000274"/>
          </a:xfrm>
          <a:prstGeom prst="rect">
            <a:avLst/>
          </a:prstGeom>
          <a:noFill/>
          <a:ln w="19050">
            <a:solidFill>
              <a:schemeClr val="accent4">
                <a:lumMod val="75000"/>
              </a:schemeClr>
            </a:solidFill>
          </a:ln>
        </p:spPr>
        <p:txBody>
          <a:bodyPr wrap="square" rtlCol="0">
            <a:spAutoFit/>
          </a:bodyPr>
          <a:lstStyle/>
          <a:p>
            <a:pPr>
              <a:spcAft>
                <a:spcPts val="600"/>
              </a:spcAft>
            </a:pPr>
            <a:r>
              <a:rPr lang="en-US" dirty="0" smtClean="0"/>
              <a:t>250      4th [i.e. 5th] ed.</a:t>
            </a:r>
          </a:p>
          <a:p>
            <a:r>
              <a:rPr lang="en-US" i="1" dirty="0" smtClean="0"/>
              <a:t>Source of information incorrectly has: </a:t>
            </a:r>
            <a:r>
              <a:rPr lang="en-US" dirty="0" smtClean="0"/>
              <a:t>4th Edition</a:t>
            </a:r>
            <a:endParaRPr lang="en-US" dirty="0"/>
          </a:p>
        </p:txBody>
      </p:sp>
      <p:sp>
        <p:nvSpPr>
          <p:cNvPr id="7" name="TextBox 6"/>
          <p:cNvSpPr txBox="1"/>
          <p:nvPr/>
        </p:nvSpPr>
        <p:spPr>
          <a:xfrm>
            <a:off x="4648200" y="4648200"/>
            <a:ext cx="4419600" cy="1000274"/>
          </a:xfrm>
          <a:prstGeom prst="rect">
            <a:avLst/>
          </a:prstGeom>
          <a:noFill/>
          <a:ln w="19050">
            <a:solidFill>
              <a:schemeClr val="accent4">
                <a:lumMod val="75000"/>
              </a:schemeClr>
            </a:solidFill>
          </a:ln>
        </p:spPr>
        <p:txBody>
          <a:bodyPr wrap="square" rtlCol="0">
            <a:spAutoFit/>
          </a:bodyPr>
          <a:lstStyle/>
          <a:p>
            <a:pPr>
              <a:spcBef>
                <a:spcPct val="0"/>
              </a:spcBef>
              <a:spcAft>
                <a:spcPts val="600"/>
              </a:spcAft>
            </a:pPr>
            <a:r>
              <a:rPr lang="en-US" dirty="0" smtClean="0"/>
              <a:t>250      4th edition.</a:t>
            </a:r>
            <a:endParaRPr lang="en-US" dirty="0" smtClean="0">
              <a:solidFill>
                <a:srgbClr val="FF0000"/>
              </a:solidFill>
            </a:endParaRPr>
          </a:p>
          <a:p>
            <a:r>
              <a:rPr lang="en-US" dirty="0" smtClean="0"/>
              <a:t>500      Edition statement should read: 5th</a:t>
            </a:r>
          </a:p>
          <a:p>
            <a:r>
              <a:rPr lang="en-US" dirty="0" smtClean="0"/>
              <a:t>             edition.</a:t>
            </a:r>
          </a:p>
        </p:txBody>
      </p:sp>
      <p:sp>
        <p:nvSpPr>
          <p:cNvPr id="8" name="TextBox 7"/>
          <p:cNvSpPr txBox="1"/>
          <p:nvPr/>
        </p:nvSpPr>
        <p:spPr>
          <a:xfrm>
            <a:off x="152400" y="5843016"/>
            <a:ext cx="4419600" cy="646331"/>
          </a:xfrm>
          <a:prstGeom prst="rect">
            <a:avLst/>
          </a:prstGeom>
          <a:noFill/>
          <a:ln w="19050">
            <a:solidFill>
              <a:schemeClr val="accent4">
                <a:lumMod val="75000"/>
              </a:schemeClr>
            </a:solidFill>
          </a:ln>
        </p:spPr>
        <p:txBody>
          <a:bodyPr wrap="square" rtlCol="0">
            <a:spAutoFit/>
          </a:bodyPr>
          <a:lstStyle/>
          <a:p>
            <a:r>
              <a:rPr lang="en-US" dirty="0" smtClean="0"/>
              <a:t>490 1_  </a:t>
            </a:r>
            <a:r>
              <a:rPr lang="en-US" dirty="0" err="1" smtClean="0"/>
              <a:t>Kieler</a:t>
            </a:r>
            <a:r>
              <a:rPr lang="en-US" dirty="0" smtClean="0"/>
              <a:t> </a:t>
            </a:r>
            <a:r>
              <a:rPr lang="en-US" dirty="0" err="1" smtClean="0"/>
              <a:t>historische</a:t>
            </a:r>
            <a:r>
              <a:rPr lang="en-US" dirty="0" smtClean="0"/>
              <a:t> </a:t>
            </a:r>
            <a:r>
              <a:rPr lang="en-US" dirty="0" err="1" smtClean="0"/>
              <a:t>Studien</a:t>
            </a:r>
            <a:r>
              <a:rPr lang="en-US" dirty="0" smtClean="0"/>
              <a:t> ; $v Bd. 24</a:t>
            </a:r>
          </a:p>
          <a:p>
            <a:r>
              <a:rPr lang="en-US" dirty="0" smtClean="0"/>
              <a:t>              [i.e. 25]</a:t>
            </a:r>
            <a:endParaRPr lang="en-US" dirty="0"/>
          </a:p>
        </p:txBody>
      </p:sp>
      <p:sp>
        <p:nvSpPr>
          <p:cNvPr id="9" name="TextBox 8"/>
          <p:cNvSpPr txBox="1"/>
          <p:nvPr/>
        </p:nvSpPr>
        <p:spPr>
          <a:xfrm>
            <a:off x="4645152" y="5843016"/>
            <a:ext cx="4419600" cy="646331"/>
          </a:xfrm>
          <a:prstGeom prst="rect">
            <a:avLst/>
          </a:prstGeom>
          <a:noFill/>
          <a:ln w="19050">
            <a:solidFill>
              <a:schemeClr val="accent4">
                <a:lumMod val="75000"/>
              </a:schemeClr>
            </a:solidFill>
          </a:ln>
        </p:spPr>
        <p:txBody>
          <a:bodyPr wrap="square" rtlCol="0">
            <a:spAutoFit/>
          </a:bodyPr>
          <a:lstStyle/>
          <a:p>
            <a:r>
              <a:rPr lang="en-US" dirty="0" smtClean="0"/>
              <a:t>490 1_ </a:t>
            </a:r>
            <a:r>
              <a:rPr lang="en-US" dirty="0" err="1" smtClean="0"/>
              <a:t>Kieler</a:t>
            </a:r>
            <a:r>
              <a:rPr lang="en-US" dirty="0" smtClean="0"/>
              <a:t> </a:t>
            </a:r>
            <a:r>
              <a:rPr lang="en-US" dirty="0" err="1" smtClean="0"/>
              <a:t>historische</a:t>
            </a:r>
            <a:r>
              <a:rPr lang="en-US" dirty="0" smtClean="0"/>
              <a:t> </a:t>
            </a:r>
            <a:r>
              <a:rPr lang="en-US" dirty="0" err="1" smtClean="0"/>
              <a:t>Studien</a:t>
            </a:r>
            <a:r>
              <a:rPr lang="en-US" dirty="0" smtClean="0"/>
              <a:t> ; $v Bd. 24</a:t>
            </a:r>
          </a:p>
          <a:p>
            <a:r>
              <a:rPr lang="en-US" dirty="0" smtClean="0"/>
              <a:t>500      Series numbering should read: Bd. 25.</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Differences - Descriptive</a:t>
            </a:r>
            <a:endParaRPr lang="en-US" dirty="0"/>
          </a:p>
        </p:txBody>
      </p:sp>
      <p:sp>
        <p:nvSpPr>
          <p:cNvPr id="3" name="Content Placeholder 2"/>
          <p:cNvSpPr>
            <a:spLocks noGrp="1"/>
          </p:cNvSpPr>
          <p:nvPr>
            <p:ph idx="1"/>
          </p:nvPr>
        </p:nvSpPr>
        <p:spPr>
          <a:xfrm>
            <a:off x="457200" y="1600201"/>
            <a:ext cx="8229600" cy="2057400"/>
          </a:xfrm>
        </p:spPr>
        <p:txBody>
          <a:bodyPr>
            <a:normAutofit/>
          </a:bodyPr>
          <a:lstStyle/>
          <a:p>
            <a:r>
              <a:rPr lang="en-US" dirty="0" smtClean="0"/>
              <a:t>Bracketing much reduced</a:t>
            </a:r>
          </a:p>
          <a:p>
            <a:pPr lvl="1"/>
            <a:r>
              <a:rPr lang="en-US" dirty="0" smtClean="0"/>
              <a:t>Only when data recorded is taken from outside of the resource</a:t>
            </a:r>
          </a:p>
          <a:p>
            <a:pPr lvl="1"/>
            <a:r>
              <a:rPr lang="en-US" dirty="0" smtClean="0"/>
              <a:t>For cataloger devised data (except devised titles, where a note is made instead)</a:t>
            </a:r>
          </a:p>
        </p:txBody>
      </p:sp>
      <p:sp>
        <p:nvSpPr>
          <p:cNvPr id="4" name="TextBox 3"/>
          <p:cNvSpPr txBox="1"/>
          <p:nvPr/>
        </p:nvSpPr>
        <p:spPr>
          <a:xfrm>
            <a:off x="152400" y="3886200"/>
            <a:ext cx="4419600" cy="369332"/>
          </a:xfrm>
          <a:prstGeom prst="rect">
            <a:avLst/>
          </a:prstGeom>
          <a:noFill/>
          <a:ln w="15875">
            <a:solidFill>
              <a:schemeClr val="accent4">
                <a:lumMod val="75000"/>
              </a:schemeClr>
            </a:solidFill>
          </a:ln>
        </p:spPr>
        <p:txBody>
          <a:bodyPr wrap="square" rtlCol="0">
            <a:spAutoFit/>
          </a:bodyPr>
          <a:lstStyle/>
          <a:p>
            <a:r>
              <a:rPr lang="en-US" dirty="0" smtClean="0"/>
              <a:t>250     3e [</a:t>
            </a:r>
            <a:r>
              <a:rPr lang="en-US" dirty="0" err="1" smtClean="0">
                <a:cs typeface="Arial" charset="0"/>
              </a:rPr>
              <a:t>é</a:t>
            </a:r>
            <a:r>
              <a:rPr lang="en-US" dirty="0" err="1" smtClean="0"/>
              <a:t>d</a:t>
            </a:r>
            <a:r>
              <a:rPr lang="en-US" dirty="0" smtClean="0"/>
              <a:t>.].</a:t>
            </a:r>
          </a:p>
        </p:txBody>
      </p:sp>
      <p:sp>
        <p:nvSpPr>
          <p:cNvPr id="5" name="TextBox 4"/>
          <p:cNvSpPr txBox="1"/>
          <p:nvPr/>
        </p:nvSpPr>
        <p:spPr>
          <a:xfrm>
            <a:off x="4648200" y="3886200"/>
            <a:ext cx="4343400" cy="369332"/>
          </a:xfrm>
          <a:prstGeom prst="rect">
            <a:avLst/>
          </a:prstGeom>
          <a:noFill/>
          <a:ln w="19050">
            <a:solidFill>
              <a:schemeClr val="accent4">
                <a:lumMod val="75000"/>
              </a:schemeClr>
            </a:solidFill>
          </a:ln>
        </p:spPr>
        <p:txBody>
          <a:bodyPr wrap="square" rtlCol="0">
            <a:spAutoFit/>
          </a:bodyPr>
          <a:lstStyle/>
          <a:p>
            <a:pPr>
              <a:spcAft>
                <a:spcPts val="600"/>
              </a:spcAft>
            </a:pPr>
            <a:r>
              <a:rPr lang="en-US" dirty="0" smtClean="0"/>
              <a:t>250     3e [</a:t>
            </a:r>
            <a:r>
              <a:rPr lang="en-US" dirty="0" err="1" smtClean="0">
                <a:cs typeface="Arial" charset="0"/>
              </a:rPr>
              <a:t>é</a:t>
            </a:r>
            <a:r>
              <a:rPr lang="en-US" dirty="0" err="1" smtClean="0"/>
              <a:t>d</a:t>
            </a:r>
            <a:r>
              <a:rPr lang="en-US" dirty="0" err="1" smtClean="0">
                <a:solidFill>
                  <a:srgbClr val="FF0000"/>
                </a:solidFill>
              </a:rPr>
              <a:t>ition</a:t>
            </a:r>
            <a:r>
              <a:rPr lang="en-US" dirty="0" smtClean="0"/>
              <a:t>].</a:t>
            </a:r>
          </a:p>
        </p:txBody>
      </p:sp>
      <p:sp>
        <p:nvSpPr>
          <p:cNvPr id="6" name="TextBox 5"/>
          <p:cNvSpPr txBox="1"/>
          <p:nvPr/>
        </p:nvSpPr>
        <p:spPr>
          <a:xfrm>
            <a:off x="152400" y="4419600"/>
            <a:ext cx="4419600" cy="369332"/>
          </a:xfrm>
          <a:prstGeom prst="rect">
            <a:avLst/>
          </a:prstGeom>
          <a:noFill/>
          <a:ln w="19050">
            <a:solidFill>
              <a:schemeClr val="accent4">
                <a:lumMod val="75000"/>
              </a:schemeClr>
            </a:solidFill>
          </a:ln>
        </p:spPr>
        <p:txBody>
          <a:bodyPr wrap="square" rtlCol="0">
            <a:spAutoFit/>
          </a:bodyPr>
          <a:lstStyle/>
          <a:p>
            <a:pPr>
              <a:spcAft>
                <a:spcPts val="600"/>
              </a:spcAft>
            </a:pPr>
            <a:r>
              <a:rPr lang="en-US" dirty="0" smtClean="0"/>
              <a:t>250     [Version] 1.1.</a:t>
            </a:r>
          </a:p>
        </p:txBody>
      </p:sp>
      <p:sp>
        <p:nvSpPr>
          <p:cNvPr id="7" name="TextBox 6"/>
          <p:cNvSpPr txBox="1"/>
          <p:nvPr/>
        </p:nvSpPr>
        <p:spPr>
          <a:xfrm>
            <a:off x="4648200" y="4419600"/>
            <a:ext cx="4343400" cy="369332"/>
          </a:xfrm>
          <a:prstGeom prst="rect">
            <a:avLst/>
          </a:prstGeom>
          <a:noFill/>
          <a:ln w="19050">
            <a:solidFill>
              <a:schemeClr val="accent4">
                <a:lumMod val="75000"/>
              </a:schemeClr>
            </a:solidFill>
          </a:ln>
        </p:spPr>
        <p:txBody>
          <a:bodyPr wrap="square" rtlCol="0">
            <a:spAutoFit/>
          </a:bodyPr>
          <a:lstStyle/>
          <a:p>
            <a:pPr>
              <a:spcBef>
                <a:spcPct val="0"/>
              </a:spcBef>
              <a:spcAft>
                <a:spcPts val="600"/>
              </a:spcAft>
            </a:pPr>
            <a:r>
              <a:rPr lang="en-US" dirty="0" smtClean="0"/>
              <a:t>250     [Version] 1.1.</a:t>
            </a:r>
          </a:p>
        </p:txBody>
      </p:sp>
      <p:sp>
        <p:nvSpPr>
          <p:cNvPr id="8" name="TextBox 7"/>
          <p:cNvSpPr txBox="1"/>
          <p:nvPr/>
        </p:nvSpPr>
        <p:spPr>
          <a:xfrm>
            <a:off x="152400" y="4953000"/>
            <a:ext cx="4419600" cy="369332"/>
          </a:xfrm>
          <a:prstGeom prst="rect">
            <a:avLst/>
          </a:prstGeom>
          <a:noFill/>
          <a:ln w="19050">
            <a:solidFill>
              <a:schemeClr val="accent4">
                <a:lumMod val="75000"/>
              </a:schemeClr>
            </a:solidFill>
          </a:ln>
        </p:spPr>
        <p:txBody>
          <a:bodyPr wrap="square" rtlCol="0">
            <a:spAutoFit/>
          </a:bodyPr>
          <a:lstStyle/>
          <a:p>
            <a:r>
              <a:rPr lang="en-US" dirty="0" smtClean="0"/>
              <a:t>250     [New ed.] </a:t>
            </a:r>
            <a:endParaRPr lang="en-US" dirty="0"/>
          </a:p>
        </p:txBody>
      </p:sp>
      <p:sp>
        <p:nvSpPr>
          <p:cNvPr id="9" name="TextBox 8"/>
          <p:cNvSpPr txBox="1"/>
          <p:nvPr/>
        </p:nvSpPr>
        <p:spPr>
          <a:xfrm>
            <a:off x="4648200" y="4953000"/>
            <a:ext cx="4419600" cy="369332"/>
          </a:xfrm>
          <a:prstGeom prst="rect">
            <a:avLst/>
          </a:prstGeom>
          <a:noFill/>
          <a:ln w="19050">
            <a:solidFill>
              <a:schemeClr val="accent4">
                <a:lumMod val="75000"/>
              </a:schemeClr>
            </a:solidFill>
          </a:ln>
        </p:spPr>
        <p:txBody>
          <a:bodyPr wrap="square" rtlCol="0">
            <a:spAutoFit/>
          </a:bodyPr>
          <a:lstStyle/>
          <a:p>
            <a:r>
              <a:rPr lang="en-US" dirty="0" smtClean="0"/>
              <a:t>250     [New edition].</a:t>
            </a:r>
          </a:p>
        </p:txBody>
      </p:sp>
      <p:sp>
        <p:nvSpPr>
          <p:cNvPr id="10" name="TextBox 9"/>
          <p:cNvSpPr txBox="1"/>
          <p:nvPr/>
        </p:nvSpPr>
        <p:spPr>
          <a:xfrm>
            <a:off x="152400" y="5486400"/>
            <a:ext cx="4419600" cy="646331"/>
          </a:xfrm>
          <a:prstGeom prst="rect">
            <a:avLst/>
          </a:prstGeom>
          <a:noFill/>
          <a:ln w="19050">
            <a:solidFill>
              <a:schemeClr val="accent4">
                <a:lumMod val="75000"/>
              </a:schemeClr>
            </a:solidFill>
          </a:ln>
        </p:spPr>
        <p:txBody>
          <a:bodyPr wrap="square" rtlCol="0">
            <a:spAutoFit/>
          </a:bodyPr>
          <a:lstStyle/>
          <a:p>
            <a:r>
              <a:rPr lang="en-US" dirty="0" smtClean="0"/>
              <a:t>260     Vancouver [Wash.] : $b City of</a:t>
            </a:r>
          </a:p>
          <a:p>
            <a:r>
              <a:rPr lang="en-US" dirty="0" smtClean="0"/>
              <a:t>           Vancouver, $c c2009.</a:t>
            </a:r>
            <a:endParaRPr lang="en-US" dirty="0"/>
          </a:p>
        </p:txBody>
      </p:sp>
      <p:sp>
        <p:nvSpPr>
          <p:cNvPr id="11" name="TextBox 10"/>
          <p:cNvSpPr txBox="1"/>
          <p:nvPr/>
        </p:nvSpPr>
        <p:spPr>
          <a:xfrm>
            <a:off x="4648200" y="5486400"/>
            <a:ext cx="4419600" cy="1200329"/>
          </a:xfrm>
          <a:prstGeom prst="rect">
            <a:avLst/>
          </a:prstGeom>
          <a:noFill/>
          <a:ln w="19050">
            <a:solidFill>
              <a:schemeClr val="accent4">
                <a:lumMod val="75000"/>
              </a:schemeClr>
            </a:solidFill>
          </a:ln>
        </p:spPr>
        <p:txBody>
          <a:bodyPr wrap="square" rtlCol="0">
            <a:spAutoFit/>
          </a:bodyPr>
          <a:lstStyle/>
          <a:p>
            <a:r>
              <a:rPr lang="en-US" dirty="0" smtClean="0"/>
              <a:t>264 _1  Vancouver : $b City of Vancouver, $c</a:t>
            </a:r>
          </a:p>
          <a:p>
            <a:r>
              <a:rPr lang="en-US" dirty="0" smtClean="0"/>
              <a:t>              [2009]       </a:t>
            </a:r>
            <a:r>
              <a:rPr lang="en-US" i="1" dirty="0" smtClean="0">
                <a:solidFill>
                  <a:srgbClr val="FF0000"/>
                </a:solidFill>
              </a:rPr>
              <a:t>or</a:t>
            </a:r>
          </a:p>
          <a:p>
            <a:r>
              <a:rPr lang="en-US" dirty="0" smtClean="0"/>
              <a:t>264 _1  Vancouver [Washington] : $b City of</a:t>
            </a:r>
          </a:p>
          <a:p>
            <a:r>
              <a:rPr lang="en-US" dirty="0" smtClean="0"/>
              <a:t>              Vancouver, $c [2009]</a:t>
            </a: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17).tif"/>
          <p:cNvPicPr>
            <a:picLocks noChangeAspect="1"/>
          </p:cNvPicPr>
          <p:nvPr/>
        </p:nvPicPr>
        <p:blipFill>
          <a:blip r:embed="rId2" cstate="print"/>
          <a:stretch>
            <a:fillRect/>
          </a:stretch>
        </p:blipFill>
        <p:spPr>
          <a:xfrm>
            <a:off x="152400" y="0"/>
            <a:ext cx="4655375" cy="6858000"/>
          </a:xfrm>
          <a:prstGeom prst="rect">
            <a:avLst/>
          </a:prstGeom>
        </p:spPr>
      </p:pic>
      <p:pic>
        <p:nvPicPr>
          <p:cNvPr id="3" name="Picture 2" descr="image(14).tif"/>
          <p:cNvPicPr>
            <a:picLocks noChangeAspect="1"/>
          </p:cNvPicPr>
          <p:nvPr/>
        </p:nvPicPr>
        <p:blipFill>
          <a:blip r:embed="rId3" cstate="print"/>
          <a:stretch>
            <a:fillRect/>
          </a:stretch>
        </p:blipFill>
        <p:spPr>
          <a:xfrm>
            <a:off x="4800600" y="0"/>
            <a:ext cx="4224995" cy="6858000"/>
          </a:xfrm>
          <a:prstGeom prst="rect">
            <a:avLst/>
          </a:prstGeom>
        </p:spPr>
      </p:pic>
      <p:sp>
        <p:nvSpPr>
          <p:cNvPr id="4" name="TextBox 3"/>
          <p:cNvSpPr txBox="1"/>
          <p:nvPr/>
        </p:nvSpPr>
        <p:spPr>
          <a:xfrm>
            <a:off x="1447800" y="152400"/>
            <a:ext cx="1600200" cy="369332"/>
          </a:xfrm>
          <a:prstGeom prst="rect">
            <a:avLst/>
          </a:prstGeom>
          <a:solidFill>
            <a:schemeClr val="accent6">
              <a:lumMod val="20000"/>
              <a:lumOff val="80000"/>
            </a:schemeClr>
          </a:solidFill>
        </p:spPr>
        <p:txBody>
          <a:bodyPr wrap="square" rtlCol="0">
            <a:spAutoFit/>
          </a:bodyPr>
          <a:lstStyle/>
          <a:p>
            <a:pPr algn="ctr"/>
            <a:r>
              <a:rPr lang="en-US" dirty="0" smtClean="0">
                <a:solidFill>
                  <a:srgbClr val="0070C0"/>
                </a:solidFill>
              </a:rPr>
              <a:t>Title page</a:t>
            </a:r>
            <a:endParaRPr lang="en-US" dirty="0">
              <a:solidFill>
                <a:srgbClr val="0070C0"/>
              </a:solidFill>
            </a:endParaRPr>
          </a:p>
        </p:txBody>
      </p:sp>
      <p:sp>
        <p:nvSpPr>
          <p:cNvPr id="5" name="TextBox 4"/>
          <p:cNvSpPr txBox="1"/>
          <p:nvPr/>
        </p:nvSpPr>
        <p:spPr>
          <a:xfrm>
            <a:off x="6172200" y="152400"/>
            <a:ext cx="1752600" cy="369332"/>
          </a:xfrm>
          <a:prstGeom prst="rect">
            <a:avLst/>
          </a:prstGeom>
          <a:solidFill>
            <a:schemeClr val="accent6">
              <a:lumMod val="20000"/>
              <a:lumOff val="80000"/>
            </a:schemeClr>
          </a:solidFill>
        </p:spPr>
        <p:txBody>
          <a:bodyPr wrap="square" rtlCol="0">
            <a:spAutoFit/>
          </a:bodyPr>
          <a:lstStyle/>
          <a:p>
            <a:pPr algn="ctr"/>
            <a:r>
              <a:rPr lang="en-US" dirty="0" smtClean="0">
                <a:solidFill>
                  <a:srgbClr val="0070C0"/>
                </a:solidFill>
              </a:rPr>
              <a:t>Title page verso</a:t>
            </a:r>
            <a:endParaRPr lang="en-US" dirty="0">
              <a:solidFill>
                <a:srgbClr val="0070C0"/>
              </a:solidFill>
            </a:endParaRPr>
          </a:p>
        </p:txBody>
      </p:sp>
      <p:sp>
        <p:nvSpPr>
          <p:cNvPr id="6" name="TextBox 5"/>
          <p:cNvSpPr txBox="1"/>
          <p:nvPr/>
        </p:nvSpPr>
        <p:spPr>
          <a:xfrm>
            <a:off x="1066800" y="3962400"/>
            <a:ext cx="5410200" cy="2739211"/>
          </a:xfrm>
          <a:prstGeom prst="rect">
            <a:avLst/>
          </a:prstGeom>
          <a:solidFill>
            <a:schemeClr val="bg1"/>
          </a:solidFill>
          <a:ln w="19050">
            <a:solidFill>
              <a:schemeClr val="accent4">
                <a:lumMod val="75000"/>
              </a:schemeClr>
            </a:solidFill>
          </a:ln>
        </p:spPr>
        <p:txBody>
          <a:bodyPr wrap="square" rtlCol="0">
            <a:spAutoFit/>
          </a:bodyPr>
          <a:lstStyle/>
          <a:p>
            <a:pPr>
              <a:spcAft>
                <a:spcPts val="600"/>
              </a:spcAft>
            </a:pPr>
            <a:r>
              <a:rPr lang="en-US" dirty="0" smtClean="0"/>
              <a:t>AACR2:</a:t>
            </a:r>
          </a:p>
          <a:p>
            <a:r>
              <a:rPr lang="en-US" dirty="0" smtClean="0"/>
              <a:t>245 00  Verdict : $b Boris </a:t>
            </a:r>
            <a:r>
              <a:rPr lang="en-US" dirty="0" err="1" smtClean="0"/>
              <a:t>Berezovsky</a:t>
            </a:r>
            <a:r>
              <a:rPr lang="en-US" dirty="0" smtClean="0"/>
              <a:t> vs. Russia's</a:t>
            </a:r>
          </a:p>
          <a:p>
            <a:r>
              <a:rPr lang="en-US" dirty="0" smtClean="0"/>
              <a:t>              oligarchs / $c </a:t>
            </a:r>
            <a:r>
              <a:rPr lang="en-US" dirty="0" smtClean="0">
                <a:solidFill>
                  <a:srgbClr val="FF0000"/>
                </a:solidFill>
              </a:rPr>
              <a:t>[</a:t>
            </a:r>
            <a:r>
              <a:rPr lang="en-US" dirty="0" smtClean="0"/>
              <a:t>compiled and edited by Yuri</a:t>
            </a:r>
          </a:p>
          <a:p>
            <a:r>
              <a:rPr lang="en-US" dirty="0" smtClean="0"/>
              <a:t>              </a:t>
            </a:r>
            <a:r>
              <a:rPr lang="en-US" dirty="0" err="1" smtClean="0"/>
              <a:t>Felshtinsky</a:t>
            </a:r>
            <a:r>
              <a:rPr lang="en-US" dirty="0" smtClean="0">
                <a:solidFill>
                  <a:srgbClr val="FF0000"/>
                </a:solidFill>
              </a:rPr>
              <a:t>]</a:t>
            </a:r>
            <a:r>
              <a:rPr lang="en-US" dirty="0" smtClean="0"/>
              <a:t>.</a:t>
            </a:r>
          </a:p>
          <a:p>
            <a:endParaRPr lang="en-US" dirty="0" smtClean="0"/>
          </a:p>
          <a:p>
            <a:pPr>
              <a:spcAft>
                <a:spcPts val="600"/>
              </a:spcAft>
            </a:pPr>
            <a:r>
              <a:rPr lang="en-US" dirty="0" smtClean="0"/>
              <a:t>RDA:</a:t>
            </a:r>
          </a:p>
          <a:p>
            <a:r>
              <a:rPr lang="en-US" dirty="0" smtClean="0"/>
              <a:t>245 00  Verdict : $b Boris </a:t>
            </a:r>
            <a:r>
              <a:rPr lang="en-US" dirty="0" err="1" smtClean="0"/>
              <a:t>Berezovsky</a:t>
            </a:r>
            <a:r>
              <a:rPr lang="en-US" dirty="0" smtClean="0"/>
              <a:t> vs. Russia's</a:t>
            </a:r>
          </a:p>
          <a:p>
            <a:r>
              <a:rPr lang="en-US" dirty="0" smtClean="0"/>
              <a:t>              oligarchs / $c compiled and edited by Yuri</a:t>
            </a:r>
          </a:p>
          <a:p>
            <a:r>
              <a:rPr lang="en-US" dirty="0" smtClean="0"/>
              <a:t>              </a:t>
            </a:r>
            <a:r>
              <a:rPr lang="en-US" dirty="0" err="1" smtClean="0"/>
              <a:t>Felshtinsky</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2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9" dur="2000" fill="hold"/>
                                        <p:tgtEl>
                                          <p:spTgt spid="6"/>
                                        </p:tgtEl>
                                        <p:attrNameLst>
                                          <p:attrName>ppt_y</p:attrName>
                                        </p:attrNameLst>
                                      </p:cBhvr>
                                      <p:tavLst>
                                        <p:tav tm="0">
                                          <p:val>
                                            <p:strVal val="#ppt_y"/>
                                          </p:val>
                                        </p:tav>
                                        <p:tav tm="100000">
                                          <p:val>
                                            <p:strVal val="#ppt_y"/>
                                          </p:val>
                                        </p:tav>
                                      </p:tavLst>
                                    </p:anim>
                                    <p:animEffect transition="in" filter="fad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Differences - Descriptive</a:t>
            </a:r>
            <a:endParaRPr lang="en-US" dirty="0"/>
          </a:p>
        </p:txBody>
      </p:sp>
      <p:sp>
        <p:nvSpPr>
          <p:cNvPr id="3" name="Content Placeholder 2"/>
          <p:cNvSpPr>
            <a:spLocks noGrp="1"/>
          </p:cNvSpPr>
          <p:nvPr>
            <p:ph idx="1"/>
          </p:nvPr>
        </p:nvSpPr>
        <p:spPr>
          <a:xfrm>
            <a:off x="457200" y="1600201"/>
            <a:ext cx="8229600" cy="2057400"/>
          </a:xfrm>
        </p:spPr>
        <p:txBody>
          <a:bodyPr>
            <a:normAutofit/>
          </a:bodyPr>
          <a:lstStyle/>
          <a:p>
            <a:r>
              <a:rPr lang="en-US" dirty="0" smtClean="0"/>
              <a:t>Copyright date cannot substitute for date of publication</a:t>
            </a:r>
          </a:p>
          <a:p>
            <a:pPr lvl="1"/>
            <a:r>
              <a:rPr lang="en-US" dirty="0" smtClean="0"/>
              <a:t>Copyright date only core if neither date of publication nor date of distribution is identified</a:t>
            </a:r>
          </a:p>
          <a:p>
            <a:pPr lvl="1"/>
            <a:r>
              <a:rPr lang="en-US" dirty="0" smtClean="0"/>
              <a:t>Use </a:t>
            </a:r>
            <a:r>
              <a:rPr lang="en-US" dirty="0" smtClean="0">
                <a:sym typeface="ALA BT Courier"/>
              </a:rPr>
              <a:t> and  in RDA records instead of c and p</a:t>
            </a:r>
            <a:endParaRPr lang="en-US" dirty="0" smtClean="0"/>
          </a:p>
        </p:txBody>
      </p:sp>
      <p:sp>
        <p:nvSpPr>
          <p:cNvPr id="6" name="TextBox 5"/>
          <p:cNvSpPr txBox="1"/>
          <p:nvPr/>
        </p:nvSpPr>
        <p:spPr>
          <a:xfrm>
            <a:off x="152400" y="4114800"/>
            <a:ext cx="4419600" cy="646331"/>
          </a:xfrm>
          <a:prstGeom prst="rect">
            <a:avLst/>
          </a:prstGeom>
          <a:noFill/>
          <a:ln w="19050">
            <a:solidFill>
              <a:schemeClr val="accent4">
                <a:lumMod val="75000"/>
              </a:schemeClr>
            </a:solidFill>
          </a:ln>
        </p:spPr>
        <p:txBody>
          <a:bodyPr wrap="square" rtlCol="0">
            <a:spAutoFit/>
          </a:bodyPr>
          <a:lstStyle/>
          <a:p>
            <a:r>
              <a:rPr lang="en-US" dirty="0" smtClean="0"/>
              <a:t>260     New York : $b Springer Pub. Co., $c</a:t>
            </a:r>
          </a:p>
          <a:p>
            <a:pPr>
              <a:spcAft>
                <a:spcPts val="600"/>
              </a:spcAft>
            </a:pPr>
            <a:r>
              <a:rPr lang="en-US" dirty="0" smtClean="0"/>
              <a:t>           c2011.</a:t>
            </a:r>
          </a:p>
        </p:txBody>
      </p:sp>
      <p:sp>
        <p:nvSpPr>
          <p:cNvPr id="12" name="TextBox 11"/>
          <p:cNvSpPr txBox="1"/>
          <p:nvPr/>
        </p:nvSpPr>
        <p:spPr>
          <a:xfrm>
            <a:off x="4648200" y="4114800"/>
            <a:ext cx="4419600" cy="2262158"/>
          </a:xfrm>
          <a:prstGeom prst="rect">
            <a:avLst/>
          </a:prstGeom>
          <a:noFill/>
          <a:ln w="19050">
            <a:solidFill>
              <a:schemeClr val="accent4">
                <a:lumMod val="75000"/>
              </a:schemeClr>
            </a:solidFill>
          </a:ln>
        </p:spPr>
        <p:txBody>
          <a:bodyPr wrap="square" rtlCol="0">
            <a:spAutoFit/>
          </a:bodyPr>
          <a:lstStyle/>
          <a:p>
            <a:r>
              <a:rPr lang="en-US" dirty="0" smtClean="0"/>
              <a:t>264 _1  New York : $b Springer Publishing</a:t>
            </a:r>
          </a:p>
          <a:p>
            <a:pPr>
              <a:spcAft>
                <a:spcPts val="600"/>
              </a:spcAft>
            </a:pPr>
            <a:r>
              <a:rPr lang="en-US" dirty="0" smtClean="0"/>
              <a:t>              Company, $c [2011]</a:t>
            </a:r>
          </a:p>
          <a:p>
            <a:pPr>
              <a:spcAft>
                <a:spcPts val="1200"/>
              </a:spcAft>
            </a:pPr>
            <a:r>
              <a:rPr lang="en-US" i="1" dirty="0" smtClean="0">
                <a:solidFill>
                  <a:srgbClr val="FF0000"/>
                </a:solidFill>
              </a:rPr>
              <a:t>   or</a:t>
            </a:r>
          </a:p>
          <a:p>
            <a:r>
              <a:rPr lang="en-US" dirty="0" smtClean="0"/>
              <a:t>264 _1  New York : $b Springer Publishing</a:t>
            </a:r>
          </a:p>
          <a:p>
            <a:r>
              <a:rPr lang="en-US" dirty="0" smtClean="0"/>
              <a:t>              Company, $c [2011]</a:t>
            </a:r>
          </a:p>
          <a:p>
            <a:r>
              <a:rPr lang="en-US" dirty="0" smtClean="0"/>
              <a:t>264 _4  $c </a:t>
            </a:r>
            <a:r>
              <a:rPr lang="en-US" dirty="0" smtClean="0">
                <a:latin typeface="Arial"/>
                <a:cs typeface="Arial"/>
                <a:sym typeface="ALA BT Courier"/>
              </a:rPr>
              <a:t>©</a:t>
            </a:r>
            <a:r>
              <a:rPr lang="en-US" dirty="0" smtClean="0">
                <a:sym typeface="ALA BT Courier"/>
              </a:rPr>
              <a:t>2011</a:t>
            </a:r>
            <a:endParaRPr lang="en-US" dirty="0" smtClean="0"/>
          </a:p>
          <a:p>
            <a:endParaRPr lang="en-US" dirty="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rial Scan_20130610_175721.tif"/>
          <p:cNvPicPr>
            <a:picLocks noChangeAspect="1"/>
          </p:cNvPicPr>
          <p:nvPr/>
        </p:nvPicPr>
        <p:blipFill>
          <a:blip r:embed="rId2" cstate="print"/>
          <a:stretch>
            <a:fillRect/>
          </a:stretch>
        </p:blipFill>
        <p:spPr>
          <a:xfrm>
            <a:off x="0" y="228600"/>
            <a:ext cx="4552432" cy="6431341"/>
          </a:xfrm>
          <a:prstGeom prst="rect">
            <a:avLst/>
          </a:prstGeom>
          <a:ln w="12700">
            <a:solidFill>
              <a:schemeClr val="tx1"/>
            </a:solidFill>
          </a:ln>
        </p:spPr>
      </p:pic>
      <p:pic>
        <p:nvPicPr>
          <p:cNvPr id="4" name="Picture 3" descr="Serial Scan_20130610_175836.tif"/>
          <p:cNvPicPr>
            <a:picLocks noChangeAspect="1"/>
          </p:cNvPicPr>
          <p:nvPr/>
        </p:nvPicPr>
        <p:blipFill>
          <a:blip r:embed="rId3" cstate="print"/>
          <a:stretch>
            <a:fillRect/>
          </a:stretch>
        </p:blipFill>
        <p:spPr>
          <a:xfrm>
            <a:off x="4571451" y="228600"/>
            <a:ext cx="4592643" cy="6437376"/>
          </a:xfrm>
          <a:prstGeom prst="rect">
            <a:avLst/>
          </a:prstGeom>
          <a:ln w="12700">
            <a:solidFill>
              <a:schemeClr val="tx1"/>
            </a:solidFill>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1.tif"/>
          <p:cNvPicPr>
            <a:picLocks noChangeAspect="1"/>
          </p:cNvPicPr>
          <p:nvPr/>
        </p:nvPicPr>
        <p:blipFill>
          <a:blip r:embed="rId3" cstate="print"/>
          <a:stretch>
            <a:fillRect/>
          </a:stretch>
        </p:blipFill>
        <p:spPr>
          <a:xfrm>
            <a:off x="152400" y="0"/>
            <a:ext cx="4837707" cy="6858000"/>
          </a:xfrm>
          <a:prstGeom prst="rect">
            <a:avLst/>
          </a:prstGeom>
        </p:spPr>
      </p:pic>
      <p:sp>
        <p:nvSpPr>
          <p:cNvPr id="3" name="TextBox 2"/>
          <p:cNvSpPr txBox="1"/>
          <p:nvPr/>
        </p:nvSpPr>
        <p:spPr>
          <a:xfrm>
            <a:off x="5257800" y="762000"/>
            <a:ext cx="3733800" cy="4678204"/>
          </a:xfrm>
          <a:prstGeom prst="rect">
            <a:avLst/>
          </a:prstGeom>
          <a:noFill/>
        </p:spPr>
        <p:txBody>
          <a:bodyPr wrap="square" rtlCol="0">
            <a:spAutoFit/>
          </a:bodyPr>
          <a:lstStyle/>
          <a:p>
            <a:pPr>
              <a:spcAft>
                <a:spcPts val="600"/>
              </a:spcAft>
            </a:pPr>
            <a:r>
              <a:rPr lang="en-US" dirty="0" smtClean="0"/>
              <a:t>AACR2:</a:t>
            </a:r>
          </a:p>
          <a:p>
            <a:r>
              <a:rPr lang="en-US" dirty="0" smtClean="0"/>
              <a:t>245 00 Human rights / $c by Louis</a:t>
            </a:r>
          </a:p>
          <a:p>
            <a:r>
              <a:rPr lang="en-US" dirty="0" smtClean="0"/>
              <a:t>             </a:t>
            </a:r>
            <a:r>
              <a:rPr lang="en-US" dirty="0" err="1" smtClean="0"/>
              <a:t>Henkin</a:t>
            </a:r>
            <a:r>
              <a:rPr lang="en-US" dirty="0" smtClean="0"/>
              <a:t> ... [et al.].</a:t>
            </a:r>
          </a:p>
          <a:p>
            <a:r>
              <a:rPr lang="en-US" dirty="0" smtClean="0"/>
              <a:t>700 1   </a:t>
            </a:r>
            <a:r>
              <a:rPr lang="en-US" dirty="0" err="1" smtClean="0"/>
              <a:t>Henkin</a:t>
            </a:r>
            <a:r>
              <a:rPr lang="en-US" dirty="0" smtClean="0"/>
              <a:t>, Louis.</a:t>
            </a:r>
          </a:p>
          <a:p>
            <a:endParaRPr lang="en-US" dirty="0" smtClean="0"/>
          </a:p>
          <a:p>
            <a:endParaRPr lang="en-US" dirty="0" smtClean="0"/>
          </a:p>
          <a:p>
            <a:pPr>
              <a:spcAft>
                <a:spcPts val="600"/>
              </a:spcAft>
            </a:pPr>
            <a:r>
              <a:rPr lang="en-US" dirty="0" smtClean="0"/>
              <a:t>RDA:</a:t>
            </a:r>
          </a:p>
          <a:p>
            <a:r>
              <a:rPr lang="en-US" dirty="0" smtClean="0">
                <a:solidFill>
                  <a:srgbClr val="FF0000"/>
                </a:solidFill>
              </a:rPr>
              <a:t>100 1</a:t>
            </a:r>
            <a:r>
              <a:rPr lang="en-US" dirty="0" smtClean="0"/>
              <a:t>    </a:t>
            </a:r>
            <a:r>
              <a:rPr lang="en-US" dirty="0" err="1" smtClean="0"/>
              <a:t>Henkin</a:t>
            </a:r>
            <a:r>
              <a:rPr lang="en-US" dirty="0" smtClean="0"/>
              <a:t>, Louis</a:t>
            </a:r>
            <a:r>
              <a:rPr lang="en-US" dirty="0" smtClean="0">
                <a:solidFill>
                  <a:srgbClr val="FF0000"/>
                </a:solidFill>
              </a:rPr>
              <a:t>, $e author</a:t>
            </a:r>
            <a:r>
              <a:rPr lang="en-US" dirty="0" smtClean="0"/>
              <a:t>.</a:t>
            </a:r>
          </a:p>
          <a:p>
            <a:r>
              <a:rPr lang="en-US" dirty="0" smtClean="0"/>
              <a:t>245 10  Human rights / $c by Louis</a:t>
            </a:r>
          </a:p>
          <a:p>
            <a:r>
              <a:rPr lang="en-US" dirty="0" smtClean="0"/>
              <a:t>              </a:t>
            </a:r>
            <a:r>
              <a:rPr lang="en-US" dirty="0" err="1" smtClean="0"/>
              <a:t>Henkin</a:t>
            </a:r>
            <a:r>
              <a:rPr lang="en-US" dirty="0" smtClean="0"/>
              <a:t>, Gerald L. </a:t>
            </a:r>
            <a:r>
              <a:rPr lang="en-US" dirty="0" err="1" smtClean="0"/>
              <a:t>Neuman</a:t>
            </a:r>
            <a:r>
              <a:rPr lang="en-US" dirty="0" smtClean="0"/>
              <a:t>,</a:t>
            </a:r>
          </a:p>
          <a:p>
            <a:r>
              <a:rPr lang="en-US" dirty="0" smtClean="0"/>
              <a:t>              Diane F. </a:t>
            </a:r>
            <a:r>
              <a:rPr lang="en-US" dirty="0" err="1" smtClean="0"/>
              <a:t>Orentlicher</a:t>
            </a:r>
            <a:r>
              <a:rPr lang="en-US" dirty="0" smtClean="0"/>
              <a:t>, David W.</a:t>
            </a:r>
          </a:p>
          <a:p>
            <a:r>
              <a:rPr lang="en-US" dirty="0" smtClean="0"/>
              <a:t>              </a:t>
            </a:r>
            <a:r>
              <a:rPr lang="en-US" dirty="0" err="1" smtClean="0"/>
              <a:t>Leebron</a:t>
            </a:r>
            <a:r>
              <a:rPr lang="en-US" dirty="0" smtClean="0"/>
              <a:t>.</a:t>
            </a:r>
          </a:p>
          <a:p>
            <a:r>
              <a:rPr lang="en-US" dirty="0" smtClean="0">
                <a:solidFill>
                  <a:srgbClr val="FF0000"/>
                </a:solidFill>
              </a:rPr>
              <a:t>700 1    </a:t>
            </a:r>
            <a:r>
              <a:rPr lang="en-US" dirty="0" err="1" smtClean="0">
                <a:solidFill>
                  <a:srgbClr val="FF0000"/>
                </a:solidFill>
              </a:rPr>
              <a:t>Neuman</a:t>
            </a:r>
            <a:r>
              <a:rPr lang="en-US" dirty="0" smtClean="0">
                <a:solidFill>
                  <a:srgbClr val="FF0000"/>
                </a:solidFill>
              </a:rPr>
              <a:t>, Gerald L., $d 1952-</a:t>
            </a:r>
          </a:p>
          <a:p>
            <a:r>
              <a:rPr lang="en-US" dirty="0" smtClean="0">
                <a:solidFill>
                  <a:srgbClr val="FF0000"/>
                </a:solidFill>
              </a:rPr>
              <a:t>              $e author.</a:t>
            </a:r>
          </a:p>
          <a:p>
            <a:r>
              <a:rPr lang="en-US" dirty="0" smtClean="0">
                <a:solidFill>
                  <a:srgbClr val="FF0000"/>
                </a:solidFill>
              </a:rPr>
              <a:t>700 1    </a:t>
            </a:r>
            <a:r>
              <a:rPr lang="en-US" dirty="0" err="1" smtClean="0">
                <a:solidFill>
                  <a:srgbClr val="FF0000"/>
                </a:solidFill>
              </a:rPr>
              <a:t>Orentlicher</a:t>
            </a:r>
            <a:r>
              <a:rPr lang="en-US" dirty="0" smtClean="0">
                <a:solidFill>
                  <a:srgbClr val="FF0000"/>
                </a:solidFill>
              </a:rPr>
              <a:t>, Diane, $e author.</a:t>
            </a:r>
          </a:p>
          <a:p>
            <a:r>
              <a:rPr lang="en-US" dirty="0" smtClean="0">
                <a:solidFill>
                  <a:srgbClr val="FF0000"/>
                </a:solidFill>
              </a:rPr>
              <a:t>700 1    </a:t>
            </a:r>
            <a:r>
              <a:rPr lang="en-US" dirty="0" err="1" smtClean="0">
                <a:solidFill>
                  <a:srgbClr val="FF0000"/>
                </a:solidFill>
              </a:rPr>
              <a:t>Leebron</a:t>
            </a:r>
            <a:r>
              <a:rPr lang="en-US" dirty="0" smtClean="0">
                <a:solidFill>
                  <a:srgbClr val="FF0000"/>
                </a:solidFill>
              </a:rPr>
              <a:t>, David W., $e author.</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88640"/>
            <a:ext cx="8229600" cy="1143000"/>
          </a:xfrm>
        </p:spPr>
        <p:txBody>
          <a:bodyPr/>
          <a:lstStyle/>
          <a:p>
            <a:r>
              <a:rPr lang="cs-CZ" sz="3600" dirty="0" smtClean="0">
                <a:latin typeface="+mn-lt"/>
              </a:rPr>
              <a:t>RDA</a:t>
            </a:r>
            <a:endParaRPr lang="cs-CZ" sz="3600" dirty="0">
              <a:latin typeface="+mn-lt"/>
            </a:endParaRPr>
          </a:p>
        </p:txBody>
      </p:sp>
      <p:sp>
        <p:nvSpPr>
          <p:cNvPr id="3" name="Zástupný symbol pro obsah 2"/>
          <p:cNvSpPr>
            <a:spLocks noGrp="1"/>
          </p:cNvSpPr>
          <p:nvPr>
            <p:ph idx="1"/>
          </p:nvPr>
        </p:nvSpPr>
        <p:spPr>
          <a:xfrm>
            <a:off x="457200" y="1514202"/>
            <a:ext cx="8229600" cy="4525963"/>
          </a:xfrm>
        </p:spPr>
        <p:txBody>
          <a:bodyPr>
            <a:noAutofit/>
          </a:bodyPr>
          <a:lstStyle/>
          <a:p>
            <a:r>
              <a:rPr lang="cs-CZ" sz="3600" dirty="0" smtClean="0"/>
              <a:t>RDA – </a:t>
            </a:r>
            <a:r>
              <a:rPr lang="cs-CZ" sz="3600" dirty="0" err="1" smtClean="0"/>
              <a:t>Resource</a:t>
            </a:r>
            <a:r>
              <a:rPr lang="cs-CZ" sz="3600" dirty="0" smtClean="0"/>
              <a:t> </a:t>
            </a:r>
            <a:r>
              <a:rPr lang="cs-CZ" sz="3600" dirty="0" err="1" smtClean="0"/>
              <a:t>Description</a:t>
            </a:r>
            <a:r>
              <a:rPr lang="cs-CZ" sz="3600" dirty="0" smtClean="0"/>
              <a:t> and Access</a:t>
            </a:r>
          </a:p>
          <a:p>
            <a:r>
              <a:rPr lang="cs-CZ" sz="3600" dirty="0" smtClean="0"/>
              <a:t>pravidla vycházející z konceptuálních modelů</a:t>
            </a:r>
          </a:p>
          <a:p>
            <a:r>
              <a:rPr lang="cs-CZ" sz="3600" dirty="0" smtClean="0"/>
              <a:t>logika modelů =&gt; pochopení pravidel</a:t>
            </a:r>
          </a:p>
          <a:p>
            <a:r>
              <a:rPr lang="cs-CZ" sz="3600" dirty="0" smtClean="0"/>
              <a:t>cíl </a:t>
            </a:r>
            <a:r>
              <a:rPr lang="cs-CZ" sz="3600" dirty="0" smtClean="0"/>
              <a:t>pravidel: jednoznačně identifikovat všechny instance entit podle modelů a zejména vyjádřit vztahy mezi nimi</a:t>
            </a:r>
            <a:endParaRPr lang="cs-CZ" sz="3600" dirty="0"/>
          </a:p>
        </p:txBody>
      </p:sp>
    </p:spTree>
    <p:extLst>
      <p:ext uri="{BB962C8B-B14F-4D97-AF65-F5344CB8AC3E}">
        <p14:creationId xmlns="" xmlns:p14="http://schemas.microsoft.com/office/powerpoint/2010/main" val="166733462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RDA v ČR</a:t>
            </a:r>
            <a:endParaRPr lang="en-US" dirty="0"/>
          </a:p>
        </p:txBody>
      </p:sp>
      <p:sp>
        <p:nvSpPr>
          <p:cNvPr id="3" name="Zástupný symbol pro obsah 2"/>
          <p:cNvSpPr>
            <a:spLocks noGrp="1"/>
          </p:cNvSpPr>
          <p:nvPr>
            <p:ph idx="1"/>
          </p:nvPr>
        </p:nvSpPr>
        <p:spPr/>
        <p:txBody>
          <a:bodyPr/>
          <a:lstStyle/>
          <a:p>
            <a:r>
              <a:rPr lang="cs-CZ" dirty="0" smtClean="0"/>
              <a:t>2014: schválení minimálních záznamů pro pokračující a speciální zdroje a pro analytický popis, vytvoření základní metodiky </a:t>
            </a:r>
            <a:r>
              <a:rPr lang="cs-CZ" dirty="0" err="1" smtClean="0"/>
              <a:t>bibl</a:t>
            </a:r>
            <a:r>
              <a:rPr lang="cs-CZ" dirty="0" smtClean="0"/>
              <a:t>. popisu, vydání tištěných dodatků MARC 21, technická příprava knihovních systémů a SK na přechod na RDA </a:t>
            </a:r>
          </a:p>
          <a:p>
            <a:r>
              <a:rPr lang="cs-CZ" dirty="0" smtClean="0"/>
              <a:t>2015: e-</a:t>
            </a:r>
            <a:r>
              <a:rPr lang="cs-CZ" dirty="0" err="1" smtClean="0"/>
              <a:t>learningové</a:t>
            </a:r>
            <a:r>
              <a:rPr lang="cs-CZ" dirty="0" smtClean="0"/>
              <a:t> kurzy, školení školitelů, přechod na zpracování podle RDA – 1. </a:t>
            </a:r>
            <a:r>
              <a:rPr lang="cs-CZ" dirty="0" smtClean="0"/>
              <a:t>duben</a:t>
            </a:r>
            <a:endParaRPr lang="cs-CZ" dirty="0" smtClean="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535940" y="1016483"/>
            <a:ext cx="229006" cy="432612"/>
          </a:xfrm>
          <a:prstGeom prst="rect">
            <a:avLst/>
          </a:prstGeom>
        </p:spPr>
        <p:txBody>
          <a:bodyPr wrap="square" lIns="0" tIns="0" rIns="0" bIns="0" rtlCol="0">
            <a:noAutofit/>
          </a:bodyPr>
          <a:lstStyle/>
          <a:p>
            <a:pPr marL="12700">
              <a:lnSpc>
                <a:spcPts val="3375"/>
              </a:lnSpc>
              <a:spcBef>
                <a:spcPts val="168"/>
              </a:spcBef>
            </a:pPr>
            <a:r>
              <a:rPr sz="3200" spc="0" dirty="0" smtClean="0">
                <a:latin typeface="Arial"/>
                <a:cs typeface="Arial"/>
              </a:rPr>
              <a:t>•</a:t>
            </a:r>
            <a:endParaRPr sz="3200">
              <a:latin typeface="Arial"/>
              <a:cs typeface="Arial"/>
            </a:endParaRPr>
          </a:p>
        </p:txBody>
      </p:sp>
      <p:sp>
        <p:nvSpPr>
          <p:cNvPr id="5" name="object 5"/>
          <p:cNvSpPr txBox="1"/>
          <p:nvPr/>
        </p:nvSpPr>
        <p:spPr>
          <a:xfrm>
            <a:off x="878840" y="1041044"/>
            <a:ext cx="7523002" cy="4675911"/>
          </a:xfrm>
          <a:prstGeom prst="rect">
            <a:avLst/>
          </a:prstGeom>
        </p:spPr>
        <p:txBody>
          <a:bodyPr wrap="square" lIns="0" tIns="0" rIns="0" bIns="0" rtlCol="0">
            <a:noAutofit/>
          </a:bodyPr>
          <a:lstStyle/>
          <a:p>
            <a:pPr marL="12700">
              <a:lnSpc>
                <a:spcPts val="3365"/>
              </a:lnSpc>
              <a:spcBef>
                <a:spcPts val="168"/>
              </a:spcBef>
            </a:pPr>
            <a:r>
              <a:rPr sz="4800" spc="0" baseline="3413" dirty="0" smtClean="0">
                <a:latin typeface="Calibri"/>
                <a:cs typeface="Calibri"/>
              </a:rPr>
              <a:t>m</a:t>
            </a:r>
            <a:r>
              <a:rPr sz="4800" spc="-14" baseline="3413" dirty="0" smtClean="0">
                <a:latin typeface="Calibri"/>
                <a:cs typeface="Calibri"/>
              </a:rPr>
              <a:t>i</a:t>
            </a:r>
            <a:r>
              <a:rPr sz="4800" spc="0" baseline="3413" dirty="0" smtClean="0">
                <a:latin typeface="Calibri"/>
                <a:cs typeface="Calibri"/>
              </a:rPr>
              <a:t>ni</a:t>
            </a:r>
            <a:r>
              <a:rPr sz="4800" spc="-14" baseline="3413" dirty="0" smtClean="0">
                <a:latin typeface="Calibri"/>
                <a:cs typeface="Calibri"/>
              </a:rPr>
              <a:t>m</a:t>
            </a:r>
            <a:r>
              <a:rPr sz="4800" spc="0" baseline="3413" dirty="0" smtClean="0">
                <a:latin typeface="Calibri"/>
                <a:cs typeface="Calibri"/>
              </a:rPr>
              <a:t>ální</a:t>
            </a:r>
            <a:r>
              <a:rPr sz="4800" spc="29" baseline="3413" dirty="0" smtClean="0">
                <a:latin typeface="Calibri"/>
                <a:cs typeface="Calibri"/>
              </a:rPr>
              <a:t> </a:t>
            </a:r>
            <a:r>
              <a:rPr sz="4800" spc="-54" baseline="3413" dirty="0" smtClean="0">
                <a:latin typeface="Calibri"/>
                <a:cs typeface="Calibri"/>
              </a:rPr>
              <a:t>z</a:t>
            </a:r>
            <a:r>
              <a:rPr sz="4800" spc="0" baseline="3413" dirty="0" smtClean="0">
                <a:latin typeface="Calibri"/>
                <a:cs typeface="Calibri"/>
              </a:rPr>
              <a:t>áz</a:t>
            </a:r>
            <a:r>
              <a:rPr sz="4800" spc="-9" baseline="3413" dirty="0" smtClean="0">
                <a:latin typeface="Calibri"/>
                <a:cs typeface="Calibri"/>
              </a:rPr>
              <a:t>n</a:t>
            </a:r>
            <a:r>
              <a:rPr sz="4800" spc="0" baseline="3413" dirty="0" smtClean="0">
                <a:latin typeface="Calibri"/>
                <a:cs typeface="Calibri"/>
              </a:rPr>
              <a:t>am</a:t>
            </a:r>
            <a:r>
              <a:rPr sz="4800" spc="9" baseline="3413" dirty="0" smtClean="0">
                <a:latin typeface="Calibri"/>
                <a:cs typeface="Calibri"/>
              </a:rPr>
              <a:t> </a:t>
            </a:r>
            <a:r>
              <a:rPr sz="4800" spc="0" baseline="3413" dirty="0" smtClean="0">
                <a:latin typeface="Calibri"/>
                <a:cs typeface="Calibri"/>
              </a:rPr>
              <a:t>R</a:t>
            </a:r>
            <a:r>
              <a:rPr sz="4800" spc="-54" baseline="3413" dirty="0" smtClean="0">
                <a:latin typeface="Calibri"/>
                <a:cs typeface="Calibri"/>
              </a:rPr>
              <a:t>D</a:t>
            </a:r>
            <a:r>
              <a:rPr sz="4800" spc="0" baseline="3413" dirty="0" smtClean="0">
                <a:latin typeface="Calibri"/>
                <a:cs typeface="Calibri"/>
              </a:rPr>
              <a:t>A</a:t>
            </a:r>
            <a:r>
              <a:rPr sz="4800" spc="-9" baseline="3413" dirty="0" smtClean="0">
                <a:latin typeface="Calibri"/>
                <a:cs typeface="Calibri"/>
              </a:rPr>
              <a:t>/</a:t>
            </a:r>
            <a:r>
              <a:rPr sz="4800" spc="0" baseline="3413" dirty="0" smtClean="0">
                <a:latin typeface="Calibri"/>
                <a:cs typeface="Calibri"/>
              </a:rPr>
              <a:t>M</a:t>
            </a:r>
            <a:r>
              <a:rPr sz="4800" spc="-14" baseline="3413" dirty="0" smtClean="0">
                <a:latin typeface="Calibri"/>
                <a:cs typeface="Calibri"/>
              </a:rPr>
              <a:t>A</a:t>
            </a:r>
            <a:r>
              <a:rPr sz="4800" spc="-25" baseline="3413" dirty="0" smtClean="0">
                <a:latin typeface="Calibri"/>
                <a:cs typeface="Calibri"/>
              </a:rPr>
              <a:t>R</a:t>
            </a:r>
            <a:r>
              <a:rPr sz="4800" spc="0" baseline="3413" dirty="0" smtClean="0">
                <a:latin typeface="Calibri"/>
                <a:cs typeface="Calibri"/>
              </a:rPr>
              <a:t>C 21 p</a:t>
            </a:r>
            <a:r>
              <a:rPr sz="4800" spc="-54" baseline="3413" dirty="0" smtClean="0">
                <a:latin typeface="Calibri"/>
                <a:cs typeface="Calibri"/>
              </a:rPr>
              <a:t>r</a:t>
            </a:r>
            <a:r>
              <a:rPr sz="4800" spc="0" baseline="3413" dirty="0" smtClean="0">
                <a:latin typeface="Calibri"/>
                <a:cs typeface="Calibri"/>
              </a:rPr>
              <a:t>o </a:t>
            </a:r>
            <a:r>
              <a:rPr sz="4800" spc="-29" baseline="3413" dirty="0" smtClean="0">
                <a:latin typeface="Calibri"/>
                <a:cs typeface="Calibri"/>
              </a:rPr>
              <a:t>t</a:t>
            </a:r>
            <a:r>
              <a:rPr sz="4800" spc="-50" baseline="3413" dirty="0" smtClean="0">
                <a:latin typeface="Calibri"/>
                <a:cs typeface="Calibri"/>
              </a:rPr>
              <a:t>e</a:t>
            </a:r>
            <a:r>
              <a:rPr sz="4800" spc="14" baseline="3413" dirty="0" smtClean="0">
                <a:latin typeface="Calibri"/>
                <a:cs typeface="Calibri"/>
              </a:rPr>
              <a:t>x</a:t>
            </a:r>
            <a:r>
              <a:rPr sz="4800" spc="-39" baseline="3413" dirty="0" smtClean="0">
                <a:latin typeface="Calibri"/>
                <a:cs typeface="Calibri"/>
              </a:rPr>
              <a:t>t</a:t>
            </a:r>
            <a:r>
              <a:rPr sz="4800" spc="-9" baseline="3413" dirty="0" smtClean="0">
                <a:latin typeface="Calibri"/>
                <a:cs typeface="Calibri"/>
              </a:rPr>
              <a:t>o</a:t>
            </a:r>
            <a:r>
              <a:rPr sz="4800" spc="-29" baseline="3413" dirty="0" smtClean="0">
                <a:latin typeface="Calibri"/>
                <a:cs typeface="Calibri"/>
              </a:rPr>
              <a:t>v</a:t>
            </a:r>
            <a:r>
              <a:rPr sz="4800" spc="0" baseline="3413" dirty="0" smtClean="0">
                <a:latin typeface="Calibri"/>
                <a:cs typeface="Calibri"/>
              </a:rPr>
              <a:t>é</a:t>
            </a:r>
            <a:endParaRPr sz="3200">
              <a:latin typeface="Calibri"/>
              <a:cs typeface="Calibri"/>
            </a:endParaRPr>
          </a:p>
          <a:p>
            <a:pPr marL="12700" marR="61081">
              <a:lnSpc>
                <a:spcPts val="3454"/>
              </a:lnSpc>
              <a:spcBef>
                <a:spcPts val="4"/>
              </a:spcBef>
            </a:pPr>
            <a:r>
              <a:rPr sz="4800" spc="0" baseline="2560" dirty="0" smtClean="0">
                <a:latin typeface="Calibri"/>
                <a:cs typeface="Calibri"/>
              </a:rPr>
              <a:t>monog</a:t>
            </a:r>
            <a:r>
              <a:rPr sz="4800" spc="-59" baseline="2560" dirty="0" smtClean="0">
                <a:latin typeface="Calibri"/>
                <a:cs typeface="Calibri"/>
              </a:rPr>
              <a:t>r</a:t>
            </a:r>
            <a:r>
              <a:rPr sz="4800" spc="-19" baseline="2560" dirty="0" smtClean="0">
                <a:latin typeface="Calibri"/>
                <a:cs typeface="Calibri"/>
              </a:rPr>
              <a:t>a</a:t>
            </a:r>
            <a:r>
              <a:rPr sz="4800" spc="0" baseline="2560" dirty="0" smtClean="0">
                <a:latin typeface="Calibri"/>
                <a:cs typeface="Calibri"/>
              </a:rPr>
              <a:t>f</a:t>
            </a:r>
            <a:r>
              <a:rPr sz="4800" spc="-9" baseline="2560" dirty="0" smtClean="0">
                <a:latin typeface="Calibri"/>
                <a:cs typeface="Calibri"/>
              </a:rPr>
              <a:t>i</a:t>
            </a:r>
            <a:r>
              <a:rPr sz="4800" spc="0" baseline="2560" dirty="0" smtClean="0">
                <a:latin typeface="Calibri"/>
                <a:cs typeface="Calibri"/>
              </a:rPr>
              <a:t>c</a:t>
            </a:r>
            <a:r>
              <a:rPr sz="4800" spc="-109" baseline="2560" dirty="0" smtClean="0">
                <a:latin typeface="Calibri"/>
                <a:cs typeface="Calibri"/>
              </a:rPr>
              <a:t>k</a:t>
            </a:r>
            <a:r>
              <a:rPr sz="4800" spc="0" baseline="2560" dirty="0" smtClean="0">
                <a:latin typeface="Calibri"/>
                <a:cs typeface="Calibri"/>
              </a:rPr>
              <a:t>é</a:t>
            </a:r>
            <a:r>
              <a:rPr sz="4800" spc="-14" baseline="2560" dirty="0" smtClean="0">
                <a:latin typeface="Calibri"/>
                <a:cs typeface="Calibri"/>
              </a:rPr>
              <a:t> </a:t>
            </a:r>
            <a:r>
              <a:rPr sz="4800" spc="-75" baseline="2560" dirty="0" smtClean="0">
                <a:latin typeface="Calibri"/>
                <a:cs typeface="Calibri"/>
              </a:rPr>
              <a:t>z</a:t>
            </a:r>
            <a:r>
              <a:rPr sz="4800" spc="0" baseline="2560" dirty="0" smtClean="0">
                <a:latin typeface="Calibri"/>
                <a:cs typeface="Calibri"/>
              </a:rPr>
              <a:t>d</a:t>
            </a:r>
            <a:r>
              <a:rPr sz="4800" spc="-50" baseline="2560" dirty="0" smtClean="0">
                <a:latin typeface="Calibri"/>
                <a:cs typeface="Calibri"/>
              </a:rPr>
              <a:t>r</a:t>
            </a:r>
            <a:r>
              <a:rPr sz="4800" spc="0" baseline="2560" dirty="0" smtClean="0">
                <a:latin typeface="Calibri"/>
                <a:cs typeface="Calibri"/>
              </a:rPr>
              <a:t>oje</a:t>
            </a:r>
            <a:endParaRPr sz="3200">
              <a:latin typeface="Calibri"/>
              <a:cs typeface="Calibri"/>
            </a:endParaRPr>
          </a:p>
          <a:p>
            <a:pPr marL="12700" marR="628826" algn="just">
              <a:lnSpc>
                <a:spcPts val="3460"/>
              </a:lnSpc>
              <a:spcBef>
                <a:spcPts val="596"/>
              </a:spcBef>
            </a:pPr>
            <a:r>
              <a:rPr sz="3200" u="heavy" spc="-25" dirty="0" smtClean="0">
                <a:solidFill>
                  <a:srgbClr val="0000FF"/>
                </a:solidFill>
                <a:latin typeface="Calibri"/>
                <a:cs typeface="Calibri"/>
                <a:hlinkClick r:id="rId2"/>
              </a:rPr>
              <a:t>h</a:t>
            </a:r>
            <a:r>
              <a:rPr sz="3200" u="heavy" spc="-54" dirty="0" smtClean="0">
                <a:solidFill>
                  <a:srgbClr val="0000FF"/>
                </a:solidFill>
                <a:latin typeface="Calibri"/>
                <a:cs typeface="Calibri"/>
                <a:hlinkClick r:id="rId2"/>
              </a:rPr>
              <a:t>t</a:t>
            </a:r>
            <a:r>
              <a:rPr sz="3200" u="heavy" spc="0" dirty="0" smtClean="0">
                <a:solidFill>
                  <a:srgbClr val="0000FF"/>
                </a:solidFill>
                <a:latin typeface="Calibri"/>
                <a:cs typeface="Calibri"/>
                <a:hlinkClick r:id="rId2"/>
              </a:rPr>
              <a:t>tp</a:t>
            </a:r>
            <a:r>
              <a:rPr sz="3200" u="heavy" spc="-14" dirty="0" smtClean="0">
                <a:solidFill>
                  <a:srgbClr val="0000FF"/>
                </a:solidFill>
                <a:latin typeface="Calibri"/>
                <a:cs typeface="Calibri"/>
                <a:hlinkClick r:id="rId2"/>
              </a:rPr>
              <a:t>:</a:t>
            </a:r>
            <a:r>
              <a:rPr sz="3200" u="heavy" spc="0" dirty="0" smtClean="0">
                <a:solidFill>
                  <a:srgbClr val="0000FF"/>
                </a:solidFill>
                <a:latin typeface="Calibri"/>
                <a:cs typeface="Calibri"/>
                <a:hlinkClick r:id="rId2"/>
              </a:rPr>
              <a:t>//</a:t>
            </a:r>
            <a:r>
              <a:rPr sz="3200" u="heavy" spc="9" dirty="0" smtClean="0">
                <a:solidFill>
                  <a:srgbClr val="0000FF"/>
                </a:solidFill>
                <a:latin typeface="Calibri"/>
                <a:cs typeface="Calibri"/>
                <a:hlinkClick r:id="rId2"/>
              </a:rPr>
              <a:t>ww</a:t>
            </a:r>
            <a:r>
              <a:rPr sz="3200" u="heavy" spc="-200" dirty="0" smtClean="0">
                <a:solidFill>
                  <a:srgbClr val="0000FF"/>
                </a:solidFill>
                <a:latin typeface="Calibri"/>
                <a:cs typeface="Calibri"/>
                <a:hlinkClick r:id="rId2"/>
              </a:rPr>
              <a:t>w</a:t>
            </a:r>
            <a:r>
              <a:rPr sz="3200" u="heavy" spc="0" dirty="0" smtClean="0">
                <a:solidFill>
                  <a:srgbClr val="0000FF"/>
                </a:solidFill>
                <a:latin typeface="Calibri"/>
                <a:cs typeface="Calibri"/>
                <a:hlinkClick r:id="rId2"/>
              </a:rPr>
              <a:t>.n</a:t>
            </a:r>
            <a:r>
              <a:rPr sz="3200" u="heavy" spc="-14" dirty="0" smtClean="0">
                <a:solidFill>
                  <a:srgbClr val="0000FF"/>
                </a:solidFill>
                <a:latin typeface="Calibri"/>
                <a:cs typeface="Calibri"/>
                <a:hlinkClick r:id="rId2"/>
              </a:rPr>
              <a:t>k</a:t>
            </a:r>
            <a:r>
              <a:rPr sz="3200" u="heavy" spc="0" dirty="0" smtClean="0">
                <a:solidFill>
                  <a:srgbClr val="0000FF"/>
                </a:solidFill>
                <a:latin typeface="Calibri"/>
                <a:cs typeface="Calibri"/>
                <a:hlinkClick r:id="rId2"/>
              </a:rPr>
              <a:t>p.c</a:t>
            </a:r>
            <a:r>
              <a:rPr sz="3200" u="heavy" spc="-9" dirty="0" smtClean="0">
                <a:solidFill>
                  <a:srgbClr val="0000FF"/>
                </a:solidFill>
                <a:latin typeface="Calibri"/>
                <a:cs typeface="Calibri"/>
                <a:hlinkClick r:id="rId2"/>
              </a:rPr>
              <a:t>z</a:t>
            </a:r>
            <a:r>
              <a:rPr sz="3200" u="heavy" spc="-59" dirty="0" smtClean="0">
                <a:solidFill>
                  <a:srgbClr val="0000FF"/>
                </a:solidFill>
                <a:latin typeface="Calibri"/>
                <a:cs typeface="Calibri"/>
                <a:hlinkClick r:id="rId2"/>
              </a:rPr>
              <a:t>/</a:t>
            </a:r>
            <a:r>
              <a:rPr sz="3200" u="heavy" spc="9" dirty="0" smtClean="0">
                <a:solidFill>
                  <a:srgbClr val="0000FF"/>
                </a:solidFill>
                <a:latin typeface="Calibri"/>
                <a:cs typeface="Calibri"/>
                <a:hlinkClick r:id="rId2"/>
              </a:rPr>
              <a:t>o</a:t>
            </a:r>
            <a:r>
              <a:rPr sz="3200" u="heavy" spc="4" dirty="0" smtClean="0">
                <a:solidFill>
                  <a:srgbClr val="0000FF"/>
                </a:solidFill>
                <a:latin typeface="Calibri"/>
                <a:cs typeface="Calibri"/>
                <a:hlinkClick r:id="rId2"/>
              </a:rPr>
              <a:t>-</a:t>
            </a:r>
            <a:r>
              <a:rPr sz="3200" u="heavy" spc="0" dirty="0" smtClean="0">
                <a:solidFill>
                  <a:srgbClr val="0000FF"/>
                </a:solidFill>
                <a:latin typeface="Calibri"/>
                <a:cs typeface="Calibri"/>
                <a:hlinkClick r:id="rId2"/>
              </a:rPr>
              <a:t>kn</a:t>
            </a:r>
            <a:r>
              <a:rPr sz="3200" u="heavy" spc="-9" dirty="0" smtClean="0">
                <a:solidFill>
                  <a:srgbClr val="0000FF"/>
                </a:solidFill>
                <a:latin typeface="Calibri"/>
                <a:cs typeface="Calibri"/>
                <a:hlinkClick r:id="rId2"/>
              </a:rPr>
              <a:t>i</a:t>
            </a:r>
            <a:r>
              <a:rPr sz="3200" u="heavy" spc="0" dirty="0" smtClean="0">
                <a:solidFill>
                  <a:srgbClr val="0000FF"/>
                </a:solidFill>
                <a:latin typeface="Calibri"/>
                <a:cs typeface="Calibri"/>
                <a:hlinkClick r:id="rId2"/>
              </a:rPr>
              <a:t>h</a:t>
            </a:r>
            <a:r>
              <a:rPr sz="3200" u="heavy" spc="-9" dirty="0" smtClean="0">
                <a:solidFill>
                  <a:srgbClr val="0000FF"/>
                </a:solidFill>
                <a:latin typeface="Calibri"/>
                <a:cs typeface="Calibri"/>
                <a:hlinkClick r:id="rId2"/>
              </a:rPr>
              <a:t>o</a:t>
            </a:r>
            <a:r>
              <a:rPr sz="3200" u="heavy" spc="0" dirty="0" smtClean="0">
                <a:solidFill>
                  <a:srgbClr val="0000FF"/>
                </a:solidFill>
                <a:latin typeface="Calibri"/>
                <a:cs typeface="Calibri"/>
                <a:hlinkClick r:id="rId2"/>
              </a:rPr>
              <a:t>vne</a:t>
            </a:r>
            <a:r>
              <a:rPr sz="3200" u="heavy" spc="-54" dirty="0" smtClean="0">
                <a:solidFill>
                  <a:srgbClr val="0000FF"/>
                </a:solidFill>
                <a:latin typeface="Calibri"/>
                <a:cs typeface="Calibri"/>
                <a:hlinkClick r:id="rId2"/>
              </a:rPr>
              <a:t>/</a:t>
            </a:r>
            <a:r>
              <a:rPr sz="3200" u="heavy" spc="0" dirty="0" smtClean="0">
                <a:solidFill>
                  <a:srgbClr val="0000FF"/>
                </a:solidFill>
                <a:latin typeface="Calibri"/>
                <a:cs typeface="Calibri"/>
                <a:hlinkClick r:id="rId2"/>
              </a:rPr>
              <a:t>o</a:t>
            </a:r>
            <a:r>
              <a:rPr sz="3200" u="heavy" spc="4" dirty="0" smtClean="0">
                <a:solidFill>
                  <a:srgbClr val="0000FF"/>
                </a:solidFill>
                <a:latin typeface="Calibri"/>
                <a:cs typeface="Calibri"/>
                <a:hlinkClick r:id="rId2"/>
              </a:rPr>
              <a:t>d</a:t>
            </a:r>
            <a:r>
              <a:rPr sz="3200" u="heavy" spc="0" dirty="0" smtClean="0">
                <a:solidFill>
                  <a:srgbClr val="0000FF"/>
                </a:solidFill>
                <a:latin typeface="Calibri"/>
                <a:cs typeface="Calibri"/>
                <a:hlinkClick r:id="rId2"/>
              </a:rPr>
              <a:t>born</a:t>
            </a:r>
            <a:r>
              <a:rPr sz="3200" u="heavy" spc="4" dirty="0" smtClean="0">
                <a:solidFill>
                  <a:srgbClr val="0000FF"/>
                </a:solidFill>
                <a:latin typeface="Calibri"/>
                <a:cs typeface="Calibri"/>
                <a:hlinkClick r:id="rId2"/>
              </a:rPr>
              <a:t>e</a:t>
            </a:r>
            <a:r>
              <a:rPr sz="3200" u="heavy" spc="0" dirty="0" smtClean="0">
                <a:solidFill>
                  <a:srgbClr val="0000FF"/>
                </a:solidFill>
                <a:latin typeface="Calibri"/>
                <a:cs typeface="Calibri"/>
                <a:hlinkClick r:id="rId2"/>
              </a:rPr>
              <a:t>-</a:t>
            </a:r>
            <a:r>
              <a:rPr sz="3200" spc="0" dirty="0" smtClean="0">
                <a:solidFill>
                  <a:srgbClr val="0000FF"/>
                </a:solidFill>
                <a:latin typeface="Calibri"/>
                <a:cs typeface="Calibri"/>
                <a:hlinkClick r:id="rId2"/>
              </a:rPr>
              <a:t> </a:t>
            </a:r>
            <a:r>
              <a:rPr sz="3200" u="heavy" spc="0" dirty="0" smtClean="0">
                <a:solidFill>
                  <a:srgbClr val="0000FF"/>
                </a:solidFill>
                <a:latin typeface="Calibri"/>
                <a:cs typeface="Calibri"/>
                <a:hlinkClick r:id="rId2"/>
              </a:rPr>
              <a:t>cin</a:t>
            </a:r>
            <a:r>
              <a:rPr sz="3200" u="heavy" spc="-14" dirty="0" smtClean="0">
                <a:solidFill>
                  <a:srgbClr val="0000FF"/>
                </a:solidFill>
                <a:latin typeface="Calibri"/>
                <a:cs typeface="Calibri"/>
                <a:hlinkClick r:id="rId2"/>
              </a:rPr>
              <a:t>n</a:t>
            </a:r>
            <a:r>
              <a:rPr sz="3200" u="heavy" spc="0" dirty="0" smtClean="0">
                <a:solidFill>
                  <a:srgbClr val="0000FF"/>
                </a:solidFill>
                <a:latin typeface="Calibri"/>
                <a:cs typeface="Calibri"/>
                <a:hlinkClick r:id="rId2"/>
              </a:rPr>
              <a:t>o</a:t>
            </a:r>
            <a:r>
              <a:rPr sz="3200" u="heavy" spc="-39" dirty="0" smtClean="0">
                <a:solidFill>
                  <a:srgbClr val="0000FF"/>
                </a:solidFill>
                <a:latin typeface="Calibri"/>
                <a:cs typeface="Calibri"/>
                <a:hlinkClick r:id="rId2"/>
              </a:rPr>
              <a:t>s</a:t>
            </a:r>
            <a:r>
              <a:rPr sz="3200" u="heavy" spc="0" dirty="0" smtClean="0">
                <a:solidFill>
                  <a:srgbClr val="0000FF"/>
                </a:solidFill>
                <a:latin typeface="Calibri"/>
                <a:cs typeface="Calibri"/>
                <a:hlinkClick r:id="rId2"/>
              </a:rPr>
              <a:t>t</a:t>
            </a:r>
            <a:r>
              <a:rPr sz="3200" u="heavy" spc="-9" dirty="0" smtClean="0">
                <a:solidFill>
                  <a:srgbClr val="0000FF"/>
                </a:solidFill>
                <a:latin typeface="Calibri"/>
                <a:cs typeface="Calibri"/>
                <a:hlinkClick r:id="rId2"/>
              </a:rPr>
              <a:t>i</a:t>
            </a:r>
            <a:r>
              <a:rPr sz="3200" u="heavy" spc="0" dirty="0" smtClean="0">
                <a:solidFill>
                  <a:srgbClr val="0000FF"/>
                </a:solidFill>
                <a:latin typeface="Calibri"/>
                <a:cs typeface="Calibri"/>
                <a:hlinkClick r:id="rId2"/>
              </a:rPr>
              <a:t>/z</a:t>
            </a:r>
            <a:r>
              <a:rPr sz="3200" u="heavy" spc="-14" dirty="0" smtClean="0">
                <a:solidFill>
                  <a:srgbClr val="0000FF"/>
                </a:solidFill>
                <a:latin typeface="Calibri"/>
                <a:cs typeface="Calibri"/>
                <a:hlinkClick r:id="rId2"/>
              </a:rPr>
              <a:t>p</a:t>
            </a:r>
            <a:r>
              <a:rPr sz="3200" u="heavy" spc="-64" dirty="0" smtClean="0">
                <a:solidFill>
                  <a:srgbClr val="0000FF"/>
                </a:solidFill>
                <a:latin typeface="Calibri"/>
                <a:cs typeface="Calibri"/>
                <a:hlinkClick r:id="rId2"/>
              </a:rPr>
              <a:t>r</a:t>
            </a:r>
            <a:r>
              <a:rPr sz="3200" u="heavy" spc="0" dirty="0" smtClean="0">
                <a:solidFill>
                  <a:srgbClr val="0000FF"/>
                </a:solidFill>
                <a:latin typeface="Calibri"/>
                <a:cs typeface="Calibri"/>
                <a:hlinkClick r:id="rId2"/>
              </a:rPr>
              <a:t>a</a:t>
            </a:r>
            <a:r>
              <a:rPr sz="3200" u="heavy" spc="-25" dirty="0" smtClean="0">
                <a:solidFill>
                  <a:srgbClr val="0000FF"/>
                </a:solidFill>
                <a:latin typeface="Calibri"/>
                <a:cs typeface="Calibri"/>
                <a:hlinkClick r:id="rId2"/>
              </a:rPr>
              <a:t>c</a:t>
            </a:r>
            <a:r>
              <a:rPr sz="3200" u="heavy" spc="-9" dirty="0" smtClean="0">
                <a:solidFill>
                  <a:srgbClr val="0000FF"/>
                </a:solidFill>
                <a:latin typeface="Calibri"/>
                <a:cs typeface="Calibri"/>
                <a:hlinkClick r:id="rId2"/>
              </a:rPr>
              <a:t>o</a:t>
            </a:r>
            <a:r>
              <a:rPr sz="3200" u="heavy" spc="-44" dirty="0" smtClean="0">
                <a:solidFill>
                  <a:srgbClr val="0000FF"/>
                </a:solidFill>
                <a:latin typeface="Calibri"/>
                <a:cs typeface="Calibri"/>
                <a:hlinkClick r:id="rId2"/>
              </a:rPr>
              <a:t>v</a:t>
            </a:r>
            <a:r>
              <a:rPr sz="3200" u="heavy" spc="0" dirty="0" smtClean="0">
                <a:solidFill>
                  <a:srgbClr val="0000FF"/>
                </a:solidFill>
                <a:latin typeface="Calibri"/>
                <a:cs typeface="Calibri"/>
                <a:hlinkClick r:id="rId2"/>
              </a:rPr>
              <a:t>ani-</a:t>
            </a:r>
            <a:r>
              <a:rPr sz="3200" u="heavy" spc="-79" dirty="0" smtClean="0">
                <a:solidFill>
                  <a:srgbClr val="0000FF"/>
                </a:solidFill>
                <a:latin typeface="Calibri"/>
                <a:cs typeface="Calibri"/>
                <a:hlinkClick r:id="rId2"/>
              </a:rPr>
              <a:t>f</a:t>
            </a:r>
            <a:r>
              <a:rPr sz="3200" u="heavy" spc="0" dirty="0" smtClean="0">
                <a:solidFill>
                  <a:srgbClr val="0000FF"/>
                </a:solidFill>
                <a:latin typeface="Calibri"/>
                <a:cs typeface="Calibri"/>
                <a:hlinkClick r:id="rId2"/>
              </a:rPr>
              <a:t>ondu/</a:t>
            </a:r>
            <a:r>
              <a:rPr sz="3200" u="heavy" spc="-79" dirty="0" smtClean="0">
                <a:solidFill>
                  <a:srgbClr val="0000FF"/>
                </a:solidFill>
                <a:latin typeface="Calibri"/>
                <a:cs typeface="Calibri"/>
                <a:hlinkClick r:id="rId2"/>
              </a:rPr>
              <a:t>k</a:t>
            </a:r>
            <a:r>
              <a:rPr sz="3200" u="heavy" spc="-19" dirty="0" smtClean="0">
                <a:solidFill>
                  <a:srgbClr val="0000FF"/>
                </a:solidFill>
                <a:latin typeface="Calibri"/>
                <a:cs typeface="Calibri"/>
                <a:hlinkClick r:id="rId2"/>
              </a:rPr>
              <a:t>a</a:t>
            </a:r>
            <a:r>
              <a:rPr sz="3200" u="heavy" spc="-39" dirty="0" smtClean="0">
                <a:solidFill>
                  <a:srgbClr val="0000FF"/>
                </a:solidFill>
                <a:latin typeface="Calibri"/>
                <a:cs typeface="Calibri"/>
                <a:hlinkClick r:id="rId2"/>
              </a:rPr>
              <a:t>t</a:t>
            </a:r>
            <a:r>
              <a:rPr sz="3200" u="heavy" spc="0" dirty="0" smtClean="0">
                <a:solidFill>
                  <a:srgbClr val="0000FF"/>
                </a:solidFill>
                <a:latin typeface="Calibri"/>
                <a:cs typeface="Calibri"/>
                <a:hlinkClick r:id="rId2"/>
              </a:rPr>
              <a:t>alogi</a:t>
            </a:r>
            <a:r>
              <a:rPr sz="3200" u="heavy" spc="-59" dirty="0" smtClean="0">
                <a:solidFill>
                  <a:srgbClr val="0000FF"/>
                </a:solidFill>
                <a:latin typeface="Calibri"/>
                <a:cs typeface="Calibri"/>
                <a:hlinkClick r:id="rId2"/>
              </a:rPr>
              <a:t>z</a:t>
            </a:r>
            <a:r>
              <a:rPr sz="3200" u="heavy" spc="0" dirty="0" smtClean="0">
                <a:solidFill>
                  <a:srgbClr val="0000FF"/>
                </a:solidFill>
                <a:latin typeface="Calibri"/>
                <a:cs typeface="Calibri"/>
                <a:hlinkClick r:id="rId2"/>
              </a:rPr>
              <a:t>acn</a:t>
            </a:r>
            <a:r>
              <a:rPr sz="3200" u="heavy" spc="-4" dirty="0" smtClean="0">
                <a:solidFill>
                  <a:srgbClr val="0000FF"/>
                </a:solidFill>
                <a:latin typeface="Calibri"/>
                <a:cs typeface="Calibri"/>
                <a:hlinkClick r:id="rId2"/>
              </a:rPr>
              <a:t>i</a:t>
            </a:r>
            <a:r>
              <a:rPr sz="3200" u="heavy" spc="0" dirty="0" smtClean="0">
                <a:solidFill>
                  <a:srgbClr val="0000FF"/>
                </a:solidFill>
                <a:latin typeface="Calibri"/>
                <a:cs typeface="Calibri"/>
                <a:hlinkClick r:id="rId2"/>
              </a:rPr>
              <a:t>-</a:t>
            </a:r>
            <a:r>
              <a:rPr sz="3200" spc="0" dirty="0" smtClean="0">
                <a:solidFill>
                  <a:srgbClr val="0000FF"/>
                </a:solidFill>
                <a:latin typeface="Calibri"/>
                <a:cs typeface="Calibri"/>
                <a:hlinkClick r:id="rId2"/>
              </a:rPr>
              <a:t> </a:t>
            </a:r>
            <a:r>
              <a:rPr sz="3200" u="heavy" spc="0" dirty="0" smtClean="0">
                <a:solidFill>
                  <a:srgbClr val="0000FF"/>
                </a:solidFill>
                <a:latin typeface="Calibri"/>
                <a:cs typeface="Calibri"/>
                <a:hlinkClick r:id="rId2"/>
              </a:rPr>
              <a:t>poli</a:t>
            </a:r>
            <a:r>
              <a:rPr sz="3200" u="heavy" spc="-9" dirty="0" smtClean="0">
                <a:solidFill>
                  <a:srgbClr val="0000FF"/>
                </a:solidFill>
                <a:latin typeface="Calibri"/>
                <a:cs typeface="Calibri"/>
                <a:hlinkClick r:id="rId2"/>
              </a:rPr>
              <a:t>t</a:t>
            </a:r>
            <a:r>
              <a:rPr sz="3200" u="heavy" spc="0" dirty="0" smtClean="0">
                <a:solidFill>
                  <a:srgbClr val="0000FF"/>
                </a:solidFill>
                <a:latin typeface="Calibri"/>
                <a:cs typeface="Calibri"/>
                <a:hlinkClick r:id="rId2"/>
              </a:rPr>
              <a:t>i</a:t>
            </a:r>
            <a:r>
              <a:rPr sz="3200" u="heavy" spc="-69" dirty="0" smtClean="0">
                <a:solidFill>
                  <a:srgbClr val="0000FF"/>
                </a:solidFill>
                <a:latin typeface="Calibri"/>
                <a:cs typeface="Calibri"/>
                <a:hlinkClick r:id="rId2"/>
              </a:rPr>
              <a:t>k</a:t>
            </a:r>
            <a:r>
              <a:rPr sz="3200" u="heavy" spc="0" dirty="0" smtClean="0">
                <a:solidFill>
                  <a:srgbClr val="0000FF"/>
                </a:solidFill>
                <a:latin typeface="Calibri"/>
                <a:cs typeface="Calibri"/>
                <a:hlinkClick r:id="rId2"/>
              </a:rPr>
              <a:t>a/mi</a:t>
            </a:r>
            <a:r>
              <a:rPr sz="3200" u="heavy" spc="-9" dirty="0" smtClean="0">
                <a:solidFill>
                  <a:srgbClr val="0000FF"/>
                </a:solidFill>
                <a:latin typeface="Calibri"/>
                <a:cs typeface="Calibri"/>
                <a:hlinkClick r:id="rId2"/>
              </a:rPr>
              <a:t>n</a:t>
            </a:r>
            <a:r>
              <a:rPr sz="3200" u="heavy" spc="0" dirty="0" smtClean="0">
                <a:solidFill>
                  <a:srgbClr val="0000FF"/>
                </a:solidFill>
                <a:latin typeface="Calibri"/>
                <a:cs typeface="Calibri"/>
                <a:hlinkClick r:id="rId2"/>
              </a:rPr>
              <a:t>ima</a:t>
            </a:r>
            <a:r>
              <a:rPr sz="3200" u="heavy" spc="14" dirty="0" smtClean="0">
                <a:solidFill>
                  <a:srgbClr val="0000FF"/>
                </a:solidFill>
                <a:latin typeface="Calibri"/>
                <a:cs typeface="Calibri"/>
                <a:hlinkClick r:id="rId2"/>
              </a:rPr>
              <a:t>l</a:t>
            </a:r>
            <a:r>
              <a:rPr sz="3200" u="heavy" spc="0" dirty="0" smtClean="0">
                <a:solidFill>
                  <a:srgbClr val="0000FF"/>
                </a:solidFill>
                <a:latin typeface="Calibri"/>
                <a:cs typeface="Calibri"/>
                <a:hlinkClick r:id="rId2"/>
              </a:rPr>
              <a:t>ni</a:t>
            </a:r>
            <a:r>
              <a:rPr sz="3200" u="heavy" spc="4" dirty="0" smtClean="0">
                <a:solidFill>
                  <a:srgbClr val="0000FF"/>
                </a:solidFill>
                <a:latin typeface="Calibri"/>
                <a:cs typeface="Calibri"/>
                <a:hlinkClick r:id="rId2"/>
              </a:rPr>
              <a:t>-</a:t>
            </a:r>
            <a:r>
              <a:rPr sz="3200" u="heavy" spc="-54" dirty="0" smtClean="0">
                <a:solidFill>
                  <a:srgbClr val="0000FF"/>
                </a:solidFill>
                <a:latin typeface="Calibri"/>
                <a:cs typeface="Calibri"/>
                <a:hlinkClick r:id="rId2"/>
              </a:rPr>
              <a:t>z</a:t>
            </a:r>
            <a:r>
              <a:rPr sz="3200" u="heavy" spc="0" dirty="0" smtClean="0">
                <a:solidFill>
                  <a:srgbClr val="0000FF"/>
                </a:solidFill>
                <a:latin typeface="Calibri"/>
                <a:cs typeface="Calibri"/>
                <a:hlinkClick r:id="rId2"/>
              </a:rPr>
              <a:t>azna</a:t>
            </a:r>
            <a:r>
              <a:rPr sz="3200" u="heavy" spc="4" dirty="0" smtClean="0">
                <a:solidFill>
                  <a:srgbClr val="0000FF"/>
                </a:solidFill>
                <a:latin typeface="Calibri"/>
                <a:cs typeface="Calibri"/>
                <a:hlinkClick r:id="rId2"/>
              </a:rPr>
              <a:t>m-</a:t>
            </a:r>
            <a:r>
              <a:rPr sz="3200" u="heavy" spc="-50" dirty="0" smtClean="0">
                <a:solidFill>
                  <a:srgbClr val="0000FF"/>
                </a:solidFill>
                <a:latin typeface="Calibri"/>
                <a:cs typeface="Calibri"/>
                <a:hlinkClick r:id="rId2"/>
              </a:rPr>
              <a:t>r</a:t>
            </a:r>
            <a:r>
              <a:rPr sz="3200" u="heavy" spc="0" dirty="0" smtClean="0">
                <a:solidFill>
                  <a:srgbClr val="0000FF"/>
                </a:solidFill>
                <a:latin typeface="Calibri"/>
                <a:cs typeface="Calibri"/>
                <a:hlinkClick r:id="rId2"/>
              </a:rPr>
              <a:t>da</a:t>
            </a:r>
            <a:endParaRPr sz="3200">
              <a:latin typeface="Calibri"/>
              <a:cs typeface="Calibri"/>
            </a:endParaRPr>
          </a:p>
          <a:p>
            <a:pPr marL="12700" marR="628826">
              <a:lnSpc>
                <a:spcPct val="99995"/>
              </a:lnSpc>
              <a:spcBef>
                <a:spcPts val="363"/>
              </a:spcBef>
            </a:pPr>
            <a:r>
              <a:rPr sz="3200" spc="0" dirty="0" smtClean="0">
                <a:latin typeface="Calibri"/>
                <a:cs typeface="Calibri"/>
              </a:rPr>
              <a:t>doporuče</a:t>
            </a:r>
            <a:r>
              <a:rPr sz="3200" spc="-64" dirty="0" smtClean="0">
                <a:latin typeface="Calibri"/>
                <a:cs typeface="Calibri"/>
              </a:rPr>
              <a:t>n</a:t>
            </a:r>
            <a:r>
              <a:rPr sz="3200" spc="0" dirty="0" smtClean="0">
                <a:latin typeface="Calibri"/>
                <a:cs typeface="Calibri"/>
              </a:rPr>
              <a:t>ý </a:t>
            </a:r>
            <a:r>
              <a:rPr sz="3200" spc="-59" dirty="0" smtClean="0">
                <a:latin typeface="Calibri"/>
                <a:cs typeface="Calibri"/>
              </a:rPr>
              <a:t>z</a:t>
            </a:r>
            <a:r>
              <a:rPr sz="3200" spc="0" dirty="0" smtClean="0">
                <a:latin typeface="Calibri"/>
                <a:cs typeface="Calibri"/>
              </a:rPr>
              <a:t>áznam R</a:t>
            </a:r>
            <a:r>
              <a:rPr sz="3200" spc="-50" dirty="0" smtClean="0">
                <a:latin typeface="Calibri"/>
                <a:cs typeface="Calibri"/>
              </a:rPr>
              <a:t>D</a:t>
            </a:r>
            <a:r>
              <a:rPr sz="3200" spc="0" dirty="0" smtClean="0">
                <a:latin typeface="Calibri"/>
                <a:cs typeface="Calibri"/>
              </a:rPr>
              <a:t>A/</a:t>
            </a:r>
            <a:r>
              <a:rPr sz="3200" spc="-14" dirty="0" smtClean="0">
                <a:latin typeface="Calibri"/>
                <a:cs typeface="Calibri"/>
              </a:rPr>
              <a:t>M</a:t>
            </a:r>
            <a:r>
              <a:rPr sz="3200" spc="0" dirty="0" smtClean="0">
                <a:latin typeface="Calibri"/>
                <a:cs typeface="Calibri"/>
              </a:rPr>
              <a:t>A</a:t>
            </a:r>
            <a:r>
              <a:rPr sz="3200" spc="-29" dirty="0" smtClean="0">
                <a:latin typeface="Calibri"/>
                <a:cs typeface="Calibri"/>
              </a:rPr>
              <a:t>R</a:t>
            </a:r>
            <a:r>
              <a:rPr sz="3200" spc="0" dirty="0" smtClean="0">
                <a:latin typeface="Calibri"/>
                <a:cs typeface="Calibri"/>
              </a:rPr>
              <a:t>C</a:t>
            </a:r>
            <a:r>
              <a:rPr sz="3200" spc="14" dirty="0" smtClean="0">
                <a:latin typeface="Calibri"/>
                <a:cs typeface="Calibri"/>
              </a:rPr>
              <a:t> </a:t>
            </a:r>
            <a:r>
              <a:rPr sz="3200" spc="0" dirty="0" smtClean="0">
                <a:latin typeface="Calibri"/>
                <a:cs typeface="Calibri"/>
              </a:rPr>
              <a:t>21 p</a:t>
            </a:r>
            <a:r>
              <a:rPr sz="3200" spc="-54" dirty="0" smtClean="0">
                <a:latin typeface="Calibri"/>
                <a:cs typeface="Calibri"/>
              </a:rPr>
              <a:t>r</a:t>
            </a:r>
            <a:r>
              <a:rPr sz="3200" spc="0" dirty="0" smtClean="0">
                <a:latin typeface="Calibri"/>
                <a:cs typeface="Calibri"/>
              </a:rPr>
              <a:t>o </a:t>
            </a:r>
            <a:r>
              <a:rPr sz="3200" spc="-39" dirty="0" smtClean="0">
                <a:latin typeface="Calibri"/>
                <a:cs typeface="Calibri"/>
              </a:rPr>
              <a:t>t</a:t>
            </a:r>
            <a:r>
              <a:rPr sz="3200" spc="-50" dirty="0" smtClean="0">
                <a:latin typeface="Calibri"/>
                <a:cs typeface="Calibri"/>
              </a:rPr>
              <a:t>e</a:t>
            </a:r>
            <a:r>
              <a:rPr sz="3200" spc="14" dirty="0" smtClean="0">
                <a:latin typeface="Calibri"/>
                <a:cs typeface="Calibri"/>
              </a:rPr>
              <a:t>x</a:t>
            </a:r>
            <a:r>
              <a:rPr sz="3200" spc="-39" dirty="0" smtClean="0">
                <a:latin typeface="Calibri"/>
                <a:cs typeface="Calibri"/>
              </a:rPr>
              <a:t>t</a:t>
            </a:r>
            <a:r>
              <a:rPr sz="3200" spc="0" dirty="0" smtClean="0">
                <a:latin typeface="Calibri"/>
                <a:cs typeface="Calibri"/>
              </a:rPr>
              <a:t>o</a:t>
            </a:r>
            <a:r>
              <a:rPr sz="3200" spc="-39" dirty="0" smtClean="0">
                <a:latin typeface="Calibri"/>
                <a:cs typeface="Calibri"/>
              </a:rPr>
              <a:t>v</a:t>
            </a:r>
            <a:r>
              <a:rPr sz="3200" spc="0" dirty="0" smtClean="0">
                <a:latin typeface="Calibri"/>
                <a:cs typeface="Calibri"/>
              </a:rPr>
              <a:t>é</a:t>
            </a:r>
            <a:r>
              <a:rPr sz="3200" spc="-14" dirty="0" smtClean="0">
                <a:latin typeface="Calibri"/>
                <a:cs typeface="Calibri"/>
              </a:rPr>
              <a:t> </a:t>
            </a:r>
            <a:r>
              <a:rPr sz="3200" spc="0" dirty="0" smtClean="0">
                <a:latin typeface="Calibri"/>
                <a:cs typeface="Calibri"/>
              </a:rPr>
              <a:t>monog</a:t>
            </a:r>
            <a:r>
              <a:rPr sz="3200" spc="-59" dirty="0" smtClean="0">
                <a:latin typeface="Calibri"/>
                <a:cs typeface="Calibri"/>
              </a:rPr>
              <a:t>r</a:t>
            </a:r>
            <a:r>
              <a:rPr sz="3200" spc="-19" dirty="0" smtClean="0">
                <a:latin typeface="Calibri"/>
                <a:cs typeface="Calibri"/>
              </a:rPr>
              <a:t>a</a:t>
            </a:r>
            <a:r>
              <a:rPr sz="3200" spc="0" dirty="0" smtClean="0">
                <a:latin typeface="Calibri"/>
                <a:cs typeface="Calibri"/>
              </a:rPr>
              <a:t>f</a:t>
            </a:r>
            <a:r>
              <a:rPr sz="3200" spc="-9" dirty="0" smtClean="0">
                <a:latin typeface="Calibri"/>
                <a:cs typeface="Calibri"/>
              </a:rPr>
              <a:t>i</a:t>
            </a:r>
            <a:r>
              <a:rPr sz="3200" spc="0" dirty="0" smtClean="0">
                <a:latin typeface="Calibri"/>
                <a:cs typeface="Calibri"/>
              </a:rPr>
              <a:t>c</a:t>
            </a:r>
            <a:r>
              <a:rPr sz="3200" spc="-109" dirty="0" smtClean="0">
                <a:latin typeface="Calibri"/>
                <a:cs typeface="Calibri"/>
              </a:rPr>
              <a:t>k</a:t>
            </a:r>
            <a:r>
              <a:rPr sz="3200" spc="0" dirty="0" smtClean="0">
                <a:latin typeface="Calibri"/>
                <a:cs typeface="Calibri"/>
              </a:rPr>
              <a:t>é </a:t>
            </a:r>
            <a:r>
              <a:rPr sz="3200" spc="-79" dirty="0" smtClean="0">
                <a:latin typeface="Calibri"/>
                <a:cs typeface="Calibri"/>
              </a:rPr>
              <a:t>z</a:t>
            </a:r>
            <a:r>
              <a:rPr sz="3200" spc="0" dirty="0" smtClean="0">
                <a:latin typeface="Calibri"/>
                <a:cs typeface="Calibri"/>
              </a:rPr>
              <a:t>d</a:t>
            </a:r>
            <a:r>
              <a:rPr sz="3200" spc="-50" dirty="0" smtClean="0">
                <a:latin typeface="Calibri"/>
                <a:cs typeface="Calibri"/>
              </a:rPr>
              <a:t>r</a:t>
            </a:r>
            <a:r>
              <a:rPr sz="3200" spc="0" dirty="0" smtClean="0">
                <a:latin typeface="Calibri"/>
                <a:cs typeface="Calibri"/>
              </a:rPr>
              <a:t>oje </a:t>
            </a:r>
            <a:r>
              <a:rPr sz="3200" u="heavy" spc="-25" dirty="0" smtClean="0">
                <a:solidFill>
                  <a:srgbClr val="0000FF"/>
                </a:solidFill>
                <a:latin typeface="Calibri"/>
                <a:cs typeface="Calibri"/>
                <a:hlinkClick r:id="rId3"/>
              </a:rPr>
              <a:t>h</a:t>
            </a:r>
            <a:r>
              <a:rPr sz="3200" u="heavy" spc="-54" dirty="0" smtClean="0">
                <a:solidFill>
                  <a:srgbClr val="0000FF"/>
                </a:solidFill>
                <a:latin typeface="Calibri"/>
                <a:cs typeface="Calibri"/>
                <a:hlinkClick r:id="rId3"/>
              </a:rPr>
              <a:t>t</a:t>
            </a:r>
            <a:r>
              <a:rPr sz="3200" u="heavy" spc="0" dirty="0" smtClean="0">
                <a:solidFill>
                  <a:srgbClr val="0000FF"/>
                </a:solidFill>
                <a:latin typeface="Calibri"/>
                <a:cs typeface="Calibri"/>
                <a:hlinkClick r:id="rId3"/>
              </a:rPr>
              <a:t>tp</a:t>
            </a:r>
            <a:r>
              <a:rPr sz="3200" u="heavy" spc="-14" dirty="0" smtClean="0">
                <a:solidFill>
                  <a:srgbClr val="0000FF"/>
                </a:solidFill>
                <a:latin typeface="Calibri"/>
                <a:cs typeface="Calibri"/>
                <a:hlinkClick r:id="rId3"/>
              </a:rPr>
              <a:t>:</a:t>
            </a:r>
            <a:r>
              <a:rPr sz="3200" u="heavy" spc="0" dirty="0" smtClean="0">
                <a:solidFill>
                  <a:srgbClr val="0000FF"/>
                </a:solidFill>
                <a:latin typeface="Calibri"/>
                <a:cs typeface="Calibri"/>
                <a:hlinkClick r:id="rId3"/>
              </a:rPr>
              <a:t>//</a:t>
            </a:r>
            <a:r>
              <a:rPr sz="3200" u="heavy" spc="9" dirty="0" smtClean="0">
                <a:solidFill>
                  <a:srgbClr val="0000FF"/>
                </a:solidFill>
                <a:latin typeface="Calibri"/>
                <a:cs typeface="Calibri"/>
                <a:hlinkClick r:id="rId3"/>
              </a:rPr>
              <a:t>ww</a:t>
            </a:r>
            <a:r>
              <a:rPr sz="3200" u="heavy" spc="-200" dirty="0" smtClean="0">
                <a:solidFill>
                  <a:srgbClr val="0000FF"/>
                </a:solidFill>
                <a:latin typeface="Calibri"/>
                <a:cs typeface="Calibri"/>
                <a:hlinkClick r:id="rId3"/>
              </a:rPr>
              <a:t>w</a:t>
            </a:r>
            <a:r>
              <a:rPr sz="3200" u="heavy" spc="0" dirty="0" smtClean="0">
                <a:solidFill>
                  <a:srgbClr val="0000FF"/>
                </a:solidFill>
                <a:latin typeface="Calibri"/>
                <a:cs typeface="Calibri"/>
                <a:hlinkClick r:id="rId3"/>
              </a:rPr>
              <a:t>.n</a:t>
            </a:r>
            <a:r>
              <a:rPr sz="3200" u="heavy" spc="-14" dirty="0" smtClean="0">
                <a:solidFill>
                  <a:srgbClr val="0000FF"/>
                </a:solidFill>
                <a:latin typeface="Calibri"/>
                <a:cs typeface="Calibri"/>
                <a:hlinkClick r:id="rId3"/>
              </a:rPr>
              <a:t>k</a:t>
            </a:r>
            <a:r>
              <a:rPr sz="3200" u="heavy" spc="0" dirty="0" smtClean="0">
                <a:solidFill>
                  <a:srgbClr val="0000FF"/>
                </a:solidFill>
                <a:latin typeface="Calibri"/>
                <a:cs typeface="Calibri"/>
                <a:hlinkClick r:id="rId3"/>
              </a:rPr>
              <a:t>p.c</a:t>
            </a:r>
            <a:r>
              <a:rPr sz="3200" u="heavy" spc="-9" dirty="0" smtClean="0">
                <a:solidFill>
                  <a:srgbClr val="0000FF"/>
                </a:solidFill>
                <a:latin typeface="Calibri"/>
                <a:cs typeface="Calibri"/>
                <a:hlinkClick r:id="rId3"/>
              </a:rPr>
              <a:t>z</a:t>
            </a:r>
            <a:r>
              <a:rPr sz="3200" u="heavy" spc="-59" dirty="0" smtClean="0">
                <a:solidFill>
                  <a:srgbClr val="0000FF"/>
                </a:solidFill>
                <a:latin typeface="Calibri"/>
                <a:cs typeface="Calibri"/>
                <a:hlinkClick r:id="rId3"/>
              </a:rPr>
              <a:t>/</a:t>
            </a:r>
            <a:r>
              <a:rPr sz="3200" u="heavy" spc="9" dirty="0" smtClean="0">
                <a:solidFill>
                  <a:srgbClr val="0000FF"/>
                </a:solidFill>
                <a:latin typeface="Calibri"/>
                <a:cs typeface="Calibri"/>
                <a:hlinkClick r:id="rId3"/>
              </a:rPr>
              <a:t>o</a:t>
            </a:r>
            <a:r>
              <a:rPr sz="3200" u="heavy" spc="4" dirty="0" smtClean="0">
                <a:solidFill>
                  <a:srgbClr val="0000FF"/>
                </a:solidFill>
                <a:latin typeface="Calibri"/>
                <a:cs typeface="Calibri"/>
                <a:hlinkClick r:id="rId3"/>
              </a:rPr>
              <a:t>-</a:t>
            </a:r>
            <a:r>
              <a:rPr sz="3200" u="heavy" spc="0" dirty="0" smtClean="0">
                <a:solidFill>
                  <a:srgbClr val="0000FF"/>
                </a:solidFill>
                <a:latin typeface="Calibri"/>
                <a:cs typeface="Calibri"/>
                <a:hlinkClick r:id="rId3"/>
              </a:rPr>
              <a:t>kn</a:t>
            </a:r>
            <a:r>
              <a:rPr sz="3200" u="heavy" spc="-9" dirty="0" smtClean="0">
                <a:solidFill>
                  <a:srgbClr val="0000FF"/>
                </a:solidFill>
                <a:latin typeface="Calibri"/>
                <a:cs typeface="Calibri"/>
                <a:hlinkClick r:id="rId3"/>
              </a:rPr>
              <a:t>i</a:t>
            </a:r>
            <a:r>
              <a:rPr sz="3200" u="heavy" spc="0" dirty="0" smtClean="0">
                <a:solidFill>
                  <a:srgbClr val="0000FF"/>
                </a:solidFill>
                <a:latin typeface="Calibri"/>
                <a:cs typeface="Calibri"/>
                <a:hlinkClick r:id="rId3"/>
              </a:rPr>
              <a:t>h</a:t>
            </a:r>
            <a:r>
              <a:rPr sz="3200" u="heavy" spc="-9" dirty="0" smtClean="0">
                <a:solidFill>
                  <a:srgbClr val="0000FF"/>
                </a:solidFill>
                <a:latin typeface="Calibri"/>
                <a:cs typeface="Calibri"/>
                <a:hlinkClick r:id="rId3"/>
              </a:rPr>
              <a:t>o</a:t>
            </a:r>
            <a:r>
              <a:rPr sz="3200" u="heavy" spc="0" dirty="0" smtClean="0">
                <a:solidFill>
                  <a:srgbClr val="0000FF"/>
                </a:solidFill>
                <a:latin typeface="Calibri"/>
                <a:cs typeface="Calibri"/>
                <a:hlinkClick r:id="rId3"/>
              </a:rPr>
              <a:t>vne</a:t>
            </a:r>
            <a:r>
              <a:rPr sz="3200" u="heavy" spc="-54" dirty="0" smtClean="0">
                <a:solidFill>
                  <a:srgbClr val="0000FF"/>
                </a:solidFill>
                <a:latin typeface="Calibri"/>
                <a:cs typeface="Calibri"/>
                <a:hlinkClick r:id="rId3"/>
              </a:rPr>
              <a:t>/</a:t>
            </a:r>
            <a:r>
              <a:rPr sz="3200" u="heavy" spc="0" dirty="0" smtClean="0">
                <a:solidFill>
                  <a:srgbClr val="0000FF"/>
                </a:solidFill>
                <a:latin typeface="Calibri"/>
                <a:cs typeface="Calibri"/>
                <a:hlinkClick r:id="rId3"/>
              </a:rPr>
              <a:t>o</a:t>
            </a:r>
            <a:r>
              <a:rPr sz="3200" u="heavy" spc="4" dirty="0" smtClean="0">
                <a:solidFill>
                  <a:srgbClr val="0000FF"/>
                </a:solidFill>
                <a:latin typeface="Calibri"/>
                <a:cs typeface="Calibri"/>
                <a:hlinkClick r:id="rId3"/>
              </a:rPr>
              <a:t>d</a:t>
            </a:r>
            <a:r>
              <a:rPr sz="3200" u="heavy" spc="0" dirty="0" smtClean="0">
                <a:solidFill>
                  <a:srgbClr val="0000FF"/>
                </a:solidFill>
                <a:latin typeface="Calibri"/>
                <a:cs typeface="Calibri"/>
                <a:hlinkClick r:id="rId3"/>
              </a:rPr>
              <a:t>born</a:t>
            </a:r>
            <a:r>
              <a:rPr sz="3200" u="heavy" spc="4" dirty="0" smtClean="0">
                <a:solidFill>
                  <a:srgbClr val="0000FF"/>
                </a:solidFill>
                <a:latin typeface="Calibri"/>
                <a:cs typeface="Calibri"/>
                <a:hlinkClick r:id="rId3"/>
              </a:rPr>
              <a:t>e</a:t>
            </a:r>
            <a:r>
              <a:rPr sz="3200" u="heavy" spc="0" dirty="0" smtClean="0">
                <a:solidFill>
                  <a:srgbClr val="0000FF"/>
                </a:solidFill>
                <a:latin typeface="Calibri"/>
                <a:cs typeface="Calibri"/>
                <a:hlinkClick r:id="rId3"/>
              </a:rPr>
              <a:t>-</a:t>
            </a:r>
            <a:endParaRPr sz="3200">
              <a:latin typeface="Calibri"/>
              <a:cs typeface="Calibri"/>
            </a:endParaRPr>
          </a:p>
          <a:p>
            <a:pPr marL="12700" marR="61081">
              <a:lnSpc>
                <a:spcPts val="3470"/>
              </a:lnSpc>
              <a:spcBef>
                <a:spcPts val="173"/>
              </a:spcBef>
            </a:pPr>
            <a:r>
              <a:rPr sz="4800" u="heavy" spc="0" baseline="2560" dirty="0" smtClean="0">
                <a:solidFill>
                  <a:srgbClr val="0000FF"/>
                </a:solidFill>
                <a:latin typeface="Calibri"/>
                <a:cs typeface="Calibri"/>
                <a:hlinkClick r:id="rId3"/>
              </a:rPr>
              <a:t>cinno</a:t>
            </a:r>
            <a:r>
              <a:rPr sz="4800" u="heavy" spc="-44" baseline="2560" dirty="0" smtClean="0">
                <a:solidFill>
                  <a:srgbClr val="0000FF"/>
                </a:solidFill>
                <a:latin typeface="Calibri"/>
                <a:cs typeface="Calibri"/>
                <a:hlinkClick r:id="rId3"/>
              </a:rPr>
              <a:t>s</a:t>
            </a:r>
            <a:r>
              <a:rPr sz="4800" u="heavy" spc="0" baseline="2560" dirty="0" smtClean="0">
                <a:solidFill>
                  <a:srgbClr val="0000FF"/>
                </a:solidFill>
                <a:latin typeface="Calibri"/>
                <a:cs typeface="Calibri"/>
                <a:hlinkClick r:id="rId3"/>
              </a:rPr>
              <a:t>t</a:t>
            </a:r>
            <a:r>
              <a:rPr sz="4800" u="heavy" spc="-9" baseline="2560" dirty="0" smtClean="0">
                <a:solidFill>
                  <a:srgbClr val="0000FF"/>
                </a:solidFill>
                <a:latin typeface="Calibri"/>
                <a:cs typeface="Calibri"/>
                <a:hlinkClick r:id="rId3"/>
              </a:rPr>
              <a:t>i</a:t>
            </a:r>
            <a:r>
              <a:rPr sz="4800" u="heavy" spc="0" baseline="2560" dirty="0" smtClean="0">
                <a:solidFill>
                  <a:srgbClr val="0000FF"/>
                </a:solidFill>
                <a:latin typeface="Calibri"/>
                <a:cs typeface="Calibri"/>
                <a:hlinkClick r:id="rId3"/>
              </a:rPr>
              <a:t>/zp</a:t>
            </a:r>
            <a:r>
              <a:rPr sz="4800" u="heavy" spc="-69" baseline="2560" dirty="0" smtClean="0">
                <a:solidFill>
                  <a:srgbClr val="0000FF"/>
                </a:solidFill>
                <a:latin typeface="Calibri"/>
                <a:cs typeface="Calibri"/>
                <a:hlinkClick r:id="rId3"/>
              </a:rPr>
              <a:t>r</a:t>
            </a:r>
            <a:r>
              <a:rPr sz="4800" u="heavy" spc="0" baseline="2560" dirty="0" smtClean="0">
                <a:solidFill>
                  <a:srgbClr val="0000FF"/>
                </a:solidFill>
                <a:latin typeface="Calibri"/>
                <a:cs typeface="Calibri"/>
                <a:hlinkClick r:id="rId3"/>
              </a:rPr>
              <a:t>a</a:t>
            </a:r>
            <a:r>
              <a:rPr sz="4800" u="heavy" spc="-19" baseline="2560" dirty="0" smtClean="0">
                <a:solidFill>
                  <a:srgbClr val="0000FF"/>
                </a:solidFill>
                <a:latin typeface="Calibri"/>
                <a:cs typeface="Calibri"/>
                <a:hlinkClick r:id="rId3"/>
              </a:rPr>
              <a:t>c</a:t>
            </a:r>
            <a:r>
              <a:rPr sz="4800" u="heavy" spc="0" baseline="2560" dirty="0" smtClean="0">
                <a:solidFill>
                  <a:srgbClr val="0000FF"/>
                </a:solidFill>
                <a:latin typeface="Calibri"/>
                <a:cs typeface="Calibri"/>
                <a:hlinkClick r:id="rId3"/>
              </a:rPr>
              <a:t>o</a:t>
            </a:r>
            <a:r>
              <a:rPr sz="4800" u="heavy" spc="-50" baseline="2560" dirty="0" smtClean="0">
                <a:solidFill>
                  <a:srgbClr val="0000FF"/>
                </a:solidFill>
                <a:latin typeface="Calibri"/>
                <a:cs typeface="Calibri"/>
                <a:hlinkClick r:id="rId3"/>
              </a:rPr>
              <a:t>v</a:t>
            </a:r>
            <a:r>
              <a:rPr sz="4800" u="heavy" spc="0" baseline="2560" dirty="0" smtClean="0">
                <a:solidFill>
                  <a:srgbClr val="0000FF"/>
                </a:solidFill>
                <a:latin typeface="Calibri"/>
                <a:cs typeface="Calibri"/>
                <a:hlinkClick r:id="rId3"/>
              </a:rPr>
              <a:t>an</a:t>
            </a:r>
            <a:r>
              <a:rPr sz="4800" u="heavy" spc="-4" baseline="2560" dirty="0" smtClean="0">
                <a:solidFill>
                  <a:srgbClr val="0000FF"/>
                </a:solidFill>
                <a:latin typeface="Calibri"/>
                <a:cs typeface="Calibri"/>
                <a:hlinkClick r:id="rId3"/>
              </a:rPr>
              <a:t>i</a:t>
            </a:r>
            <a:r>
              <a:rPr sz="4800" u="heavy" spc="4" baseline="2560" dirty="0" smtClean="0">
                <a:solidFill>
                  <a:srgbClr val="0000FF"/>
                </a:solidFill>
                <a:latin typeface="Calibri"/>
                <a:cs typeface="Calibri"/>
                <a:hlinkClick r:id="rId3"/>
              </a:rPr>
              <a:t>-</a:t>
            </a:r>
            <a:r>
              <a:rPr sz="4800" u="heavy" spc="-75" baseline="2560" dirty="0" smtClean="0">
                <a:solidFill>
                  <a:srgbClr val="0000FF"/>
                </a:solidFill>
                <a:latin typeface="Calibri"/>
                <a:cs typeface="Calibri"/>
                <a:hlinkClick r:id="rId3"/>
              </a:rPr>
              <a:t>f</a:t>
            </a:r>
            <a:r>
              <a:rPr sz="4800" u="heavy" spc="0" baseline="2560" dirty="0" smtClean="0">
                <a:solidFill>
                  <a:srgbClr val="0000FF"/>
                </a:solidFill>
                <a:latin typeface="Calibri"/>
                <a:cs typeface="Calibri"/>
                <a:hlinkClick r:id="rId3"/>
              </a:rPr>
              <a:t>ondu/</a:t>
            </a:r>
            <a:r>
              <a:rPr sz="4800" u="heavy" spc="-75" baseline="2560" dirty="0" smtClean="0">
                <a:solidFill>
                  <a:srgbClr val="0000FF"/>
                </a:solidFill>
                <a:latin typeface="Calibri"/>
                <a:cs typeface="Calibri"/>
                <a:hlinkClick r:id="rId3"/>
              </a:rPr>
              <a:t>k</a:t>
            </a:r>
            <a:r>
              <a:rPr sz="4800" u="heavy" spc="-19" baseline="2560" dirty="0" smtClean="0">
                <a:solidFill>
                  <a:srgbClr val="0000FF"/>
                </a:solidFill>
                <a:latin typeface="Calibri"/>
                <a:cs typeface="Calibri"/>
                <a:hlinkClick r:id="rId3"/>
              </a:rPr>
              <a:t>a</a:t>
            </a:r>
            <a:r>
              <a:rPr sz="4800" u="heavy" spc="-39" baseline="2560" dirty="0" smtClean="0">
                <a:solidFill>
                  <a:srgbClr val="0000FF"/>
                </a:solidFill>
                <a:latin typeface="Calibri"/>
                <a:cs typeface="Calibri"/>
                <a:hlinkClick r:id="rId3"/>
              </a:rPr>
              <a:t>t</a:t>
            </a:r>
            <a:r>
              <a:rPr sz="4800" u="heavy" spc="0" baseline="2560" dirty="0" smtClean="0">
                <a:solidFill>
                  <a:srgbClr val="0000FF"/>
                </a:solidFill>
                <a:latin typeface="Calibri"/>
                <a:cs typeface="Calibri"/>
                <a:hlinkClick r:id="rId3"/>
              </a:rPr>
              <a:t>alogi</a:t>
            </a:r>
            <a:r>
              <a:rPr sz="4800" u="heavy" spc="-50" baseline="2560" dirty="0" smtClean="0">
                <a:solidFill>
                  <a:srgbClr val="0000FF"/>
                </a:solidFill>
                <a:latin typeface="Calibri"/>
                <a:cs typeface="Calibri"/>
                <a:hlinkClick r:id="rId3"/>
              </a:rPr>
              <a:t>z</a:t>
            </a:r>
            <a:r>
              <a:rPr sz="4800" u="heavy" spc="0" baseline="2560" dirty="0" smtClean="0">
                <a:solidFill>
                  <a:srgbClr val="0000FF"/>
                </a:solidFill>
                <a:latin typeface="Calibri"/>
                <a:cs typeface="Calibri"/>
                <a:hlinkClick r:id="rId3"/>
              </a:rPr>
              <a:t>acni-</a:t>
            </a:r>
            <a:endParaRPr sz="3200">
              <a:latin typeface="Calibri"/>
              <a:cs typeface="Calibri"/>
            </a:endParaRPr>
          </a:p>
          <a:p>
            <a:pPr marL="12700" marR="61081">
              <a:lnSpc>
                <a:spcPts val="3454"/>
              </a:lnSpc>
            </a:pPr>
            <a:r>
              <a:rPr sz="4800" u="heavy" spc="0" baseline="2560" dirty="0" smtClean="0">
                <a:solidFill>
                  <a:srgbClr val="0000FF"/>
                </a:solidFill>
                <a:latin typeface="Calibri"/>
                <a:cs typeface="Calibri"/>
                <a:hlinkClick r:id="rId3"/>
              </a:rPr>
              <a:t>poli</a:t>
            </a:r>
            <a:r>
              <a:rPr sz="4800" u="heavy" spc="-9" baseline="2560" dirty="0" smtClean="0">
                <a:solidFill>
                  <a:srgbClr val="0000FF"/>
                </a:solidFill>
                <a:latin typeface="Calibri"/>
                <a:cs typeface="Calibri"/>
                <a:hlinkClick r:id="rId3"/>
              </a:rPr>
              <a:t>t</a:t>
            </a:r>
            <a:r>
              <a:rPr sz="4800" u="heavy" spc="0" baseline="2560" dirty="0" smtClean="0">
                <a:solidFill>
                  <a:srgbClr val="0000FF"/>
                </a:solidFill>
                <a:latin typeface="Calibri"/>
                <a:cs typeface="Calibri"/>
                <a:hlinkClick r:id="rId3"/>
              </a:rPr>
              <a:t>i</a:t>
            </a:r>
            <a:r>
              <a:rPr sz="4800" u="heavy" spc="-69" baseline="2560" dirty="0" smtClean="0">
                <a:solidFill>
                  <a:srgbClr val="0000FF"/>
                </a:solidFill>
                <a:latin typeface="Calibri"/>
                <a:cs typeface="Calibri"/>
                <a:hlinkClick r:id="rId3"/>
              </a:rPr>
              <a:t>k</a:t>
            </a:r>
            <a:r>
              <a:rPr sz="4800" u="heavy" spc="0" baseline="2560" dirty="0" smtClean="0">
                <a:solidFill>
                  <a:srgbClr val="0000FF"/>
                </a:solidFill>
                <a:latin typeface="Calibri"/>
                <a:cs typeface="Calibri"/>
                <a:hlinkClick r:id="rId3"/>
              </a:rPr>
              <a:t>a/doporuce</a:t>
            </a:r>
            <a:r>
              <a:rPr sz="4800" u="heavy" spc="-64" baseline="2560" dirty="0" smtClean="0">
                <a:solidFill>
                  <a:srgbClr val="0000FF"/>
                </a:solidFill>
                <a:latin typeface="Calibri"/>
                <a:cs typeface="Calibri"/>
                <a:hlinkClick r:id="rId3"/>
              </a:rPr>
              <a:t>n</a:t>
            </a:r>
            <a:r>
              <a:rPr sz="4800" u="heavy" spc="4" baseline="2560" dirty="0" smtClean="0">
                <a:solidFill>
                  <a:srgbClr val="0000FF"/>
                </a:solidFill>
                <a:latin typeface="Calibri"/>
                <a:cs typeface="Calibri"/>
                <a:hlinkClick r:id="rId3"/>
              </a:rPr>
              <a:t>y-</a:t>
            </a:r>
            <a:r>
              <a:rPr sz="4800" u="heavy" spc="-54" baseline="2560" dirty="0" smtClean="0">
                <a:solidFill>
                  <a:srgbClr val="0000FF"/>
                </a:solidFill>
                <a:latin typeface="Calibri"/>
                <a:cs typeface="Calibri"/>
                <a:hlinkClick r:id="rId3"/>
              </a:rPr>
              <a:t>z</a:t>
            </a:r>
            <a:r>
              <a:rPr sz="4800" u="heavy" spc="0" baseline="2560" dirty="0" smtClean="0">
                <a:solidFill>
                  <a:srgbClr val="0000FF"/>
                </a:solidFill>
                <a:latin typeface="Calibri"/>
                <a:cs typeface="Calibri"/>
                <a:hlinkClick r:id="rId3"/>
              </a:rPr>
              <a:t>azna</a:t>
            </a:r>
            <a:r>
              <a:rPr sz="4800" u="heavy" spc="-4" baseline="2560" dirty="0" smtClean="0">
                <a:solidFill>
                  <a:srgbClr val="0000FF"/>
                </a:solidFill>
                <a:latin typeface="Calibri"/>
                <a:cs typeface="Calibri"/>
                <a:hlinkClick r:id="rId3"/>
              </a:rPr>
              <a:t>m</a:t>
            </a:r>
            <a:r>
              <a:rPr sz="4800" u="heavy" spc="4" baseline="2560" dirty="0" smtClean="0">
                <a:solidFill>
                  <a:srgbClr val="0000FF"/>
                </a:solidFill>
                <a:latin typeface="Calibri"/>
                <a:cs typeface="Calibri"/>
                <a:hlinkClick r:id="rId3"/>
              </a:rPr>
              <a:t>-</a:t>
            </a:r>
            <a:r>
              <a:rPr sz="4800" u="heavy" spc="-50" baseline="2560" dirty="0" smtClean="0">
                <a:solidFill>
                  <a:srgbClr val="0000FF"/>
                </a:solidFill>
                <a:latin typeface="Calibri"/>
                <a:cs typeface="Calibri"/>
                <a:hlinkClick r:id="rId3"/>
              </a:rPr>
              <a:t>r</a:t>
            </a:r>
            <a:r>
              <a:rPr sz="4800" u="heavy" spc="0" baseline="2560" dirty="0" smtClean="0">
                <a:solidFill>
                  <a:srgbClr val="0000FF"/>
                </a:solidFill>
                <a:latin typeface="Calibri"/>
                <a:cs typeface="Calibri"/>
                <a:hlinkClick r:id="rId3"/>
              </a:rPr>
              <a:t>da</a:t>
            </a:r>
            <a:r>
              <a:rPr sz="4800" u="heavy" spc="4" baseline="2560" dirty="0" smtClean="0">
                <a:solidFill>
                  <a:srgbClr val="0000FF"/>
                </a:solidFill>
                <a:latin typeface="Calibri"/>
                <a:cs typeface="Calibri"/>
                <a:hlinkClick r:id="rId3"/>
              </a:rPr>
              <a:t>-</a:t>
            </a:r>
            <a:r>
              <a:rPr sz="4800" u="heavy" spc="0" baseline="2560" dirty="0" smtClean="0">
                <a:solidFill>
                  <a:srgbClr val="0000FF"/>
                </a:solidFill>
                <a:latin typeface="Calibri"/>
                <a:cs typeface="Calibri"/>
                <a:hlinkClick r:id="rId3"/>
              </a:rPr>
              <a:t>1</a:t>
            </a:r>
            <a:endParaRPr sz="3200">
              <a:latin typeface="Calibri"/>
              <a:cs typeface="Calibri"/>
            </a:endParaRPr>
          </a:p>
        </p:txBody>
      </p:sp>
      <p:sp>
        <p:nvSpPr>
          <p:cNvPr id="4" name="object 4"/>
          <p:cNvSpPr txBox="1"/>
          <p:nvPr/>
        </p:nvSpPr>
        <p:spPr>
          <a:xfrm>
            <a:off x="535940" y="1992090"/>
            <a:ext cx="228853" cy="432307"/>
          </a:xfrm>
          <a:prstGeom prst="rect">
            <a:avLst/>
          </a:prstGeom>
        </p:spPr>
        <p:txBody>
          <a:bodyPr wrap="square" lIns="0" tIns="0" rIns="0" bIns="0" rtlCol="0">
            <a:noAutofit/>
          </a:bodyPr>
          <a:lstStyle/>
          <a:p>
            <a:pPr marL="12700">
              <a:lnSpc>
                <a:spcPts val="3375"/>
              </a:lnSpc>
              <a:spcBef>
                <a:spcPts val="168"/>
              </a:spcBef>
            </a:pPr>
            <a:r>
              <a:rPr sz="3200" spc="0" dirty="0" smtClean="0">
                <a:latin typeface="Arial"/>
                <a:cs typeface="Arial"/>
              </a:rPr>
              <a:t>•</a:t>
            </a:r>
            <a:endParaRPr sz="3200">
              <a:latin typeface="Arial"/>
              <a:cs typeface="Arial"/>
            </a:endParaRPr>
          </a:p>
        </p:txBody>
      </p:sp>
      <p:sp>
        <p:nvSpPr>
          <p:cNvPr id="3" name="object 3"/>
          <p:cNvSpPr txBox="1"/>
          <p:nvPr/>
        </p:nvSpPr>
        <p:spPr>
          <a:xfrm>
            <a:off x="535940" y="3406616"/>
            <a:ext cx="228853" cy="432307"/>
          </a:xfrm>
          <a:prstGeom prst="rect">
            <a:avLst/>
          </a:prstGeom>
        </p:spPr>
        <p:txBody>
          <a:bodyPr wrap="square" lIns="0" tIns="0" rIns="0" bIns="0" rtlCol="0">
            <a:noAutofit/>
          </a:bodyPr>
          <a:lstStyle/>
          <a:p>
            <a:pPr marL="12700">
              <a:lnSpc>
                <a:spcPts val="3375"/>
              </a:lnSpc>
              <a:spcBef>
                <a:spcPts val="168"/>
              </a:spcBef>
            </a:pPr>
            <a:r>
              <a:rPr sz="3200" spc="0" dirty="0" smtClean="0">
                <a:latin typeface="Arial"/>
                <a:cs typeface="Arial"/>
              </a:rPr>
              <a:t>•</a:t>
            </a:r>
            <a:endParaRPr sz="3200">
              <a:latin typeface="Arial"/>
              <a:cs typeface="Arial"/>
            </a:endParaRPr>
          </a:p>
        </p:txBody>
      </p:sp>
      <p:sp>
        <p:nvSpPr>
          <p:cNvPr id="2" name="object 2"/>
          <p:cNvSpPr txBox="1"/>
          <p:nvPr/>
        </p:nvSpPr>
        <p:spPr>
          <a:xfrm>
            <a:off x="535940" y="4382230"/>
            <a:ext cx="228854" cy="432308"/>
          </a:xfrm>
          <a:prstGeom prst="rect">
            <a:avLst/>
          </a:prstGeom>
        </p:spPr>
        <p:txBody>
          <a:bodyPr wrap="square" lIns="0" tIns="0" rIns="0" bIns="0" rtlCol="0">
            <a:noAutofit/>
          </a:bodyPr>
          <a:lstStyle/>
          <a:p>
            <a:pPr marL="12700">
              <a:lnSpc>
                <a:spcPts val="3375"/>
              </a:lnSpc>
              <a:spcBef>
                <a:spcPts val="168"/>
              </a:spcBef>
            </a:pPr>
            <a:r>
              <a:rPr sz="3200" spc="0" dirty="0" smtClean="0">
                <a:latin typeface="Arial"/>
                <a:cs typeface="Arial"/>
              </a:rPr>
              <a:t>•</a:t>
            </a:r>
            <a:endParaRPr sz="3200">
              <a:latin typeface="Arial"/>
              <a:cs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smtClean="0"/>
              <a:t>RDA v ČR – SK ČR</a:t>
            </a:r>
            <a:endParaRPr lang="en-US" dirty="0"/>
          </a:p>
        </p:txBody>
      </p:sp>
      <p:sp>
        <p:nvSpPr>
          <p:cNvPr id="4" name="Zástupný symbol pro obsah 3"/>
          <p:cNvSpPr>
            <a:spLocks noGrp="1"/>
          </p:cNvSpPr>
          <p:nvPr>
            <p:ph idx="1"/>
          </p:nvPr>
        </p:nvSpPr>
        <p:spPr/>
        <p:txBody>
          <a:bodyPr>
            <a:normAutofit fontScale="92500" lnSpcReduction="20000"/>
          </a:bodyPr>
          <a:lstStyle/>
          <a:p>
            <a:r>
              <a:rPr lang="cs-CZ" dirty="0" smtClean="0"/>
              <a:t>záznamy předávané do SK ČR do 31.3.2015 musí být zpracovány zásadně podle AACR2 </a:t>
            </a:r>
          </a:p>
          <a:p>
            <a:r>
              <a:rPr lang="cs-CZ" dirty="0" smtClean="0"/>
              <a:t>od 1.4 2015 musí být do SK ČR dodávané nové záznamy (katalogizované de visu) zpracovány podle RDA </a:t>
            </a:r>
          </a:p>
          <a:p>
            <a:r>
              <a:rPr lang="cs-CZ" dirty="0" smtClean="0"/>
              <a:t>záznamy z </a:t>
            </a:r>
            <a:r>
              <a:rPr lang="cs-CZ" dirty="0" err="1" smtClean="0"/>
              <a:t>retrokonverze</a:t>
            </a:r>
            <a:r>
              <a:rPr lang="cs-CZ" dirty="0" smtClean="0"/>
              <a:t> budou až do jejího skončení  přijímány v AACR2R; tyto dávky musí být po dohodě zasílány zvlášť a výrazně označeny </a:t>
            </a:r>
          </a:p>
          <a:p>
            <a:r>
              <a:rPr lang="cs-CZ" dirty="0" smtClean="0"/>
              <a:t>vzhledem k tomu, že UNIMARC pro RDA nevyhovuje, bude jej SK ČR přijímat pouze po přechodné období, tj. 12 měsíců od zavedení RDA do české katalogizační praxe </a:t>
            </a:r>
          </a:p>
          <a:p>
            <a:r>
              <a:rPr lang="cs-CZ" dirty="0" smtClean="0"/>
              <a:t>záznamy, které budou po 1.4.2015 dodány do SK ČR v RDA, nebude SK ČR schopen vydávat ke sdílení v </a:t>
            </a:r>
            <a:r>
              <a:rPr lang="cs-CZ" dirty="0" err="1" smtClean="0"/>
              <a:t>UNIMARCu</a:t>
            </a:r>
            <a:r>
              <a:rPr lang="cs-CZ" dirty="0" smtClean="0"/>
              <a:t> v uspokojivé kvalitě </a:t>
            </a:r>
          </a:p>
          <a:p>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RDA v ČR – nové pole UNIMARC</a:t>
            </a:r>
            <a:endParaRPr lang="en-US" dirty="0"/>
          </a:p>
        </p:txBody>
      </p:sp>
      <p:sp>
        <p:nvSpPr>
          <p:cNvPr id="3" name="Zástupný symbol pro obsah 2"/>
          <p:cNvSpPr>
            <a:spLocks noGrp="1"/>
          </p:cNvSpPr>
          <p:nvPr>
            <p:ph idx="1"/>
          </p:nvPr>
        </p:nvSpPr>
        <p:spPr/>
        <p:txBody>
          <a:bodyPr/>
          <a:lstStyle/>
          <a:p>
            <a:pPr>
              <a:buNone/>
            </a:pPr>
            <a:r>
              <a:rPr lang="cs-CZ" dirty="0" smtClean="0"/>
              <a:t>Nová národní pole pro UNIMARC</a:t>
            </a:r>
          </a:p>
          <a:p>
            <a:pPr>
              <a:buNone/>
            </a:pPr>
            <a:r>
              <a:rPr lang="cs-CZ" dirty="0" smtClean="0"/>
              <a:t>Jen přechodné období</a:t>
            </a:r>
          </a:p>
          <a:p>
            <a:pPr>
              <a:buNone/>
            </a:pPr>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Podnadpis 4"/>
          <p:cNvSpPr>
            <a:spLocks noGrp="1"/>
          </p:cNvSpPr>
          <p:nvPr>
            <p:ph type="subTitle" idx="1"/>
          </p:nvPr>
        </p:nvSpPr>
        <p:spPr>
          <a:xfrm>
            <a:off x="250825" y="3886200"/>
            <a:ext cx="8642350" cy="1752600"/>
          </a:xfrm>
        </p:spPr>
        <p:txBody>
          <a:bodyPr/>
          <a:lstStyle/>
          <a:p>
            <a:pPr eaLnBrk="1" hangingPunct="1"/>
            <a:r>
              <a:rPr lang="cs-CZ" smtClean="0"/>
              <a:t>Zuzana Hájková</a:t>
            </a:r>
          </a:p>
          <a:p>
            <a:pPr eaLnBrk="1" hangingPunct="1"/>
            <a:r>
              <a:rPr lang="cs-CZ" sz="2800" smtClean="0"/>
              <a:t>Jihočeská vědecká knihovna v Českých Budějovicích</a:t>
            </a:r>
          </a:p>
          <a:p>
            <a:pPr eaLnBrk="1" hangingPunct="1"/>
            <a:r>
              <a:rPr lang="cs-CZ" smtClean="0"/>
              <a:t>hajkova@cbvk.cz</a:t>
            </a:r>
          </a:p>
        </p:txBody>
      </p:sp>
      <p:sp>
        <p:nvSpPr>
          <p:cNvPr id="57347" name="Nadpis 3"/>
          <p:cNvSpPr>
            <a:spLocks noGrp="1"/>
          </p:cNvSpPr>
          <p:nvPr>
            <p:ph type="ctrTitle"/>
          </p:nvPr>
        </p:nvSpPr>
        <p:spPr/>
        <p:txBody>
          <a:bodyPr/>
          <a:lstStyle/>
          <a:p>
            <a:pPr eaLnBrk="1" hangingPunct="1"/>
            <a:r>
              <a:rPr lang="cs-CZ" smtClean="0"/>
              <a:t>Děkuji za pozornost</a:t>
            </a:r>
          </a:p>
        </p:txBody>
      </p:sp>
      <p:pic>
        <p:nvPicPr>
          <p:cNvPr id="57348" name="Picture 4"/>
          <p:cNvPicPr>
            <a:picLocks noChangeAspect="1" noChangeArrowheads="1"/>
          </p:cNvPicPr>
          <p:nvPr/>
        </p:nvPicPr>
        <p:blipFill>
          <a:blip r:embed="rId2" cstate="print"/>
          <a:srcRect/>
          <a:stretch>
            <a:fillRect/>
          </a:stretch>
        </p:blipFill>
        <p:spPr bwMode="auto">
          <a:xfrm>
            <a:off x="250825" y="1700213"/>
            <a:ext cx="1296988" cy="1122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mění">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ické">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Jmění">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2030</TotalTime>
  <Words>5400</Words>
  <Application>Microsoft Office PowerPoint</Application>
  <PresentationFormat>Předvádění na obrazovce (4:3)</PresentationFormat>
  <Paragraphs>966</Paragraphs>
  <Slides>94</Slides>
  <Notes>12</Notes>
  <HiddenSlides>0</HiddenSlides>
  <MMClips>0</MMClips>
  <ScaleCrop>false</ScaleCrop>
  <HeadingPairs>
    <vt:vector size="4" baseType="variant">
      <vt:variant>
        <vt:lpstr>Motiv</vt:lpstr>
      </vt:variant>
      <vt:variant>
        <vt:i4>1</vt:i4>
      </vt:variant>
      <vt:variant>
        <vt:lpstr>Nadpisy snímků</vt:lpstr>
      </vt:variant>
      <vt:variant>
        <vt:i4>94</vt:i4>
      </vt:variant>
    </vt:vector>
  </HeadingPairs>
  <TitlesOfParts>
    <vt:vector size="95" baseType="lpstr">
      <vt:lpstr>Jmění</vt:lpstr>
      <vt:lpstr>Nové trendy ve jmenné katalogizaci – RDA, FRBR …</vt:lpstr>
      <vt:lpstr>AACR - RDA</vt:lpstr>
      <vt:lpstr>Testování RDA</vt:lpstr>
      <vt:lpstr>Překlady RDA</vt:lpstr>
      <vt:lpstr>Katalogizace podle RDA</vt:lpstr>
      <vt:lpstr>Plánovaná implementace</vt:lpstr>
      <vt:lpstr>Plánovaná implementace</vt:lpstr>
      <vt:lpstr>Plánovaná implementace</vt:lpstr>
      <vt:lpstr>RDA</vt:lpstr>
      <vt:lpstr>RDA</vt:lpstr>
      <vt:lpstr>FRBR</vt:lpstr>
      <vt:lpstr>FRBR</vt:lpstr>
      <vt:lpstr>Definice funkčních požadavků</vt:lpstr>
      <vt:lpstr>Entity</vt:lpstr>
      <vt:lpstr>Snímek 15</vt:lpstr>
      <vt:lpstr>Dílo</vt:lpstr>
      <vt:lpstr>Příklady díla</vt:lpstr>
      <vt:lpstr>Vyjádření</vt:lpstr>
      <vt:lpstr>Příklady</vt:lpstr>
      <vt:lpstr>Provedení</vt:lpstr>
      <vt:lpstr>Jednotka</vt:lpstr>
      <vt:lpstr>Snímek 22</vt:lpstr>
      <vt:lpstr>Atributy</vt:lpstr>
      <vt:lpstr>Příklady atributů</vt:lpstr>
      <vt:lpstr>Rozdělení atributů</vt:lpstr>
      <vt:lpstr>Vztahy</vt:lpstr>
      <vt:lpstr>Jiné vztahy mezi entitami první skupiny</vt:lpstr>
      <vt:lpstr>Další vztahy</vt:lpstr>
      <vt:lpstr>Další vztahy</vt:lpstr>
      <vt:lpstr>RDA</vt:lpstr>
      <vt:lpstr>RDA Toolkit</vt:lpstr>
      <vt:lpstr>RDA Toolkit - bezplatně</vt:lpstr>
      <vt:lpstr>Struktura RDA</vt:lpstr>
      <vt:lpstr>Struktura RDA</vt:lpstr>
      <vt:lpstr>Odkazy</vt:lpstr>
      <vt:lpstr>Nejvýznamnější změny v popisu oproti AACR2R</vt:lpstr>
      <vt:lpstr>Snímek 37</vt:lpstr>
      <vt:lpstr>Snímek 38</vt:lpstr>
      <vt:lpstr>Snímek 39</vt:lpstr>
      <vt:lpstr>Každý údaj ve své hranaté závorce (viz již konsolidované ISBD)</vt:lpstr>
      <vt:lpstr>Zdvojená interpunkce</vt:lpstr>
      <vt:lpstr>Nepřesnosti</vt:lpstr>
      <vt:lpstr>Tři tečky už se nenahrazují pomlčkou</vt:lpstr>
      <vt:lpstr>Výpustka v názvu seriálu</vt:lpstr>
      <vt:lpstr>Tři nová pole MARC  místo obecného označení dokumentu</vt:lpstr>
      <vt:lpstr>Souběžný název</vt:lpstr>
      <vt:lpstr>Další názvová informace</vt:lpstr>
      <vt:lpstr>Údaje o odpovědnosti</vt:lpstr>
      <vt:lpstr>Údaje o odpovědnosti</vt:lpstr>
      <vt:lpstr>Údaje o odpovědnosti</vt:lpstr>
      <vt:lpstr>Údaj o vydání</vt:lpstr>
      <vt:lpstr>Nakladatelské údaje</vt:lpstr>
      <vt:lpstr>Datum vydání</vt:lpstr>
      <vt:lpstr>Snímek 54</vt:lpstr>
      <vt:lpstr>Místo vydání</vt:lpstr>
      <vt:lpstr>Místo vydání</vt:lpstr>
      <vt:lpstr>Nakladatelské údaje neznáme</vt:lpstr>
      <vt:lpstr>Fyzický popis</vt:lpstr>
      <vt:lpstr>Snímek 59</vt:lpstr>
      <vt:lpstr>Snímek 60</vt:lpstr>
      <vt:lpstr>Číslování v edici</vt:lpstr>
      <vt:lpstr>Selekční údaje</vt:lpstr>
      <vt:lpstr>UN pro části díla</vt:lpstr>
      <vt:lpstr>Osobní jména</vt:lpstr>
      <vt:lpstr>Osobní jména</vt:lpstr>
      <vt:lpstr>Autority - korporace</vt:lpstr>
      <vt:lpstr>Autoritní záznam</vt:lpstr>
      <vt:lpstr>Autoritní záznam</vt:lpstr>
      <vt:lpstr>AACR2 vs. RDA - Adam L. Schiff</vt:lpstr>
      <vt:lpstr>Significant Differences - Descriptive</vt:lpstr>
      <vt:lpstr>Significant Differences - Descriptive</vt:lpstr>
      <vt:lpstr>Snímek 72</vt:lpstr>
      <vt:lpstr>Snímek 73</vt:lpstr>
      <vt:lpstr>Snímek 74</vt:lpstr>
      <vt:lpstr>Snímek 75</vt:lpstr>
      <vt:lpstr>Significant Differences - Descriptive</vt:lpstr>
      <vt:lpstr>Snímek 77</vt:lpstr>
      <vt:lpstr>Snímek 78</vt:lpstr>
      <vt:lpstr>Snímek 79</vt:lpstr>
      <vt:lpstr>Snímek 80</vt:lpstr>
      <vt:lpstr>Snímek 81</vt:lpstr>
      <vt:lpstr>Significant Differences - Descriptive</vt:lpstr>
      <vt:lpstr>Significant Differences - Descriptive</vt:lpstr>
      <vt:lpstr>Significant Differences - Descriptive</vt:lpstr>
      <vt:lpstr>Significant Differences - Descriptive</vt:lpstr>
      <vt:lpstr>Snímek 86</vt:lpstr>
      <vt:lpstr>Significant Differences - Descriptive</vt:lpstr>
      <vt:lpstr>Snímek 88</vt:lpstr>
      <vt:lpstr>Snímek 89</vt:lpstr>
      <vt:lpstr>RDA v ČR</vt:lpstr>
      <vt:lpstr>Snímek 91</vt:lpstr>
      <vt:lpstr>RDA v ČR – SK ČR</vt:lpstr>
      <vt:lpstr>RDA v ČR – nové pole UNIMARC</vt:lpstr>
      <vt:lpstr>Děkuji za pozornost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hajkova</dc:creator>
  <cp:lastModifiedBy>hajkova</cp:lastModifiedBy>
  <cp:revision>230</cp:revision>
  <dcterms:created xsi:type="dcterms:W3CDTF">2011-10-31T10:50:41Z</dcterms:created>
  <dcterms:modified xsi:type="dcterms:W3CDTF">2014-11-18T23:09:26Z</dcterms:modified>
</cp:coreProperties>
</file>