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561" r:id="rId2"/>
    <p:sldMasterId id="2147483692" r:id="rId3"/>
  </p:sldMasterIdLst>
  <p:notesMasterIdLst>
    <p:notesMasterId r:id="rId62"/>
  </p:notesMasterIdLst>
  <p:handoutMasterIdLst>
    <p:handoutMasterId r:id="rId63"/>
  </p:handoutMasterIdLst>
  <p:sldIdLst>
    <p:sldId id="655" r:id="rId4"/>
    <p:sldId id="812" r:id="rId5"/>
    <p:sldId id="658" r:id="rId6"/>
    <p:sldId id="659" r:id="rId7"/>
    <p:sldId id="817" r:id="rId8"/>
    <p:sldId id="769" r:id="rId9"/>
    <p:sldId id="816" r:id="rId10"/>
    <p:sldId id="840" r:id="rId11"/>
    <p:sldId id="836" r:id="rId12"/>
    <p:sldId id="837" r:id="rId13"/>
    <p:sldId id="838" r:id="rId14"/>
    <p:sldId id="839" r:id="rId15"/>
    <p:sldId id="719" r:id="rId16"/>
    <p:sldId id="573" r:id="rId17"/>
    <p:sldId id="663" r:id="rId18"/>
    <p:sldId id="662" r:id="rId19"/>
    <p:sldId id="681" r:id="rId20"/>
    <p:sldId id="773" r:id="rId21"/>
    <p:sldId id="774" r:id="rId22"/>
    <p:sldId id="775" r:id="rId23"/>
    <p:sldId id="776" r:id="rId24"/>
    <p:sldId id="778" r:id="rId25"/>
    <p:sldId id="777" r:id="rId26"/>
    <p:sldId id="823" r:id="rId27"/>
    <p:sldId id="811" r:id="rId28"/>
    <p:sldId id="832" r:id="rId29"/>
    <p:sldId id="779" r:id="rId30"/>
    <p:sldId id="780" r:id="rId31"/>
    <p:sldId id="781" r:id="rId32"/>
    <p:sldId id="782" r:id="rId33"/>
    <p:sldId id="784" r:id="rId34"/>
    <p:sldId id="818" r:id="rId35"/>
    <p:sldId id="793" r:id="rId36"/>
    <p:sldId id="786" r:id="rId37"/>
    <p:sldId id="826" r:id="rId38"/>
    <p:sldId id="802" r:id="rId39"/>
    <p:sldId id="801" r:id="rId40"/>
    <p:sldId id="827" r:id="rId41"/>
    <p:sldId id="750" r:id="rId42"/>
    <p:sldId id="795" r:id="rId43"/>
    <p:sldId id="756" r:id="rId44"/>
    <p:sldId id="757" r:id="rId45"/>
    <p:sldId id="758" r:id="rId46"/>
    <p:sldId id="824" r:id="rId47"/>
    <p:sldId id="807" r:id="rId48"/>
    <p:sldId id="808" r:id="rId49"/>
    <p:sldId id="809" r:id="rId50"/>
    <p:sldId id="810" r:id="rId51"/>
    <p:sldId id="797" r:id="rId52"/>
    <p:sldId id="814" r:id="rId53"/>
    <p:sldId id="821" r:id="rId54"/>
    <p:sldId id="803" r:id="rId55"/>
    <p:sldId id="830" r:id="rId56"/>
    <p:sldId id="815" r:id="rId57"/>
    <p:sldId id="806" r:id="rId58"/>
    <p:sldId id="746" r:id="rId59"/>
    <p:sldId id="835" r:id="rId60"/>
    <p:sldId id="831" r:id="rId61"/>
  </p:sldIdLst>
  <p:sldSz cx="9144000" cy="6858000" type="screen4x3"/>
  <p:notesSz cx="6794500" cy="99218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4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70" y="-108"/>
      </p:cViewPr>
      <p:guideLst>
        <p:guide orient="horz" pos="312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&#268;ten&#225;&#345;stv&#237;\Prezentace\2010\Cteni2010_INFO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ocuments\&#268;ten&#225;&#345;stv&#237;\Zpr&#225;va%202013\Pr&#367;zkum_&#269;ten&#225;&#345;stv&#237;_v1_Smetano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Statistika\2013\StatVK1989-201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ocuments\Statistika\2013\StatVK1989-201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Statistika\2013\StatVK1989-2013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ocuments\Statistika\2013\fondy_srovn&#225;n&#237;20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Statistika\2013\fondy_srovn&#225;n&#237;2013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RICHTER\Documents\Statistika\2013\StatVK1989-201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Vzd&#283;l&#225;v&#225;n&#237;%20pr&#367;zkum\Vysledky\5_prac_v&#283;k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Vzd&#283;l&#225;v&#225;n&#237;%20pr&#367;zkum\Vysledky\5_prac_v&#283;k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Vzd&#283;l&#225;v&#225;n&#237;%20pr&#367;zkum\Vysledky\6_vzdelan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&#268;ten&#225;&#345;stv&#237;\Zpr&#225;va%202013\Anal&#253;za_v&#253;ta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&#268;ten&#225;&#345;stv&#237;\Zpr&#225;va%202013\Anal&#253;za_v&#253;tah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ICHTER\Documents\&#268;ten&#225;&#345;stv&#237;\Zpr&#225;va%202013\Anal&#253;za_v&#253;ta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a%20D&#283;ti\Zprava_2\2013_10_Narodni%20knihovna_tab2_klient_MOJE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ICHTER\Documents\a%20D&#283;ti\Zprava_2\2013_10_Narodni%20knihovna_tab2_klient_MOJ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ICHTER\Documents\&#268;ten&#225;&#345;stv&#237;\Prezentace\2010\Cteni2010_INF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CHTER\Documents\&#268;ten&#225;&#345;stv&#237;\Zpr&#225;va%202013\P&#345;ed&#225;no\FFREKVENCE%20120532-DEF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ocuments\&#268;ten&#225;&#345;stv&#237;\Zpr&#225;va%202013\Pr&#367;zkum_&#269;ten&#225;&#345;stv&#237;_v1_Smetano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cs-CZ" sz="3200" dirty="0"/>
              <a:t>Nahradí </a:t>
            </a:r>
            <a:r>
              <a:rPr lang="cs-CZ" sz="3200" dirty="0" smtClean="0"/>
              <a:t>elektronické </a:t>
            </a:r>
            <a:r>
              <a:rPr lang="cs-CZ" sz="3200" dirty="0"/>
              <a:t>knihy</a:t>
            </a:r>
            <a:r>
              <a:rPr lang="cs-CZ" sz="3200" baseline="0" dirty="0"/>
              <a:t> </a:t>
            </a:r>
            <a:r>
              <a:rPr lang="cs-CZ" sz="3200" baseline="0" dirty="0" err="1"/>
              <a:t>knihy</a:t>
            </a:r>
            <a:r>
              <a:rPr lang="cs-CZ" sz="3200" baseline="0" dirty="0"/>
              <a:t> tištěné</a:t>
            </a:r>
            <a:r>
              <a:rPr lang="cs-CZ" sz="3600" baseline="0" dirty="0"/>
              <a:t>?</a:t>
            </a:r>
            <a:endParaRPr lang="cs-CZ" sz="3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'E-book'!$B$2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'E-book'!$A$3:$A$7</c:f>
              <c:strCache>
                <c:ptCount val="5"/>
                <c:pt idx="0">
                  <c:v>Rozhodně souhlasí</c:v>
                </c:pt>
                <c:pt idx="1">
                  <c:v>Spíše souhlasí</c:v>
                </c:pt>
                <c:pt idx="2">
                  <c:v>Spíše nesouhlasí</c:v>
                </c:pt>
                <c:pt idx="3">
                  <c:v>Rozhodně nesouhlasí</c:v>
                </c:pt>
                <c:pt idx="4">
                  <c:v>Neví</c:v>
                </c:pt>
              </c:strCache>
            </c:strRef>
          </c:cat>
          <c:val>
            <c:numRef>
              <c:f>'E-book'!$B$3:$B$7</c:f>
              <c:numCache>
                <c:formatCode>General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22</c:v>
                </c:pt>
                <c:pt idx="3">
                  <c:v>44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'E-book'!$C$2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'E-book'!$A$3:$A$7</c:f>
              <c:strCache>
                <c:ptCount val="5"/>
                <c:pt idx="0">
                  <c:v>Rozhodně souhlasí</c:v>
                </c:pt>
                <c:pt idx="1">
                  <c:v>Spíše souhlasí</c:v>
                </c:pt>
                <c:pt idx="2">
                  <c:v>Spíše nesouhlasí</c:v>
                </c:pt>
                <c:pt idx="3">
                  <c:v>Rozhodně nesouhlasí</c:v>
                </c:pt>
                <c:pt idx="4">
                  <c:v>Neví</c:v>
                </c:pt>
              </c:strCache>
            </c:strRef>
          </c:cat>
          <c:val>
            <c:numRef>
              <c:f>'E-book'!$C$3:$C$7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22</c:v>
                </c:pt>
                <c:pt idx="3">
                  <c:v>51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0820744"/>
        <c:axId val="280821136"/>
      </c:barChart>
      <c:catAx>
        <c:axId val="280820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280821136"/>
        <c:crosses val="autoZero"/>
        <c:auto val="1"/>
        <c:lblAlgn val="ctr"/>
        <c:lblOffset val="100"/>
        <c:noMultiLvlLbl val="0"/>
      </c:catAx>
      <c:valAx>
        <c:axId val="28082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08207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cs-CZ" sz="2400" b="1">
                <a:latin typeface="Arial Narrow" panose="020B0606020202030204" pitchFamily="34" charset="0"/>
              </a:rPr>
              <a:t>Děti 9 až 14 let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3808090165199938"/>
                  <c:y val="-3.40506759070429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'návštěvníci VK'!$H$3:$H$5</c:f>
              <c:strCache>
                <c:ptCount val="3"/>
                <c:pt idx="0">
                  <c:v>Ano</c:v>
                </c:pt>
                <c:pt idx="1">
                  <c:v>Ne, dřive ano</c:v>
                </c:pt>
                <c:pt idx="2">
                  <c:v>Ne, nikdy</c:v>
                </c:pt>
              </c:strCache>
            </c:strRef>
          </c:cat>
          <c:val>
            <c:numRef>
              <c:f>'návštěvníci VK'!$I$3:$I$5</c:f>
              <c:numCache>
                <c:formatCode>###0%</c:formatCode>
                <c:ptCount val="3"/>
                <c:pt idx="0">
                  <c:v>0.51</c:v>
                </c:pt>
                <c:pt idx="1">
                  <c:v>0.16</c:v>
                </c:pt>
                <c:pt idx="2">
                  <c:v>0.33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cs-CZ" sz="2800"/>
              <a:t>Veřejné knihovny 1989</a:t>
            </a:r>
            <a:r>
              <a:rPr lang="cs-CZ" sz="2800" baseline="0"/>
              <a:t> - 2013</a:t>
            </a:r>
            <a:endParaRPr lang="cs-CZ" sz="2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912620810556823E-2"/>
          <c:y val="9.0850048307445919E-2"/>
          <c:w val="0.94962950372763222"/>
          <c:h val="0.85059016786546848"/>
        </c:manualLayout>
      </c:layout>
      <c:lineChart>
        <c:grouping val="standard"/>
        <c:varyColors val="0"/>
        <c:ser>
          <c:idx val="0"/>
          <c:order val="0"/>
          <c:tx>
            <c:strRef>
              <c:f>celek!$B$28</c:f>
              <c:strCache>
                <c:ptCount val="1"/>
                <c:pt idx="0">
                  <c:v>Počet knih. jednotek 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2.4551092429228386E-2"/>
                  <c:y val="2.5316323266984908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644688654527335E-3"/>
                  <c:y val="7.1705586625762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celek!$C$28:$L$28</c:f>
              <c:numCache>
                <c:formatCode>0</c:formatCode>
                <c:ptCount val="10"/>
                <c:pt idx="0">
                  <c:v>59.114727999999999</c:v>
                </c:pt>
                <c:pt idx="1">
                  <c:v>62.001596999999997</c:v>
                </c:pt>
                <c:pt idx="2">
                  <c:v>58.880636000000003</c:v>
                </c:pt>
                <c:pt idx="3">
                  <c:v>59.998745999999997</c:v>
                </c:pt>
                <c:pt idx="4">
                  <c:v>60.191490000000002</c:v>
                </c:pt>
                <c:pt idx="5">
                  <c:v>61.235821999999999</c:v>
                </c:pt>
                <c:pt idx="6">
                  <c:v>61.95</c:v>
                </c:pt>
                <c:pt idx="7">
                  <c:v>63.657229999999998</c:v>
                </c:pt>
                <c:pt idx="8">
                  <c:v>64.252803</c:v>
                </c:pt>
                <c:pt idx="9">
                  <c:v>64.5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celek!$B$29</c:f>
              <c:strCache>
                <c:ptCount val="1"/>
                <c:pt idx="0">
                  <c:v>Počet registrovaných čtenářů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2.7277344197800282E-2"/>
                  <c:y val="-2.7422654116362324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5.4833683890288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celek!$C$29:$L$29</c:f>
              <c:numCache>
                <c:formatCode>0.0</c:formatCode>
                <c:ptCount val="10"/>
                <c:pt idx="0">
                  <c:v>2.061995</c:v>
                </c:pt>
                <c:pt idx="1">
                  <c:v>1.5039359999999999</c:v>
                </c:pt>
                <c:pt idx="2">
                  <c:v>1.4283090000000001</c:v>
                </c:pt>
                <c:pt idx="3">
                  <c:v>1.478567</c:v>
                </c:pt>
                <c:pt idx="4">
                  <c:v>1.5127170000000001</c:v>
                </c:pt>
                <c:pt idx="5">
                  <c:v>1.5069570000000001</c:v>
                </c:pt>
                <c:pt idx="6">
                  <c:v>1.458</c:v>
                </c:pt>
                <c:pt idx="7">
                  <c:v>1.4309559999999999</c:v>
                </c:pt>
                <c:pt idx="8">
                  <c:v>1.449508</c:v>
                </c:pt>
                <c:pt idx="9">
                  <c:v>1.4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celek!$B$30</c:f>
              <c:strCache>
                <c:ptCount val="1"/>
                <c:pt idx="0">
                  <c:v>Počet návštěvníků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3.0009075329532661E-2"/>
                  <c:y val="2.7424812922814776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743849324267502E-7"/>
                  <c:y val="6.5378623099959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celek!$C$30:$L$30</c:f>
              <c:numCache>
                <c:formatCode>0</c:formatCode>
                <c:ptCount val="10"/>
                <c:pt idx="0">
                  <c:v>17.024159000000001</c:v>
                </c:pt>
                <c:pt idx="1">
                  <c:v>13.955990999999999</c:v>
                </c:pt>
                <c:pt idx="2">
                  <c:v>14.363598</c:v>
                </c:pt>
                <c:pt idx="3">
                  <c:v>16.75461</c:v>
                </c:pt>
                <c:pt idx="4">
                  <c:v>18.364073000000001</c:v>
                </c:pt>
                <c:pt idx="5">
                  <c:v>20.614778999999999</c:v>
                </c:pt>
                <c:pt idx="6">
                  <c:v>20.923999999999999</c:v>
                </c:pt>
                <c:pt idx="7">
                  <c:v>22.156998000000002</c:v>
                </c:pt>
                <c:pt idx="8">
                  <c:v>24.297915</c:v>
                </c:pt>
                <c:pt idx="9">
                  <c:v>24.1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celek!$B$31</c:f>
              <c:strCache>
                <c:ptCount val="1"/>
                <c:pt idx="0">
                  <c:v>Počet výpůjček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2.6698895349642898E-2"/>
                  <c:y val="-2.531449658460212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1323050251884176E-2"/>
                  <c:y val="-8.8577489361235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celek!$C$31:$L$31</c:f>
              <c:numCache>
                <c:formatCode>0</c:formatCode>
                <c:ptCount val="10"/>
                <c:pt idx="0">
                  <c:v>73.179384999999996</c:v>
                </c:pt>
                <c:pt idx="1">
                  <c:v>56.904743000000003</c:v>
                </c:pt>
                <c:pt idx="2">
                  <c:v>57.413175000000003</c:v>
                </c:pt>
                <c:pt idx="3">
                  <c:v>62.573821000000002</c:v>
                </c:pt>
                <c:pt idx="4">
                  <c:v>69.864356000000001</c:v>
                </c:pt>
                <c:pt idx="5">
                  <c:v>72.875247000000002</c:v>
                </c:pt>
                <c:pt idx="6">
                  <c:v>67.394999999999996</c:v>
                </c:pt>
                <c:pt idx="7">
                  <c:v>66.773229000000001</c:v>
                </c:pt>
                <c:pt idx="8">
                  <c:v>66.257499999999993</c:v>
                </c:pt>
                <c:pt idx="9">
                  <c:v>64.2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celek!$B$32</c:f>
              <c:strCache>
                <c:ptCount val="1"/>
                <c:pt idx="0">
                  <c:v>Online návštěvy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8"/>
              <c:layout>
                <c:manualLayout>
                  <c:x val="-3.0006604244185778E-2"/>
                  <c:y val="-8.4407671667458776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289377309054671E-3"/>
                  <c:y val="-3.374380547094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cs-CZ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celek!$C$27:$L$27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 2012</c:v>
                </c:pt>
                <c:pt idx="9">
                  <c:v>r. 2013</c:v>
                </c:pt>
              </c:strCache>
            </c:strRef>
          </c:cat>
          <c:val>
            <c:numRef>
              <c:f>celek!$C$32:$L$32</c:f>
              <c:numCache>
                <c:formatCode>General</c:formatCode>
                <c:ptCount val="10"/>
                <c:pt idx="7" formatCode="0">
                  <c:v>22</c:v>
                </c:pt>
                <c:pt idx="8" formatCode="0">
                  <c:v>30</c:v>
                </c:pt>
                <c:pt idx="9" formatCode="0">
                  <c:v>32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1609848"/>
        <c:axId val="281610240"/>
      </c:lineChart>
      <c:catAx>
        <c:axId val="281609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281610240"/>
        <c:crosses val="autoZero"/>
        <c:auto val="1"/>
        <c:lblAlgn val="ctr"/>
        <c:lblOffset val="100"/>
        <c:noMultiLvlLbl val="0"/>
      </c:catAx>
      <c:valAx>
        <c:axId val="28161024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81609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200" b="1"/>
              <a:t>Návštěvnost</a:t>
            </a:r>
            <a:r>
              <a:rPr lang="cs-CZ" sz="3200" b="1" baseline="0"/>
              <a:t> knihoven</a:t>
            </a:r>
            <a:endParaRPr lang="cs-CZ" sz="32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návštěvy!$P$34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návštěvy!$P$35:$P$39</c:f>
              <c:numCache>
                <c:formatCode>0</c:formatCode>
                <c:ptCount val="5"/>
                <c:pt idx="0">
                  <c:v>17.052864999999997</c:v>
                </c:pt>
                <c:pt idx="1">
                  <c:v>2.9735960000000001</c:v>
                </c:pt>
                <c:pt idx="2" formatCode="0.0">
                  <c:v>1.5163409999999999</c:v>
                </c:pt>
                <c:pt idx="3" formatCode="0.0">
                  <c:v>0.52934000000000003</c:v>
                </c:pt>
                <c:pt idx="4">
                  <c:v>15.821814</c:v>
                </c:pt>
              </c:numCache>
            </c:numRef>
          </c:val>
        </c:ser>
        <c:ser>
          <c:idx val="1"/>
          <c:order val="1"/>
          <c:tx>
            <c:strRef>
              <c:f>návštěvy!$Q$34</c:f>
              <c:strCache>
                <c:ptCount val="1"/>
                <c:pt idx="0">
                  <c:v>2010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návštěvy!$Q$35:$Q$39</c:f>
              <c:numCache>
                <c:formatCode>0</c:formatCode>
                <c:ptCount val="5"/>
                <c:pt idx="0">
                  <c:v>17.049824000000001</c:v>
                </c:pt>
                <c:pt idx="1">
                  <c:v>2.93058</c:v>
                </c:pt>
                <c:pt idx="2" formatCode="_-* #,##0.0\ _K_č_-;\-* #,##0.0\ _K_č_-;_-* &quot;-&quot;??\ _K_č_-;_-@_-">
                  <c:v>1.6534679999999999</c:v>
                </c:pt>
                <c:pt idx="3" formatCode="_-* #,##0.0\ _K_č_-;\-* #,##0.0\ _K_č_-;_-* &quot;-&quot;??\ _K_č_-;_-@_-">
                  <c:v>0.52312599999999998</c:v>
                </c:pt>
                <c:pt idx="4">
                  <c:v>21.979210999999999</c:v>
                </c:pt>
              </c:numCache>
            </c:numRef>
          </c:val>
        </c:ser>
        <c:ser>
          <c:idx val="2"/>
          <c:order val="2"/>
          <c:tx>
            <c:strRef>
              <c:f>návštěvy!$R$34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návštěvy!$R$35:$R$39</c:f>
              <c:numCache>
                <c:formatCode>0</c:formatCode>
                <c:ptCount val="5"/>
                <c:pt idx="0">
                  <c:v>18.852561000000001</c:v>
                </c:pt>
                <c:pt idx="1">
                  <c:v>2.8896510000000002</c:v>
                </c:pt>
                <c:pt idx="2" formatCode="0.0">
                  <c:v>1.716302</c:v>
                </c:pt>
                <c:pt idx="3" formatCode="0.0">
                  <c:v>0.56672</c:v>
                </c:pt>
                <c:pt idx="4">
                  <c:v>29.267769999999999</c:v>
                </c:pt>
              </c:numCache>
            </c:numRef>
          </c:val>
        </c:ser>
        <c:ser>
          <c:idx val="3"/>
          <c:order val="3"/>
          <c:tx>
            <c:strRef>
              <c:f>návštěvy!$S$34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návštěvy!$S$35:$S$39</c:f>
              <c:numCache>
                <c:formatCode>0</c:formatCode>
                <c:ptCount val="5"/>
                <c:pt idx="0" formatCode="0.0">
                  <c:v>18.878074000000002</c:v>
                </c:pt>
                <c:pt idx="1">
                  <c:v>2.9439739999999999</c:v>
                </c:pt>
                <c:pt idx="2" formatCode="0.0">
                  <c:v>1.8564579999999999</c:v>
                </c:pt>
                <c:pt idx="3" formatCode="0.0">
                  <c:v>0.61940899999999999</c:v>
                </c:pt>
                <c:pt idx="4">
                  <c:v>30.496670999999999</c:v>
                </c:pt>
              </c:numCache>
            </c:numRef>
          </c:val>
        </c:ser>
        <c:ser>
          <c:idx val="4"/>
          <c:order val="4"/>
          <c:tx>
            <c:strRef>
              <c:f>návštěvy!$T$34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návštěvy!$O$35:$O$39</c:f>
              <c:strCache>
                <c:ptCount val="5"/>
                <c:pt idx="0">
                  <c:v>Návštěvy výpůjč.služby</c:v>
                </c:pt>
                <c:pt idx="1">
                  <c:v>Návštěvy internetu</c:v>
                </c:pt>
                <c:pt idx="2">
                  <c:v>Návštěvy kult.akcí</c:v>
                </c:pt>
                <c:pt idx="3">
                  <c:v>Návštěvy vzděl.akcí</c:v>
                </c:pt>
                <c:pt idx="4">
                  <c:v>Návštěvy online</c:v>
                </c:pt>
              </c:strCache>
            </c:strRef>
          </c:cat>
          <c:val>
            <c:numRef>
              <c:f>návštěvy!$T$35:$T$39</c:f>
              <c:numCache>
                <c:formatCode>0</c:formatCode>
                <c:ptCount val="5"/>
                <c:pt idx="0" formatCode="0.0">
                  <c:v>18.5</c:v>
                </c:pt>
                <c:pt idx="1">
                  <c:v>2.9</c:v>
                </c:pt>
                <c:pt idx="2" formatCode="0.0">
                  <c:v>2</c:v>
                </c:pt>
                <c:pt idx="3" formatCode="0.0">
                  <c:v>0.7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611024"/>
        <c:axId val="282457240"/>
      </c:barChart>
      <c:catAx>
        <c:axId val="2816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2457240"/>
        <c:crosses val="autoZero"/>
        <c:auto val="1"/>
        <c:lblAlgn val="ctr"/>
        <c:lblOffset val="100"/>
        <c:noMultiLvlLbl val="0"/>
      </c:catAx>
      <c:valAx>
        <c:axId val="28245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161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/>
              <a:t>Veřejné knihovny - počet výpůjček (mil.)</a:t>
            </a:r>
          </a:p>
        </c:rich>
      </c:tx>
      <c:layout>
        <c:manualLayout>
          <c:xMode val="edge"/>
          <c:yMode val="edge"/>
          <c:x val="0.22245319335083116"/>
          <c:y val="2.020191826780505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8856548856548859E-2"/>
          <c:y val="0.15824915824915825"/>
          <c:w val="0.94074844074844077"/>
          <c:h val="0.73905723905723908"/>
        </c:manualLayout>
      </c:layout>
      <c:lineChart>
        <c:grouping val="standard"/>
        <c:varyColors val="0"/>
        <c:ser>
          <c:idx val="0"/>
          <c:order val="0"/>
          <c:tx>
            <c:strRef>
              <c:f>výpůjčky!$B$12</c:f>
              <c:strCache>
                <c:ptCount val="1"/>
                <c:pt idx="0">
                  <c:v>Počet výpůjček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x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7.1460921854619444E-4"/>
                  <c:y val="-2.5734156967752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458777372162122E-4"/>
                  <c:y val="-4.2690244527514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330075684406376E-2"/>
                  <c:y val="-4.8378801134706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044357501050731E-3"/>
                  <c:y val="-4.8342214798907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344143052805E-3"/>
                  <c:y val="-3.004038636584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výpůjčky!$C$11:$M$11</c:f>
              <c:strCache>
                <c:ptCount val="11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výpůjčky!$C$12:$M$12</c:f>
              <c:numCache>
                <c:formatCode>0.0</c:formatCode>
                <c:ptCount val="11"/>
                <c:pt idx="0">
                  <c:v>73.179384999999996</c:v>
                </c:pt>
                <c:pt idx="1">
                  <c:v>56.904743000000003</c:v>
                </c:pt>
                <c:pt idx="2">
                  <c:v>57.413175000000003</c:v>
                </c:pt>
                <c:pt idx="3">
                  <c:v>62.573821000000002</c:v>
                </c:pt>
                <c:pt idx="4">
                  <c:v>69.864356000000001</c:v>
                </c:pt>
                <c:pt idx="5">
                  <c:v>72.875247000000002</c:v>
                </c:pt>
                <c:pt idx="6">
                  <c:v>67.394937999999996</c:v>
                </c:pt>
                <c:pt idx="7" formatCode="#,##0.0">
                  <c:v>66.773229000000001</c:v>
                </c:pt>
                <c:pt idx="8">
                  <c:v>67.220017999999996</c:v>
                </c:pt>
                <c:pt idx="9">
                  <c:v>66.3</c:v>
                </c:pt>
                <c:pt idx="10">
                  <c:v>64.2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458024"/>
        <c:axId val="282458416"/>
      </c:lineChart>
      <c:catAx>
        <c:axId val="282458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82458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458416"/>
        <c:scaling>
          <c:orientation val="minMax"/>
          <c:max val="80"/>
          <c:min val="5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82458024"/>
        <c:crosses val="autoZero"/>
        <c:crossBetween val="between"/>
      </c:valAx>
      <c:spPr>
        <a:solidFill>
          <a:srgbClr val="FFFFFF"/>
        </a:solidFill>
        <a:ln w="381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Skladba knihovního fondu - beletrie, naučná literatura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bezKK!$B$27</c:f>
              <c:strCache>
                <c:ptCount val="1"/>
                <c:pt idx="0">
                  <c:v>Naučná l.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bezKK!$C$26:$H$26</c:f>
              <c:numCache>
                <c:formatCode>@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bezKK!$C$27:$H$27</c:f>
              <c:numCache>
                <c:formatCode>0.0</c:formatCode>
                <c:ptCount val="6"/>
                <c:pt idx="0">
                  <c:v>32.348436855705202</c:v>
                </c:pt>
                <c:pt idx="1">
                  <c:v>27.711286043003096</c:v>
                </c:pt>
                <c:pt idx="2">
                  <c:v>29.827276202259977</c:v>
                </c:pt>
                <c:pt idx="3">
                  <c:v>29.965186989459163</c:v>
                </c:pt>
                <c:pt idx="4">
                  <c:v>29.319625994937798</c:v>
                </c:pt>
                <c:pt idx="5">
                  <c:v>29.329021352130596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bezKK!$B$28</c:f>
              <c:strCache>
                <c:ptCount val="1"/>
                <c:pt idx="0">
                  <c:v>Beletrie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bezKK!$C$26:$H$26</c:f>
              <c:numCache>
                <c:formatCode>@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bezKK!$C$28:$H$28</c:f>
              <c:numCache>
                <c:formatCode>0.0</c:formatCode>
                <c:ptCount val="6"/>
                <c:pt idx="0">
                  <c:v>67.651563144294784</c:v>
                </c:pt>
                <c:pt idx="1">
                  <c:v>62.409188645848481</c:v>
                </c:pt>
                <c:pt idx="2">
                  <c:v>68.163696833947029</c:v>
                </c:pt>
                <c:pt idx="3">
                  <c:v>67.761149665041401</c:v>
                </c:pt>
                <c:pt idx="4">
                  <c:v>68.214194831567568</c:v>
                </c:pt>
                <c:pt idx="5">
                  <c:v>68.169685823047161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2459200"/>
        <c:axId val="282459592"/>
      </c:lineChart>
      <c:catAx>
        <c:axId val="282459200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2459592"/>
        <c:crosses val="autoZero"/>
        <c:auto val="1"/>
        <c:lblAlgn val="ctr"/>
        <c:lblOffset val="100"/>
        <c:noMultiLvlLbl val="0"/>
      </c:catAx>
      <c:valAx>
        <c:axId val="28245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245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cs-CZ" sz="2400"/>
              <a:t>Podíl na výpůjčkách - beletrie, naučná literatura (%)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bezKK!$B$33</c:f>
              <c:strCache>
                <c:ptCount val="1"/>
                <c:pt idx="0">
                  <c:v>Naučná dospělí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bezKK!$C$32:$H$32</c:f>
              <c:numCache>
                <c:formatCode>General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bezKK!$C$33:$H$33</c:f>
              <c:numCache>
                <c:formatCode>0</c:formatCode>
                <c:ptCount val="6"/>
                <c:pt idx="0">
                  <c:v>26.191751472088779</c:v>
                </c:pt>
                <c:pt idx="1">
                  <c:v>29.319819719038136</c:v>
                </c:pt>
                <c:pt idx="2">
                  <c:v>30.302758808261348</c:v>
                </c:pt>
                <c:pt idx="3">
                  <c:v>15.716815244115542</c:v>
                </c:pt>
                <c:pt idx="4">
                  <c:v>14.373490646699977</c:v>
                </c:pt>
                <c:pt idx="5">
                  <c:v>14.490544161614094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bezKK!$B$34</c:f>
              <c:strCache>
                <c:ptCount val="1"/>
                <c:pt idx="0">
                  <c:v>Beletrie dospělí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bezKK!$C$32:$H$32</c:f>
              <c:numCache>
                <c:formatCode>General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bezKK!$C$34:$H$34</c:f>
              <c:numCache>
                <c:formatCode>0</c:formatCode>
                <c:ptCount val="6"/>
                <c:pt idx="0">
                  <c:v>46.096739169518408</c:v>
                </c:pt>
                <c:pt idx="1">
                  <c:v>44.567979495899429</c:v>
                </c:pt>
                <c:pt idx="2">
                  <c:v>46.908620233890588</c:v>
                </c:pt>
                <c:pt idx="3">
                  <c:v>48.087670208312495</c:v>
                </c:pt>
                <c:pt idx="4">
                  <c:v>51.284070302296122</c:v>
                </c:pt>
                <c:pt idx="5">
                  <c:v>52.002129809575912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bezKK!$B$35</c:f>
              <c:strCache>
                <c:ptCount val="1"/>
                <c:pt idx="0">
                  <c:v>Naučná děti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bezKK!$C$32:$H$32</c:f>
              <c:numCache>
                <c:formatCode>General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bezKK!$C$35:$H$35</c:f>
              <c:numCache>
                <c:formatCode>0</c:formatCode>
                <c:ptCount val="6"/>
                <c:pt idx="0">
                  <c:v>7.9752471347046878</c:v>
                </c:pt>
                <c:pt idx="1">
                  <c:v>7.7340020718076259</c:v>
                </c:pt>
                <c:pt idx="2">
                  <c:v>6.8440794947738262</c:v>
                </c:pt>
                <c:pt idx="3">
                  <c:v>3.9454512802132324</c:v>
                </c:pt>
                <c:pt idx="4">
                  <c:v>3.3907412552458953</c:v>
                </c:pt>
                <c:pt idx="5">
                  <c:v>3.185973302428025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bezKK!$B$36</c:f>
              <c:strCache>
                <c:ptCount val="1"/>
                <c:pt idx="0">
                  <c:v>Beletrie děti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bezKK!$C$32:$H$32</c:f>
              <c:numCache>
                <c:formatCode>General</c:formatCode>
                <c:ptCount val="6"/>
                <c:pt idx="0">
                  <c:v>1989</c:v>
                </c:pt>
                <c:pt idx="1">
                  <c:v>1996</c:v>
                </c:pt>
                <c:pt idx="2">
                  <c:v>2004</c:v>
                </c:pt>
                <c:pt idx="3">
                  <c:v>2009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bezKK!$C$36:$H$36</c:f>
              <c:numCache>
                <c:formatCode>0</c:formatCode>
                <c:ptCount val="6"/>
                <c:pt idx="0">
                  <c:v>19.736262223688126</c:v>
                </c:pt>
                <c:pt idx="1">
                  <c:v>15.605410785903054</c:v>
                </c:pt>
                <c:pt idx="2">
                  <c:v>13.329487191360982</c:v>
                </c:pt>
                <c:pt idx="3">
                  <c:v>11.458828355088071</c:v>
                </c:pt>
                <c:pt idx="4">
                  <c:v>12.645358423548911</c:v>
                </c:pt>
                <c:pt idx="5">
                  <c:v>12.788593566044847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2460376"/>
        <c:axId val="282460768"/>
      </c:lineChart>
      <c:catAx>
        <c:axId val="28246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282460768"/>
        <c:crosses val="autoZero"/>
        <c:auto val="1"/>
        <c:lblAlgn val="ctr"/>
        <c:lblOffset val="100"/>
        <c:noMultiLvlLbl val="0"/>
      </c:catAx>
      <c:valAx>
        <c:axId val="2824607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824603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cs-CZ" sz="3200"/>
              <a:t>Knihovny, pobočky</a:t>
            </a:r>
            <a:r>
              <a:rPr lang="cs-CZ" sz="3200" baseline="0"/>
              <a:t> a pracovníci</a:t>
            </a:r>
            <a:endParaRPr lang="cs-CZ" sz="32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knihovny!$B$62</c:f>
              <c:strCache>
                <c:ptCount val="1"/>
                <c:pt idx="0">
                  <c:v>Knihovny a pobočky</c:v>
                </c:pt>
              </c:strCache>
            </c:strRef>
          </c:tx>
          <c:dLbls>
            <c:dLbl>
              <c:idx val="8"/>
              <c:layout>
                <c:manualLayout>
                  <c:x val="-3.813134295713036E-2"/>
                  <c:y val="-2.012131816856233E-2"/>
                </c:manualLayout>
              </c:layout>
              <c:tx>
                <c:rich>
                  <a:bodyPr/>
                  <a:lstStyle/>
                  <a:p>
                    <a:fld id="{98B878BE-4E43-49F8-BC37-217CF7AD3329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9.7222222222223247E-3"/>
                  <c:y val="-8.88888888888888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fld id="{E7FFEB34-1DED-4507-AC14-1CD668AB2432}" type="SERIESNAME">
                      <a:rPr lang="pl-PL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[NÁZEV ŘADY]</a:t>
                    </a:fld>
                    <a:r>
                      <a:rPr lang="pl-PL" baseline="0" dirty="0" smtClean="0">
                        <a:solidFill>
                          <a:srgbClr val="FF0000"/>
                        </a:solidFill>
                      </a:rPr>
                      <a:t>;</a:t>
                    </a:r>
                  </a:p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fld id="{8E96A050-B966-4F17-B3F8-F15B7CF845FC}" type="VALUE">
                      <a:rPr lang="pl-PL" baseline="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knihovny!$C$61:$L$61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r.2012</c:v>
                </c:pt>
                <c:pt idx="9">
                  <c:v>r. 2013</c:v>
                </c:pt>
              </c:strCache>
            </c:strRef>
          </c:cat>
          <c:val>
            <c:numRef>
              <c:f>knihovny!$C$62:$L$62</c:f>
              <c:numCache>
                <c:formatCode>General</c:formatCode>
                <c:ptCount val="10"/>
                <c:pt idx="0">
                  <c:v>8423</c:v>
                </c:pt>
                <c:pt idx="1">
                  <c:v>8133</c:v>
                </c:pt>
                <c:pt idx="2" formatCode="#,##0">
                  <c:v>7786</c:v>
                </c:pt>
                <c:pt idx="3" formatCode="#,##0">
                  <c:v>7319</c:v>
                </c:pt>
                <c:pt idx="4" formatCode="#,##0">
                  <c:v>7180</c:v>
                </c:pt>
                <c:pt idx="5" formatCode="#,##0">
                  <c:v>6826</c:v>
                </c:pt>
                <c:pt idx="6" formatCode="#,##0">
                  <c:v>6343</c:v>
                </c:pt>
                <c:pt idx="7" formatCode="#,##0">
                  <c:v>6342</c:v>
                </c:pt>
                <c:pt idx="8" formatCode="#,##0">
                  <c:v>6298</c:v>
                </c:pt>
                <c:pt idx="9" formatCode="#,##0">
                  <c:v>6274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knihovny!$B$63</c:f>
              <c:strCache>
                <c:ptCount val="1"/>
                <c:pt idx="0">
                  <c:v>Počet pracovníků</c:v>
                </c:pt>
              </c:strCache>
            </c:strRef>
          </c:tx>
          <c:dLbls>
            <c:dLbl>
              <c:idx val="8"/>
              <c:layout>
                <c:manualLayout>
                  <c:x val="-6.1868657042869639E-2"/>
                  <c:y val="-1.966039661708959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8C4BDB90-5213-4CDE-BCB8-13E083447280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1.6666666666666566E-2"/>
                  <c:y val="6.851851851851845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fld id="{9BF48DBA-4B7A-4D5C-98FF-352016FCBE15}" type="SERIESNAME">
                      <a:rPr lang="en-US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[NÁZEV ŘADY]</a:t>
                    </a:fld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; </a:t>
                    </a:r>
                    <a:endParaRPr lang="en-US" baseline="0" dirty="0" smtClean="0">
                      <a:solidFill>
                        <a:srgbClr val="FF0000"/>
                      </a:solidFill>
                    </a:endParaRPr>
                  </a:p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fld id="{AEB2FD89-B3B9-43C9-BDC1-52815BD50C08}" type="VALUE">
                      <a:rPr lang="en-US" baseline="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knihovny!$C$61:$L$61</c:f>
              <c:strCache>
                <c:ptCount val="10"/>
                <c:pt idx="0">
                  <c:v>r. 1989</c:v>
                </c:pt>
                <c:pt idx="1">
                  <c:v>r. 1992</c:v>
                </c:pt>
                <c:pt idx="2">
                  <c:v>r. 1995</c:v>
                </c:pt>
                <c:pt idx="3">
                  <c:v>r. 1998</c:v>
                </c:pt>
                <c:pt idx="4">
                  <c:v>r. 2001</c:v>
                </c:pt>
                <c:pt idx="5">
                  <c:v>r. 2004</c:v>
                </c:pt>
                <c:pt idx="6">
                  <c:v>r. 2007</c:v>
                </c:pt>
                <c:pt idx="7">
                  <c:v>r. 2010</c:v>
                </c:pt>
                <c:pt idx="8">
                  <c:v>r.2012</c:v>
                </c:pt>
                <c:pt idx="9">
                  <c:v>r. 2013</c:v>
                </c:pt>
              </c:strCache>
            </c:strRef>
          </c:cat>
          <c:val>
            <c:numRef>
              <c:f>knihovny!$C$63:$L$63</c:f>
              <c:numCache>
                <c:formatCode>0</c:formatCode>
                <c:ptCount val="10"/>
                <c:pt idx="0">
                  <c:v>5617.7</c:v>
                </c:pt>
                <c:pt idx="1">
                  <c:v>5400.3</c:v>
                </c:pt>
                <c:pt idx="2">
                  <c:v>5089.3999999999996</c:v>
                </c:pt>
                <c:pt idx="3">
                  <c:v>4787.6000000000004</c:v>
                </c:pt>
                <c:pt idx="4">
                  <c:v>4844.3999999999996</c:v>
                </c:pt>
                <c:pt idx="5">
                  <c:v>5059.1000000000004</c:v>
                </c:pt>
                <c:pt idx="6">
                  <c:v>5147</c:v>
                </c:pt>
                <c:pt idx="7">
                  <c:v>5131</c:v>
                </c:pt>
                <c:pt idx="8">
                  <c:v>5386.5</c:v>
                </c:pt>
                <c:pt idx="9" formatCode="#,##0">
                  <c:v>5235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2987216"/>
        <c:axId val="282987608"/>
      </c:lineChart>
      <c:catAx>
        <c:axId val="282987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282987608"/>
        <c:crosses val="autoZero"/>
        <c:auto val="1"/>
        <c:lblAlgn val="ctr"/>
        <c:lblOffset val="100"/>
        <c:noMultiLvlLbl val="0"/>
      </c:catAx>
      <c:valAx>
        <c:axId val="282987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82987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51881014873193E-2"/>
          <c:y val="0.11342592592592597"/>
          <c:w val="0.76710454943132111"/>
          <c:h val="0.84722222222222221"/>
        </c:manualLayout>
      </c:layout>
      <c:pie3DChart>
        <c:varyColors val="1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7.4194945417587352E-2"/>
                  <c:y val="6.17668757805606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sz="2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(graf3!$C$3;graf3!$E$3)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(graf3!$C$10;graf3!$E$10)</c:f>
              <c:numCache>
                <c:formatCode>General</c:formatCode>
                <c:ptCount val="2"/>
                <c:pt idx="0">
                  <c:v>489</c:v>
                </c:pt>
                <c:pt idx="1">
                  <c:v>3921.0000000000005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graf2!$C$4</c:f>
              <c:strCache>
                <c:ptCount val="1"/>
                <c:pt idx="0">
                  <c:v>18-30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graf2!$C$5:$C$11</c:f>
              <c:numCache>
                <c:formatCode>General</c:formatCode>
                <c:ptCount val="7"/>
                <c:pt idx="0">
                  <c:v>25.000000000000004</c:v>
                </c:pt>
                <c:pt idx="1">
                  <c:v>46.000000000000014</c:v>
                </c:pt>
                <c:pt idx="2">
                  <c:v>72</c:v>
                </c:pt>
                <c:pt idx="3">
                  <c:v>117.00000000000003</c:v>
                </c:pt>
                <c:pt idx="4">
                  <c:v>52</c:v>
                </c:pt>
                <c:pt idx="5">
                  <c:v>193.99999999999997</c:v>
                </c:pt>
                <c:pt idx="6">
                  <c:v>506</c:v>
                </c:pt>
              </c:numCache>
            </c:numRef>
          </c:val>
        </c:ser>
        <c:ser>
          <c:idx val="1"/>
          <c:order val="1"/>
          <c:tx>
            <c:strRef>
              <c:f>graf2!$D$4</c:f>
              <c:strCache>
                <c:ptCount val="1"/>
                <c:pt idx="0">
                  <c:v>31-40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graf2!$D$5:$D$11</c:f>
              <c:numCache>
                <c:formatCode>General</c:formatCode>
                <c:ptCount val="7"/>
                <c:pt idx="0">
                  <c:v>37.999999999999986</c:v>
                </c:pt>
                <c:pt idx="1">
                  <c:v>102.00000000000001</c:v>
                </c:pt>
                <c:pt idx="2">
                  <c:v>153.00000000000006</c:v>
                </c:pt>
                <c:pt idx="3">
                  <c:v>228.00000000000003</c:v>
                </c:pt>
                <c:pt idx="4">
                  <c:v>77</c:v>
                </c:pt>
                <c:pt idx="5">
                  <c:v>398</c:v>
                </c:pt>
                <c:pt idx="6">
                  <c:v>996.00000000000011</c:v>
                </c:pt>
              </c:numCache>
            </c:numRef>
          </c:val>
        </c:ser>
        <c:ser>
          <c:idx val="2"/>
          <c:order val="2"/>
          <c:tx>
            <c:strRef>
              <c:f>graf2!$E$4</c:f>
              <c:strCache>
                <c:ptCount val="1"/>
                <c:pt idx="0">
                  <c:v>41-50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graf2!$E$5:$E$11</c:f>
              <c:numCache>
                <c:formatCode>General</c:formatCode>
                <c:ptCount val="7"/>
                <c:pt idx="0">
                  <c:v>76.999999999999957</c:v>
                </c:pt>
                <c:pt idx="1">
                  <c:v>103.99999999999999</c:v>
                </c:pt>
                <c:pt idx="2">
                  <c:v>228.00000000000003</c:v>
                </c:pt>
                <c:pt idx="3">
                  <c:v>308.00000000000006</c:v>
                </c:pt>
                <c:pt idx="4">
                  <c:v>97</c:v>
                </c:pt>
                <c:pt idx="5">
                  <c:v>380</c:v>
                </c:pt>
                <c:pt idx="6">
                  <c:v>1194</c:v>
                </c:pt>
              </c:numCache>
            </c:numRef>
          </c:val>
        </c:ser>
        <c:ser>
          <c:idx val="3"/>
          <c:order val="3"/>
          <c:tx>
            <c:strRef>
              <c:f>graf2!$F$4</c:f>
              <c:strCache>
                <c:ptCount val="1"/>
                <c:pt idx="0">
                  <c:v>51-60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graf2!$F$5:$F$11</c:f>
              <c:numCache>
                <c:formatCode>General</c:formatCode>
                <c:ptCount val="7"/>
                <c:pt idx="0">
                  <c:v>86</c:v>
                </c:pt>
                <c:pt idx="1">
                  <c:v>112</c:v>
                </c:pt>
                <c:pt idx="2">
                  <c:v>235.00000000000011</c:v>
                </c:pt>
                <c:pt idx="3">
                  <c:v>296.00000000000006</c:v>
                </c:pt>
                <c:pt idx="4">
                  <c:v>85</c:v>
                </c:pt>
                <c:pt idx="5">
                  <c:v>482.99999999999994</c:v>
                </c:pt>
                <c:pt idx="6">
                  <c:v>1297.0000000000002</c:v>
                </c:pt>
              </c:numCache>
            </c:numRef>
          </c:val>
        </c:ser>
        <c:ser>
          <c:idx val="4"/>
          <c:order val="4"/>
          <c:tx>
            <c:strRef>
              <c:f>graf2!$G$4</c:f>
              <c:strCache>
                <c:ptCount val="1"/>
                <c:pt idx="0">
                  <c:v>60+</c:v>
                </c:pt>
              </c:strCache>
            </c:strRef>
          </c:tx>
          <c:invertIfNegative val="0"/>
          <c:cat>
            <c:strRef>
              <c:f>graf2!$B$5:$B$11</c:f>
              <c:strCache>
                <c:ptCount val="7"/>
                <c:pt idx="0">
                  <c:v>Obec. knih.</c:v>
                </c:pt>
                <c:pt idx="1">
                  <c:v>MK do 5000</c:v>
                </c:pt>
                <c:pt idx="2">
                  <c:v>MK 5-20000</c:v>
                </c:pt>
                <c:pt idx="3">
                  <c:v>MK 20-100000</c:v>
                </c:pt>
                <c:pt idx="4">
                  <c:v>MK nad 100000</c:v>
                </c:pt>
                <c:pt idx="5">
                  <c:v>Krajské</c:v>
                </c:pt>
                <c:pt idx="6">
                  <c:v>Veř. knih. celkem</c:v>
                </c:pt>
              </c:strCache>
            </c:strRef>
          </c:cat>
          <c:val>
            <c:numRef>
              <c:f>graf2!$G$5:$G$11</c:f>
              <c:numCache>
                <c:formatCode>General</c:formatCode>
                <c:ptCount val="7"/>
                <c:pt idx="0">
                  <c:v>59.000000000000021</c:v>
                </c:pt>
                <c:pt idx="1">
                  <c:v>97</c:v>
                </c:pt>
                <c:pt idx="2">
                  <c:v>37</c:v>
                </c:pt>
                <c:pt idx="3">
                  <c:v>40.000000000000007</c:v>
                </c:pt>
                <c:pt idx="4">
                  <c:v>33</c:v>
                </c:pt>
                <c:pt idx="5">
                  <c:v>153</c:v>
                </c:pt>
                <c:pt idx="6">
                  <c:v>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82988784"/>
        <c:axId val="282989176"/>
      </c:barChart>
      <c:catAx>
        <c:axId val="282988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282989176"/>
        <c:crosses val="autoZero"/>
        <c:auto val="1"/>
        <c:lblAlgn val="ctr"/>
        <c:lblOffset val="100"/>
        <c:noMultiLvlLbl val="0"/>
      </c:catAx>
      <c:valAx>
        <c:axId val="282989176"/>
        <c:scaling>
          <c:orientation val="minMax"/>
        </c:scaling>
        <c:delete val="0"/>
        <c:axPos val="t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/>
            </a:pPr>
            <a:endParaRPr lang="cs-CZ"/>
          </a:p>
        </c:txPr>
        <c:crossAx val="282988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66251093613299"/>
          <c:y val="0.90651948737055055"/>
          <c:w val="0.71689698162729654"/>
          <c:h val="7.019084385927539E-2"/>
        </c:manualLayout>
      </c:layout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graf1!$C$2</c:f>
              <c:strCache>
                <c:ptCount val="1"/>
                <c:pt idx="0">
                  <c:v>ZŠ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graf1!$C$3:$C$9</c:f>
              <c:numCache>
                <c:formatCode>###0</c:formatCode>
                <c:ptCount val="7"/>
                <c:pt idx="0">
                  <c:v>14.000000000000011</c:v>
                </c:pt>
                <c:pt idx="1">
                  <c:v>2.0000000000000009</c:v>
                </c:pt>
                <c:pt idx="2">
                  <c:v>22.999999999999996</c:v>
                </c:pt>
                <c:pt idx="3">
                  <c:v>17.000000000000007</c:v>
                </c:pt>
                <c:pt idx="4">
                  <c:v>0</c:v>
                </c:pt>
                <c:pt idx="5">
                  <c:v>37.999999999999993</c:v>
                </c:pt>
                <c:pt idx="6">
                  <c:v>94</c:v>
                </c:pt>
              </c:numCache>
            </c:numRef>
          </c:val>
        </c:ser>
        <c:ser>
          <c:idx val="1"/>
          <c:order val="1"/>
          <c:tx>
            <c:strRef>
              <c:f>graf1!$D$2</c:f>
              <c:strCache>
                <c:ptCount val="1"/>
                <c:pt idx="0">
                  <c:v>SŠ knih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graf1!$D$3:$D$9</c:f>
              <c:numCache>
                <c:formatCode>###0</c:formatCode>
                <c:ptCount val="7"/>
                <c:pt idx="0">
                  <c:v>50.000000000000007</c:v>
                </c:pt>
                <c:pt idx="1">
                  <c:v>83</c:v>
                </c:pt>
                <c:pt idx="2">
                  <c:v>276.99999999999989</c:v>
                </c:pt>
                <c:pt idx="3">
                  <c:v>364</c:v>
                </c:pt>
                <c:pt idx="4">
                  <c:v>144</c:v>
                </c:pt>
                <c:pt idx="5">
                  <c:v>366.00000000000006</c:v>
                </c:pt>
                <c:pt idx="6">
                  <c:v>1284</c:v>
                </c:pt>
              </c:numCache>
            </c:numRef>
          </c:val>
        </c:ser>
        <c:ser>
          <c:idx val="2"/>
          <c:order val="2"/>
          <c:tx>
            <c:strRef>
              <c:f>graf1!$E$2</c:f>
              <c:strCache>
                <c:ptCount val="1"/>
                <c:pt idx="0">
                  <c:v>SŠ neknih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graf1!$E$3:$E$9</c:f>
              <c:numCache>
                <c:formatCode>General</c:formatCode>
                <c:ptCount val="7"/>
                <c:pt idx="0">
                  <c:v>165.00000000000003</c:v>
                </c:pt>
                <c:pt idx="1">
                  <c:v>97.000000000000028</c:v>
                </c:pt>
                <c:pt idx="2">
                  <c:v>253.00000000000011</c:v>
                </c:pt>
                <c:pt idx="3">
                  <c:v>364.99999999999994</c:v>
                </c:pt>
                <c:pt idx="4">
                  <c:v>96</c:v>
                </c:pt>
                <c:pt idx="5">
                  <c:v>428</c:v>
                </c:pt>
                <c:pt idx="6">
                  <c:v>1404</c:v>
                </c:pt>
              </c:numCache>
            </c:numRef>
          </c:val>
        </c:ser>
        <c:ser>
          <c:idx val="3"/>
          <c:order val="3"/>
          <c:tx>
            <c:strRef>
              <c:f>graf1!$F$2</c:f>
              <c:strCache>
                <c:ptCount val="1"/>
                <c:pt idx="0">
                  <c:v>VŠ neknih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graf1!$F$3:$F$9</c:f>
              <c:numCache>
                <c:formatCode>General</c:formatCode>
                <c:ptCount val="7"/>
                <c:pt idx="0">
                  <c:v>43.999999999999986</c:v>
                </c:pt>
                <c:pt idx="1">
                  <c:v>12.000000000000004</c:v>
                </c:pt>
                <c:pt idx="2">
                  <c:v>64.000000000000014</c:v>
                </c:pt>
                <c:pt idx="3">
                  <c:v>95</c:v>
                </c:pt>
                <c:pt idx="4">
                  <c:v>39</c:v>
                </c:pt>
                <c:pt idx="5">
                  <c:v>246</c:v>
                </c:pt>
                <c:pt idx="6">
                  <c:v>537</c:v>
                </c:pt>
              </c:numCache>
            </c:numRef>
          </c:val>
        </c:ser>
        <c:ser>
          <c:idx val="4"/>
          <c:order val="4"/>
          <c:tx>
            <c:strRef>
              <c:f>graf1!$G$2</c:f>
              <c:strCache>
                <c:ptCount val="1"/>
                <c:pt idx="0">
                  <c:v>VŠ knih</c:v>
                </c:pt>
              </c:strCache>
            </c:strRef>
          </c:tx>
          <c:invertIfNegative val="0"/>
          <c:cat>
            <c:strRef>
              <c:f>graf1!$B$3:$B$9</c:f>
              <c:strCache>
                <c:ptCount val="7"/>
                <c:pt idx="0">
                  <c:v>OK</c:v>
                </c:pt>
                <c:pt idx="1">
                  <c:v>MK 5 000</c:v>
                </c:pt>
                <c:pt idx="2">
                  <c:v>MK 5 - 20 000</c:v>
                </c:pt>
                <c:pt idx="3">
                  <c:v>MK 20 - 100 000</c:v>
                </c:pt>
                <c:pt idx="4">
                  <c:v>MK nad 100 000</c:v>
                </c:pt>
                <c:pt idx="5">
                  <c:v>KK</c:v>
                </c:pt>
                <c:pt idx="6">
                  <c:v>VK celkem</c:v>
                </c:pt>
              </c:strCache>
            </c:strRef>
          </c:cat>
          <c:val>
            <c:numRef>
              <c:f>graf1!$G$3:$G$9</c:f>
              <c:numCache>
                <c:formatCode>General</c:formatCode>
                <c:ptCount val="7"/>
                <c:pt idx="0">
                  <c:v>5.9999999999999956</c:v>
                </c:pt>
                <c:pt idx="1">
                  <c:v>17</c:v>
                </c:pt>
                <c:pt idx="2">
                  <c:v>69.000000000000043</c:v>
                </c:pt>
                <c:pt idx="3">
                  <c:v>142</c:v>
                </c:pt>
                <c:pt idx="4">
                  <c:v>59</c:v>
                </c:pt>
                <c:pt idx="5">
                  <c:v>389.00000000000006</c:v>
                </c:pt>
                <c:pt idx="6">
                  <c:v>770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2989960"/>
        <c:axId val="282990352"/>
      </c:barChart>
      <c:catAx>
        <c:axId val="2829899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282990352"/>
        <c:crosses val="autoZero"/>
        <c:auto val="1"/>
        <c:lblAlgn val="ctr"/>
        <c:lblOffset val="100"/>
        <c:noMultiLvlLbl val="0"/>
      </c:catAx>
      <c:valAx>
        <c:axId val="282990352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282989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711336600460031"/>
          <c:y val="0.93564414559998388"/>
          <c:w val="0.82538925716072697"/>
          <c:h val="4.8322282372665663E-2"/>
        </c:manualLayout>
      </c:layout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cs-CZ" sz="3200" b="1" i="0" u="none" strike="noStrike" baseline="0">
                <a:effectLst/>
              </a:rPr>
              <a:t>Použítí techniky na četbu knih - Všichni</a:t>
            </a:r>
            <a:endParaRPr lang="cs-CZ" sz="320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List1!$L$218</c:f>
              <c:strCache>
                <c:ptCount val="1"/>
                <c:pt idx="0">
                  <c:v>Stále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List1!$L$219:$L$222</c:f>
              <c:numCache>
                <c:formatCode>###0</c:formatCode>
                <c:ptCount val="4"/>
                <c:pt idx="0">
                  <c:v>1.0101010101010102</c:v>
                </c:pt>
                <c:pt idx="1">
                  <c:v>1.957070707070707</c:v>
                </c:pt>
                <c:pt idx="2">
                  <c:v>3.7878787878787881</c:v>
                </c:pt>
                <c:pt idx="3">
                  <c:v>18.244949494949495</c:v>
                </c:pt>
              </c:numCache>
            </c:numRef>
          </c:val>
        </c:ser>
        <c:ser>
          <c:idx val="1"/>
          <c:order val="1"/>
          <c:tx>
            <c:strRef>
              <c:f>List1!$M$218</c:f>
              <c:strCache>
                <c:ptCount val="1"/>
                <c:pt idx="0">
                  <c:v>Občas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List1!$M$219:$M$222</c:f>
              <c:numCache>
                <c:formatCode>###0</c:formatCode>
                <c:ptCount val="4"/>
                <c:pt idx="0">
                  <c:v>2.7146464646464645</c:v>
                </c:pt>
                <c:pt idx="1">
                  <c:v>3.7878787878787881</c:v>
                </c:pt>
                <c:pt idx="2">
                  <c:v>5.5555555555555554</c:v>
                </c:pt>
                <c:pt idx="3">
                  <c:v>17.424242424242426</c:v>
                </c:pt>
              </c:numCache>
            </c:numRef>
          </c:val>
        </c:ser>
        <c:ser>
          <c:idx val="2"/>
          <c:order val="2"/>
          <c:tx>
            <c:strRef>
              <c:f>List1!$N$218</c:f>
              <c:strCache>
                <c:ptCount val="1"/>
                <c:pt idx="0">
                  <c:v>Zřídka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List1!$N$219:$N$222</c:f>
              <c:numCache>
                <c:formatCode>###0</c:formatCode>
                <c:ptCount val="4"/>
                <c:pt idx="0">
                  <c:v>2.4621212121212119</c:v>
                </c:pt>
                <c:pt idx="1">
                  <c:v>3.0303030303030303</c:v>
                </c:pt>
                <c:pt idx="2">
                  <c:v>2.904040404040404</c:v>
                </c:pt>
                <c:pt idx="3">
                  <c:v>7.8282828282828278</c:v>
                </c:pt>
              </c:numCache>
            </c:numRef>
          </c:val>
        </c:ser>
        <c:ser>
          <c:idx val="3"/>
          <c:order val="3"/>
          <c:tx>
            <c:strRef>
              <c:f>List1!$O$218</c:f>
              <c:strCache>
                <c:ptCount val="1"/>
                <c:pt idx="0">
                  <c:v>Nikdy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List1!$O$219:$O$222</c:f>
              <c:numCache>
                <c:formatCode>###0</c:formatCode>
                <c:ptCount val="4"/>
                <c:pt idx="0">
                  <c:v>92.361111111111114</c:v>
                </c:pt>
                <c:pt idx="1">
                  <c:v>90.025252525252526</c:v>
                </c:pt>
                <c:pt idx="2">
                  <c:v>86.48989898989899</c:v>
                </c:pt>
                <c:pt idx="3">
                  <c:v>56.060606060606062</c:v>
                </c:pt>
              </c:numCache>
            </c:numRef>
          </c:val>
        </c:ser>
        <c:ser>
          <c:idx val="4"/>
          <c:order val="4"/>
          <c:tx>
            <c:strRef>
              <c:f>List1!$P$218</c:f>
              <c:strCache>
                <c:ptCount val="1"/>
                <c:pt idx="0">
                  <c:v>Bez odpovědi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List1!$K$219:$K$222</c:f>
              <c:strCache>
                <c:ptCount val="4"/>
                <c:pt idx="0">
                  <c:v>Čtečka</c:v>
                </c:pt>
                <c:pt idx="1">
                  <c:v>Tablet</c:v>
                </c:pt>
                <c:pt idx="2">
                  <c:v>Smartphone</c:v>
                </c:pt>
                <c:pt idx="3">
                  <c:v>Počítač, notebook</c:v>
                </c:pt>
              </c:strCache>
            </c:strRef>
          </c:cat>
          <c:val>
            <c:numRef>
              <c:f>List1!$P$219:$P$222</c:f>
              <c:numCache>
                <c:formatCode>###0</c:formatCode>
                <c:ptCount val="4"/>
                <c:pt idx="0">
                  <c:v>1.452020202020202</c:v>
                </c:pt>
                <c:pt idx="1">
                  <c:v>1.1994949494949494</c:v>
                </c:pt>
                <c:pt idx="2">
                  <c:v>1.2626262626262625</c:v>
                </c:pt>
                <c:pt idx="3">
                  <c:v>0.44191919191919193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0821920"/>
        <c:axId val="280822312"/>
      </c:barChart>
      <c:catAx>
        <c:axId val="2808219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280822312"/>
        <c:crosses val="autoZero"/>
        <c:auto val="1"/>
        <c:lblAlgn val="ctr"/>
        <c:lblOffset val="100"/>
        <c:noMultiLvlLbl val="0"/>
      </c:catAx>
      <c:valAx>
        <c:axId val="2808223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808219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List1!$M$74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List1!$L$75:$L$82</c:f>
              <c:strCache>
                <c:ptCount val="8"/>
                <c:pt idx="0">
                  <c:v>Televize</c:v>
                </c:pt>
                <c:pt idx="1">
                  <c:v>Rozhlas </c:v>
                </c:pt>
                <c:pt idx="2">
                  <c:v>Internet</c:v>
                </c:pt>
                <c:pt idx="3">
                  <c:v>Sociální sítě</c:v>
                </c:pt>
                <c:pt idx="4">
                  <c:v>Audio</c:v>
                </c:pt>
                <c:pt idx="5">
                  <c:v>Video</c:v>
                </c:pt>
                <c:pt idx="6">
                  <c:v>Knihy</c:v>
                </c:pt>
                <c:pt idx="7">
                  <c:v>Tisk</c:v>
                </c:pt>
              </c:strCache>
            </c:strRef>
          </c:cat>
          <c:val>
            <c:numRef>
              <c:f>List1!$M$75:$M$82</c:f>
              <c:numCache>
                <c:formatCode>General</c:formatCode>
                <c:ptCount val="8"/>
                <c:pt idx="0">
                  <c:v>118</c:v>
                </c:pt>
                <c:pt idx="1">
                  <c:v>130</c:v>
                </c:pt>
                <c:pt idx="2">
                  <c:v>0</c:v>
                </c:pt>
                <c:pt idx="3">
                  <c:v>0</c:v>
                </c:pt>
                <c:pt idx="4">
                  <c:v>36</c:v>
                </c:pt>
                <c:pt idx="5">
                  <c:v>17</c:v>
                </c:pt>
                <c:pt idx="6">
                  <c:v>36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List1!$N$74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List1!$L$75:$L$82</c:f>
              <c:strCache>
                <c:ptCount val="8"/>
                <c:pt idx="0">
                  <c:v>Televize</c:v>
                </c:pt>
                <c:pt idx="1">
                  <c:v>Rozhlas </c:v>
                </c:pt>
                <c:pt idx="2">
                  <c:v>Internet</c:v>
                </c:pt>
                <c:pt idx="3">
                  <c:v>Sociální sítě</c:v>
                </c:pt>
                <c:pt idx="4">
                  <c:v>Audio</c:v>
                </c:pt>
                <c:pt idx="5">
                  <c:v>Video</c:v>
                </c:pt>
                <c:pt idx="6">
                  <c:v>Knihy</c:v>
                </c:pt>
                <c:pt idx="7">
                  <c:v>Tisk</c:v>
                </c:pt>
              </c:strCache>
            </c:strRef>
          </c:cat>
          <c:val>
            <c:numRef>
              <c:f>List1!$N$75:$N$82</c:f>
              <c:numCache>
                <c:formatCode>General</c:formatCode>
                <c:ptCount val="8"/>
                <c:pt idx="0">
                  <c:v>108</c:v>
                </c:pt>
                <c:pt idx="1">
                  <c:v>88</c:v>
                </c:pt>
                <c:pt idx="2">
                  <c:v>46</c:v>
                </c:pt>
                <c:pt idx="3">
                  <c:v>0</c:v>
                </c:pt>
                <c:pt idx="4">
                  <c:v>29</c:v>
                </c:pt>
                <c:pt idx="5">
                  <c:v>23</c:v>
                </c:pt>
                <c:pt idx="6">
                  <c:v>31</c:v>
                </c:pt>
                <c:pt idx="7">
                  <c:v>28</c:v>
                </c:pt>
              </c:numCache>
            </c:numRef>
          </c:val>
        </c:ser>
        <c:ser>
          <c:idx val="2"/>
          <c:order val="2"/>
          <c:tx>
            <c:strRef>
              <c:f>List1!$O$74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List1!$L$75:$L$82</c:f>
              <c:strCache>
                <c:ptCount val="8"/>
                <c:pt idx="0">
                  <c:v>Televize</c:v>
                </c:pt>
                <c:pt idx="1">
                  <c:v>Rozhlas </c:v>
                </c:pt>
                <c:pt idx="2">
                  <c:v>Internet</c:v>
                </c:pt>
                <c:pt idx="3">
                  <c:v>Sociální sítě</c:v>
                </c:pt>
                <c:pt idx="4">
                  <c:v>Audio</c:v>
                </c:pt>
                <c:pt idx="5">
                  <c:v>Video</c:v>
                </c:pt>
                <c:pt idx="6">
                  <c:v>Knihy</c:v>
                </c:pt>
                <c:pt idx="7">
                  <c:v>Tisk</c:v>
                </c:pt>
              </c:strCache>
            </c:strRef>
          </c:cat>
          <c:val>
            <c:numRef>
              <c:f>List1!$O$75:$O$82</c:f>
              <c:numCache>
                <c:formatCode>General</c:formatCode>
                <c:ptCount val="8"/>
                <c:pt idx="0">
                  <c:v>110</c:v>
                </c:pt>
                <c:pt idx="1">
                  <c:v>78</c:v>
                </c:pt>
                <c:pt idx="2">
                  <c:v>59</c:v>
                </c:pt>
                <c:pt idx="3">
                  <c:v>0</c:v>
                </c:pt>
                <c:pt idx="4">
                  <c:v>29</c:v>
                </c:pt>
                <c:pt idx="5">
                  <c:v>22</c:v>
                </c:pt>
                <c:pt idx="6">
                  <c:v>30</c:v>
                </c:pt>
                <c:pt idx="7">
                  <c:v>25</c:v>
                </c:pt>
              </c:numCache>
            </c:numRef>
          </c:val>
        </c:ser>
        <c:ser>
          <c:idx val="3"/>
          <c:order val="3"/>
          <c:tx>
            <c:strRef>
              <c:f>List1!$P$74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List1!$L$75:$L$82</c:f>
              <c:strCache>
                <c:ptCount val="8"/>
                <c:pt idx="0">
                  <c:v>Televize</c:v>
                </c:pt>
                <c:pt idx="1">
                  <c:v>Rozhlas </c:v>
                </c:pt>
                <c:pt idx="2">
                  <c:v>Internet</c:v>
                </c:pt>
                <c:pt idx="3">
                  <c:v>Sociální sítě</c:v>
                </c:pt>
                <c:pt idx="4">
                  <c:v>Audio</c:v>
                </c:pt>
                <c:pt idx="5">
                  <c:v>Video</c:v>
                </c:pt>
                <c:pt idx="6">
                  <c:v>Knihy</c:v>
                </c:pt>
                <c:pt idx="7">
                  <c:v>Tisk</c:v>
                </c:pt>
              </c:strCache>
            </c:strRef>
          </c:cat>
          <c:val>
            <c:numRef>
              <c:f>List1!$P$75:$P$82</c:f>
              <c:numCache>
                <c:formatCode>General</c:formatCode>
                <c:ptCount val="8"/>
                <c:pt idx="0">
                  <c:v>136</c:v>
                </c:pt>
                <c:pt idx="1">
                  <c:v>87</c:v>
                </c:pt>
                <c:pt idx="2">
                  <c:v>79</c:v>
                </c:pt>
                <c:pt idx="3">
                  <c:v>24</c:v>
                </c:pt>
                <c:pt idx="4">
                  <c:v>29</c:v>
                </c:pt>
                <c:pt idx="5">
                  <c:v>24</c:v>
                </c:pt>
                <c:pt idx="6">
                  <c:v>33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0823096"/>
        <c:axId val="280823488"/>
      </c:barChart>
      <c:catAx>
        <c:axId val="2808230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280823488"/>
        <c:crosses val="autoZero"/>
        <c:auto val="1"/>
        <c:lblAlgn val="ctr"/>
        <c:lblOffset val="100"/>
        <c:noMultiLvlLbl val="0"/>
      </c:catAx>
      <c:valAx>
        <c:axId val="2808234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808230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List1!$S$80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List1!$R$81:$R$84</c:f>
              <c:strCache>
                <c:ptCount val="4"/>
                <c:pt idx="0">
                  <c:v>Internet</c:v>
                </c:pt>
                <c:pt idx="1">
                  <c:v>Sociální sítě</c:v>
                </c:pt>
                <c:pt idx="2">
                  <c:v>Knihy</c:v>
                </c:pt>
                <c:pt idx="3">
                  <c:v>Tisk</c:v>
                </c:pt>
              </c:strCache>
            </c:strRef>
          </c:cat>
          <c:val>
            <c:numRef>
              <c:f>List1!$S$81:$S$84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36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List1!$T$80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List1!$R$81:$R$84</c:f>
              <c:strCache>
                <c:ptCount val="4"/>
                <c:pt idx="0">
                  <c:v>Internet</c:v>
                </c:pt>
                <c:pt idx="1">
                  <c:v>Sociální sítě</c:v>
                </c:pt>
                <c:pt idx="2">
                  <c:v>Knihy</c:v>
                </c:pt>
                <c:pt idx="3">
                  <c:v>Tisk</c:v>
                </c:pt>
              </c:strCache>
            </c:strRef>
          </c:cat>
          <c:val>
            <c:numRef>
              <c:f>List1!$T$81:$T$84</c:f>
              <c:numCache>
                <c:formatCode>General</c:formatCode>
                <c:ptCount val="4"/>
                <c:pt idx="0">
                  <c:v>46</c:v>
                </c:pt>
                <c:pt idx="1">
                  <c:v>0</c:v>
                </c:pt>
                <c:pt idx="2">
                  <c:v>31</c:v>
                </c:pt>
                <c:pt idx="3">
                  <c:v>28</c:v>
                </c:pt>
              </c:numCache>
            </c:numRef>
          </c:val>
        </c:ser>
        <c:ser>
          <c:idx val="2"/>
          <c:order val="2"/>
          <c:tx>
            <c:strRef>
              <c:f>List1!$U$80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List1!$R$81:$R$84</c:f>
              <c:strCache>
                <c:ptCount val="4"/>
                <c:pt idx="0">
                  <c:v>Internet</c:v>
                </c:pt>
                <c:pt idx="1">
                  <c:v>Sociální sítě</c:v>
                </c:pt>
                <c:pt idx="2">
                  <c:v>Knihy</c:v>
                </c:pt>
                <c:pt idx="3">
                  <c:v>Tisk</c:v>
                </c:pt>
              </c:strCache>
            </c:strRef>
          </c:cat>
          <c:val>
            <c:numRef>
              <c:f>List1!$U$81:$U$84</c:f>
              <c:numCache>
                <c:formatCode>General</c:formatCode>
                <c:ptCount val="4"/>
                <c:pt idx="0">
                  <c:v>59</c:v>
                </c:pt>
                <c:pt idx="1">
                  <c:v>0</c:v>
                </c:pt>
                <c:pt idx="2">
                  <c:v>30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List1!$V$80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List1!$R$81:$R$84</c:f>
              <c:strCache>
                <c:ptCount val="4"/>
                <c:pt idx="0">
                  <c:v>Internet</c:v>
                </c:pt>
                <c:pt idx="1">
                  <c:v>Sociální sítě</c:v>
                </c:pt>
                <c:pt idx="2">
                  <c:v>Knihy</c:v>
                </c:pt>
                <c:pt idx="3">
                  <c:v>Tisk</c:v>
                </c:pt>
              </c:strCache>
            </c:strRef>
          </c:cat>
          <c:val>
            <c:numRef>
              <c:f>List1!$V$81:$V$84</c:f>
              <c:numCache>
                <c:formatCode>General</c:formatCode>
                <c:ptCount val="4"/>
                <c:pt idx="0">
                  <c:v>79</c:v>
                </c:pt>
                <c:pt idx="1">
                  <c:v>24</c:v>
                </c:pt>
                <c:pt idx="2">
                  <c:v>33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0824272"/>
        <c:axId val="281960544"/>
      </c:barChart>
      <c:catAx>
        <c:axId val="280824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281960544"/>
        <c:crosses val="autoZero"/>
        <c:auto val="1"/>
        <c:lblAlgn val="ctr"/>
        <c:lblOffset val="100"/>
        <c:noMultiLvlLbl val="0"/>
      </c:catAx>
      <c:valAx>
        <c:axId val="2819605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808242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'Oblíbenost a četnost čtení'!$F$138</c:f>
              <c:strCache>
                <c:ptCount val="1"/>
                <c:pt idx="0">
                  <c:v>Žádnou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'Oblíbenost a četnost čtení'!$F$140</c:f>
              <c:numCache>
                <c:formatCode>###0%</c:formatCode>
                <c:ptCount val="1"/>
                <c:pt idx="0">
                  <c:v>0.29086554389615793</c:v>
                </c:pt>
              </c:numCache>
            </c:numRef>
          </c:val>
        </c:ser>
        <c:ser>
          <c:idx val="1"/>
          <c:order val="1"/>
          <c:tx>
            <c:strRef>
              <c:f>'Oblíbenost a četnost čtení'!$G$138</c:f>
              <c:strCache>
                <c:ptCount val="1"/>
                <c:pt idx="0">
                  <c:v>1 knihu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'Oblíbenost a četnost čtení'!$G$140</c:f>
              <c:numCache>
                <c:formatCode>###0%</c:formatCode>
                <c:ptCount val="1"/>
                <c:pt idx="0">
                  <c:v>0.47854763968218761</c:v>
                </c:pt>
              </c:numCache>
            </c:numRef>
          </c:val>
        </c:ser>
        <c:ser>
          <c:idx val="2"/>
          <c:order val="2"/>
          <c:tx>
            <c:strRef>
              <c:f>'Oblíbenost a četnost čtení'!$H$138</c:f>
              <c:strCache>
                <c:ptCount val="1"/>
                <c:pt idx="0">
                  <c:v>2 knihy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'Oblíbenost a četnost čtení'!$H$140</c:f>
              <c:numCache>
                <c:formatCode>###0%</c:formatCode>
                <c:ptCount val="1"/>
                <c:pt idx="0">
                  <c:v>0.16439144849191545</c:v>
                </c:pt>
              </c:numCache>
            </c:numRef>
          </c:val>
        </c:ser>
        <c:ser>
          <c:idx val="3"/>
          <c:order val="3"/>
          <c:tx>
            <c:strRef>
              <c:f>'Oblíbenost a četnost čtení'!$I$138</c:f>
              <c:strCache>
                <c:ptCount val="1"/>
                <c:pt idx="0">
                  <c:v>3 a více knih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8185803429247523E-3"/>
                  <c:y val="-0.3684378206343086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pt-BR" sz="1800" dirty="0">
                        <a:solidFill>
                          <a:schemeClr val="tx1"/>
                        </a:solidFill>
                      </a:rPr>
                      <a:t>3 a více knih; 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'Oblíbenost a četnost čtení'!$I$140</c:f>
              <c:numCache>
                <c:formatCode>###0%</c:formatCode>
                <c:ptCount val="1"/>
                <c:pt idx="0">
                  <c:v>6.6195367929737417E-2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81961328"/>
        <c:axId val="281961720"/>
      </c:barChart>
      <c:catAx>
        <c:axId val="281961328"/>
        <c:scaling>
          <c:orientation val="minMax"/>
        </c:scaling>
        <c:delete val="1"/>
        <c:axPos val="l"/>
        <c:majorTickMark val="none"/>
        <c:minorTickMark val="none"/>
        <c:tickLblPos val="nextTo"/>
        <c:crossAx val="281961720"/>
        <c:crosses val="autoZero"/>
        <c:auto val="1"/>
        <c:lblAlgn val="ctr"/>
        <c:lblOffset val="100"/>
        <c:noMultiLvlLbl val="0"/>
      </c:catAx>
      <c:valAx>
        <c:axId val="281961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81961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'Oblíbenost a četnost čtení'!$K$149</c:f>
              <c:strCache>
                <c:ptCount val="1"/>
                <c:pt idx="0">
                  <c:v>Dívka 2003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'Oblíbenost a četnost čtení'!$J$150:$J$153</c:f>
              <c:strCache>
                <c:ptCount val="4"/>
                <c:pt idx="0">
                  <c:v>Žádnou</c:v>
                </c:pt>
                <c:pt idx="1">
                  <c:v>1 knihu</c:v>
                </c:pt>
                <c:pt idx="2">
                  <c:v>2 knihy</c:v>
                </c:pt>
                <c:pt idx="3">
                  <c:v>3 a více knih</c:v>
                </c:pt>
              </c:strCache>
            </c:strRef>
          </c:cat>
          <c:val>
            <c:numRef>
              <c:f>'Oblíbenost a četnost čtení'!$K$150:$K$153</c:f>
              <c:numCache>
                <c:formatCode>###0%</c:formatCode>
                <c:ptCount val="4"/>
                <c:pt idx="0">
                  <c:v>0.19</c:v>
                </c:pt>
                <c:pt idx="1">
                  <c:v>0.44</c:v>
                </c:pt>
                <c:pt idx="2">
                  <c:v>0.19944887654210666</c:v>
                </c:pt>
                <c:pt idx="3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'Oblíbenost a četnost čtení'!$L$149</c:f>
              <c:strCache>
                <c:ptCount val="1"/>
                <c:pt idx="0">
                  <c:v>Dívka 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'Oblíbenost a četnost čtení'!$J$150:$J$153</c:f>
              <c:strCache>
                <c:ptCount val="4"/>
                <c:pt idx="0">
                  <c:v>Žádnou</c:v>
                </c:pt>
                <c:pt idx="1">
                  <c:v>1 knihu</c:v>
                </c:pt>
                <c:pt idx="2">
                  <c:v>2 knihy</c:v>
                </c:pt>
                <c:pt idx="3">
                  <c:v>3 a více knih</c:v>
                </c:pt>
              </c:strCache>
            </c:strRef>
          </c:cat>
          <c:val>
            <c:numRef>
              <c:f>'Oblíbenost a četnost čtení'!$L$150:$L$153</c:f>
              <c:numCache>
                <c:formatCode>###0%</c:formatCode>
                <c:ptCount val="4"/>
                <c:pt idx="0">
                  <c:v>0.20140344991070538</c:v>
                </c:pt>
                <c:pt idx="1">
                  <c:v>0.50813878961287506</c:v>
                </c:pt>
                <c:pt idx="2">
                  <c:v>0.19944887654210666</c:v>
                </c:pt>
                <c:pt idx="3">
                  <c:v>9.100888393431282E-2</c:v>
                </c:pt>
              </c:numCache>
            </c:numRef>
          </c:val>
        </c:ser>
        <c:ser>
          <c:idx val="2"/>
          <c:order val="2"/>
          <c:tx>
            <c:strRef>
              <c:f>'Oblíbenost a četnost čtení'!$M$149</c:f>
              <c:strCache>
                <c:ptCount val="1"/>
                <c:pt idx="0">
                  <c:v>Chlapec 2003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'Oblíbenost a četnost čtení'!$J$150:$J$153</c:f>
              <c:strCache>
                <c:ptCount val="4"/>
                <c:pt idx="0">
                  <c:v>Žádnou</c:v>
                </c:pt>
                <c:pt idx="1">
                  <c:v>1 knihu</c:v>
                </c:pt>
                <c:pt idx="2">
                  <c:v>2 knihy</c:v>
                </c:pt>
                <c:pt idx="3">
                  <c:v>3 a více knih</c:v>
                </c:pt>
              </c:strCache>
            </c:strRef>
          </c:cat>
          <c:val>
            <c:numRef>
              <c:f>'Oblíbenost a četnost čtení'!$M$150:$M$153</c:f>
              <c:numCache>
                <c:formatCode>###0%</c:formatCode>
                <c:ptCount val="4"/>
                <c:pt idx="0">
                  <c:v>0.34</c:v>
                </c:pt>
                <c:pt idx="1">
                  <c:v>0.43</c:v>
                </c:pt>
                <c:pt idx="2">
                  <c:v>0.13123653555027387</c:v>
                </c:pt>
                <c:pt idx="3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'Oblíbenost a četnost čtení'!$N$149</c:f>
              <c:strCache>
                <c:ptCount val="1"/>
                <c:pt idx="0">
                  <c:v>Chlapec 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'Oblíbenost a četnost čtení'!$J$150:$J$153</c:f>
              <c:strCache>
                <c:ptCount val="4"/>
                <c:pt idx="0">
                  <c:v>Žádnou</c:v>
                </c:pt>
                <c:pt idx="1">
                  <c:v>1 knihu</c:v>
                </c:pt>
                <c:pt idx="2">
                  <c:v>2 knihy</c:v>
                </c:pt>
                <c:pt idx="3">
                  <c:v>3 a více knih</c:v>
                </c:pt>
              </c:strCache>
            </c:strRef>
          </c:cat>
          <c:val>
            <c:numRef>
              <c:f>'Oblíbenost a četnost čtení'!$N$150:$N$153</c:f>
              <c:numCache>
                <c:formatCode>###0%</c:formatCode>
                <c:ptCount val="4"/>
                <c:pt idx="0">
                  <c:v>0.37547266149241065</c:v>
                </c:pt>
                <c:pt idx="1">
                  <c:v>0.450562357978397</c:v>
                </c:pt>
                <c:pt idx="2">
                  <c:v>0.13123653555027387</c:v>
                </c:pt>
                <c:pt idx="3">
                  <c:v>4.2728444978918027E-2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81962504"/>
        <c:axId val="281962896"/>
      </c:barChart>
      <c:catAx>
        <c:axId val="28196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281962896"/>
        <c:crosses val="autoZero"/>
        <c:auto val="1"/>
        <c:lblAlgn val="ctr"/>
        <c:lblOffset val="100"/>
        <c:noMultiLvlLbl val="0"/>
      </c:catAx>
      <c:valAx>
        <c:axId val="281962896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19625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1">
              <a:ln>
                <a:solidFill>
                  <a:schemeClr val="tx1"/>
                </a:solidFill>
              </a:ln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0"/>
            </a:pPr>
            <a:r>
              <a:rPr lang="cs-CZ" sz="2600" dirty="0" smtClean="0"/>
              <a:t>Využili jste v </a:t>
            </a:r>
            <a:r>
              <a:rPr lang="cs-CZ" sz="2600" dirty="0"/>
              <a:t>posledním roce </a:t>
            </a:r>
            <a:r>
              <a:rPr lang="cs-CZ" sz="2600" dirty="0" smtClean="0"/>
              <a:t>služby veřejné knihovny?</a:t>
            </a:r>
            <a:endParaRPr lang="cs-CZ" sz="2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Návštěvnící!$B$29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Návštěvnící!$A$30:$A$32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Návštěvnící!$B$30:$B$32</c:f>
              <c:numCache>
                <c:formatCode>#,##0</c:formatCode>
                <c:ptCount val="3"/>
                <c:pt idx="0">
                  <c:v>30</c:v>
                </c:pt>
                <c:pt idx="1">
                  <c:v>48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Návštěvnící!$C$29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Návštěvnící!$A$30:$A$32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Návštěvnící!$C$30:$C$32</c:f>
              <c:numCache>
                <c:formatCode>#,##0</c:formatCode>
                <c:ptCount val="3"/>
                <c:pt idx="0">
                  <c:v>40</c:v>
                </c:pt>
                <c:pt idx="1">
                  <c:v>27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Návštěvnící!$D$29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Návštěvnící!$A$30:$A$32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Návštěvnící!$D$30:$D$32</c:f>
              <c:numCache>
                <c:formatCode>#,##0</c:formatCode>
                <c:ptCount val="3"/>
                <c:pt idx="0">
                  <c:v>38</c:v>
                </c:pt>
                <c:pt idx="1">
                  <c:v>28</c:v>
                </c:pt>
                <c:pt idx="2">
                  <c:v>34</c:v>
                </c:pt>
              </c:numCache>
            </c:numRef>
          </c:val>
        </c:ser>
        <c:ser>
          <c:idx val="3"/>
          <c:order val="3"/>
          <c:tx>
            <c:strRef>
              <c:f>Návštěvnící!$E$29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Návštěvnící!$A$30:$A$32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Návštěvnící!$E$30:$E$32</c:f>
              <c:numCache>
                <c:formatCode>#,##0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1963680"/>
        <c:axId val="281964072"/>
      </c:barChart>
      <c:catAx>
        <c:axId val="28196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cs-CZ"/>
          </a:p>
        </c:txPr>
        <c:crossAx val="281964072"/>
        <c:crosses val="autoZero"/>
        <c:auto val="1"/>
        <c:lblAlgn val="ctr"/>
        <c:lblOffset val="100"/>
        <c:noMultiLvlLbl val="0"/>
      </c:catAx>
      <c:valAx>
        <c:axId val="2819640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819636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cs-CZ" sz="2800"/>
              <a:t>Návštěvníci knihoven</a:t>
            </a:r>
            <a:r>
              <a:rPr lang="cs-CZ" sz="2800" baseline="0"/>
              <a:t> - intenzita čtení</a:t>
            </a:r>
            <a:endParaRPr lang="cs-CZ" sz="2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907017097805012"/>
          <c:y val="0.17597279812907321"/>
          <c:w val="0.78298832961123777"/>
          <c:h val="0.824027201870926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Návštěvníci1!$J$89</c:f>
              <c:strCache>
                <c:ptCount val="1"/>
                <c:pt idx="0">
                  <c:v>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Návštěvníci1!$I$90:$I$94</c:f>
              <c:strCache>
                <c:ptCount val="5"/>
                <c:pt idx="0">
                  <c:v>Nečtenář (0)</c:v>
                </c:pt>
                <c:pt idx="1">
                  <c:v>Sporadický čtenář (1-6)</c:v>
                </c:pt>
                <c:pt idx="2">
                  <c:v>Pravidelný čtenář (7-12)</c:v>
                </c:pt>
                <c:pt idx="3">
                  <c:v>Častý čtenář (13+)</c:v>
                </c:pt>
                <c:pt idx="4">
                  <c:v>Vášnivý čtenář (50+)</c:v>
                </c:pt>
              </c:strCache>
            </c:strRef>
          </c:cat>
          <c:val>
            <c:numRef>
              <c:f>Návštěvníci1!$J$90:$J$94</c:f>
              <c:numCache>
                <c:formatCode>###0</c:formatCode>
                <c:ptCount val="5"/>
                <c:pt idx="0">
                  <c:v>1.9455252918287937</c:v>
                </c:pt>
                <c:pt idx="1">
                  <c:v>20.574162679425836</c:v>
                </c:pt>
                <c:pt idx="2">
                  <c:v>43.925233644859816</c:v>
                </c:pt>
                <c:pt idx="3">
                  <c:v>61.741424802110821</c:v>
                </c:pt>
                <c:pt idx="4">
                  <c:v>72.727272727272734</c:v>
                </c:pt>
              </c:numCache>
            </c:numRef>
          </c:val>
        </c:ser>
        <c:ser>
          <c:idx val="1"/>
          <c:order val="1"/>
          <c:tx>
            <c:strRef>
              <c:f>Návštěvníci1!$K$89</c:f>
              <c:strCache>
                <c:ptCount val="1"/>
                <c:pt idx="0">
                  <c:v>Ne, ale dříve navštěvoval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Návštěvníci1!$I$90:$I$94</c:f>
              <c:strCache>
                <c:ptCount val="5"/>
                <c:pt idx="0">
                  <c:v>Nečtenář (0)</c:v>
                </c:pt>
                <c:pt idx="1">
                  <c:v>Sporadický čtenář (1-6)</c:v>
                </c:pt>
                <c:pt idx="2">
                  <c:v>Pravidelný čtenář (7-12)</c:v>
                </c:pt>
                <c:pt idx="3">
                  <c:v>Častý čtenář (13+)</c:v>
                </c:pt>
                <c:pt idx="4">
                  <c:v>Vášnivý čtenář (50+)</c:v>
                </c:pt>
              </c:strCache>
            </c:strRef>
          </c:cat>
          <c:val>
            <c:numRef>
              <c:f>Návštěvníci1!$K$90:$K$94</c:f>
              <c:numCache>
                <c:formatCode>###0</c:formatCode>
                <c:ptCount val="5"/>
                <c:pt idx="0">
                  <c:v>23.346303501945524</c:v>
                </c:pt>
                <c:pt idx="1">
                  <c:v>37.958532695374799</c:v>
                </c:pt>
                <c:pt idx="2">
                  <c:v>29.906542056074766</c:v>
                </c:pt>
                <c:pt idx="3">
                  <c:v>25.593667546174142</c:v>
                </c:pt>
                <c:pt idx="4">
                  <c:v>19.318181818181817</c:v>
                </c:pt>
              </c:numCache>
            </c:numRef>
          </c:val>
        </c:ser>
        <c:ser>
          <c:idx val="2"/>
          <c:order val="2"/>
          <c:tx>
            <c:strRef>
              <c:f>Návštěvníci1!$L$89</c:f>
              <c:strCache>
                <c:ptCount val="1"/>
                <c:pt idx="0">
                  <c:v>Ne, nikdy nenavštěvoval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Návštěvníci1!$I$90:$I$94</c:f>
              <c:strCache>
                <c:ptCount val="5"/>
                <c:pt idx="0">
                  <c:v>Nečtenář (0)</c:v>
                </c:pt>
                <c:pt idx="1">
                  <c:v>Sporadický čtenář (1-6)</c:v>
                </c:pt>
                <c:pt idx="2">
                  <c:v>Pravidelný čtenář (7-12)</c:v>
                </c:pt>
                <c:pt idx="3">
                  <c:v>Častý čtenář (13+)</c:v>
                </c:pt>
                <c:pt idx="4">
                  <c:v>Vášnivý čtenář (50+)</c:v>
                </c:pt>
              </c:strCache>
            </c:strRef>
          </c:cat>
          <c:val>
            <c:numRef>
              <c:f>Návštěvníci1!$L$90:$L$94</c:f>
              <c:numCache>
                <c:formatCode>###0</c:formatCode>
                <c:ptCount val="5"/>
                <c:pt idx="0">
                  <c:v>74.319066147859928</c:v>
                </c:pt>
                <c:pt idx="1">
                  <c:v>41.467304625199361</c:v>
                </c:pt>
                <c:pt idx="2">
                  <c:v>25.856697819314643</c:v>
                </c:pt>
                <c:pt idx="3">
                  <c:v>12.664907651715039</c:v>
                </c:pt>
                <c:pt idx="4">
                  <c:v>7.9545454545454541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81607888"/>
        <c:axId val="281608280"/>
      </c:barChart>
      <c:catAx>
        <c:axId val="28160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281608280"/>
        <c:crosses val="autoZero"/>
        <c:auto val="1"/>
        <c:lblAlgn val="ctr"/>
        <c:lblOffset val="100"/>
        <c:noMultiLvlLbl val="0"/>
      </c:catAx>
      <c:valAx>
        <c:axId val="281608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816078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cs-CZ" sz="2400" b="1" dirty="0">
                <a:latin typeface="Arial Narrow" panose="020B0606020202030204" pitchFamily="34" charset="0"/>
              </a:rPr>
              <a:t>Dospělí nad 15 let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718677628531729"/>
                  <c:y val="0.118126424561824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'návštěvníci VK'!$B$3:$B$5</c:f>
              <c:strCache>
                <c:ptCount val="3"/>
                <c:pt idx="0">
                  <c:v>Ano</c:v>
                </c:pt>
                <c:pt idx="1">
                  <c:v>Ne, dříve ano</c:v>
                </c:pt>
                <c:pt idx="2">
                  <c:v>Ne, nikdy</c:v>
                </c:pt>
              </c:strCache>
            </c:strRef>
          </c:cat>
          <c:val>
            <c:numRef>
              <c:f>'návštěvníci VK'!$F$3:$F$5</c:f>
              <c:numCache>
                <c:formatCode>0%</c:formatCode>
                <c:ptCount val="3"/>
                <c:pt idx="0">
                  <c:v>0.32100000000000001</c:v>
                </c:pt>
                <c:pt idx="1">
                  <c:v>0.31</c:v>
                </c:pt>
                <c:pt idx="2">
                  <c:v>0.37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A57DD-BAC6-4478-85EB-4D25B377DAA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DD0957-DC23-40B4-A6DA-53E1C236389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Všichni připojení 24 hodin denně</a:t>
          </a:r>
          <a:endParaRPr lang="cs-CZ" dirty="0"/>
        </a:p>
      </dgm:t>
    </dgm:pt>
    <dgm:pt modelId="{AB8CD042-94D1-4137-B7DA-406ACA9EA821}" type="parTrans" cxnId="{16043D7A-4BF9-4941-A6A6-E654D55D4591}">
      <dgm:prSet/>
      <dgm:spPr/>
      <dgm:t>
        <a:bodyPr/>
        <a:lstStyle/>
        <a:p>
          <a:endParaRPr lang="cs-CZ"/>
        </a:p>
      </dgm:t>
    </dgm:pt>
    <dgm:pt modelId="{C265D926-06DF-4A0F-BC78-708F6EF014E0}" type="sibTrans" cxnId="{16043D7A-4BF9-4941-A6A6-E654D55D4591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EF6B2130-D410-41C4-AC5D-0F220798564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Vše co bylo vytištěno, bude v digitální podobě</a:t>
          </a:r>
          <a:endParaRPr lang="cs-CZ" dirty="0"/>
        </a:p>
      </dgm:t>
    </dgm:pt>
    <dgm:pt modelId="{154723BD-2A0F-4D2B-9A06-7421412465AA}" type="parTrans" cxnId="{97D009C9-20FB-4DE9-A0D0-CB31F8C6B5EA}">
      <dgm:prSet/>
      <dgm:spPr/>
      <dgm:t>
        <a:bodyPr/>
        <a:lstStyle/>
        <a:p>
          <a:endParaRPr lang="cs-CZ"/>
        </a:p>
      </dgm:t>
    </dgm:pt>
    <dgm:pt modelId="{621C49AE-0B50-4727-9621-390892A1E78E}" type="sibTrans" cxnId="{97D009C9-20FB-4DE9-A0D0-CB31F8C6B5EA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CCE49A3E-198A-4E94-BA05-20B4F428486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Změna způsobu vyhledávání a využívání informací</a:t>
          </a:r>
          <a:endParaRPr lang="cs-CZ" dirty="0"/>
        </a:p>
      </dgm:t>
    </dgm:pt>
    <dgm:pt modelId="{8DB2B28A-2C56-428C-8245-D15FBADDF475}" type="parTrans" cxnId="{1F69A930-13C5-4B53-B2C0-A35FB87C39EF}">
      <dgm:prSet/>
      <dgm:spPr/>
      <dgm:t>
        <a:bodyPr/>
        <a:lstStyle/>
        <a:p>
          <a:endParaRPr lang="cs-CZ"/>
        </a:p>
      </dgm:t>
    </dgm:pt>
    <dgm:pt modelId="{51894E68-99A4-48B4-8770-A272FC9D3B1A}" type="sibTrans" cxnId="{1F69A930-13C5-4B53-B2C0-A35FB87C39EF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endParaRPr lang="cs-CZ"/>
        </a:p>
      </dgm:t>
    </dgm:pt>
    <dgm:pt modelId="{77F724A0-3B59-41CD-9AAA-E3B951AE351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Digitalizace vzdělávacích procesů</a:t>
          </a:r>
          <a:endParaRPr lang="cs-CZ" dirty="0"/>
        </a:p>
      </dgm:t>
    </dgm:pt>
    <dgm:pt modelId="{8BC88806-253A-4087-98C5-E3F4E7BC5F22}" type="parTrans" cxnId="{0FEDEAA3-51DE-4FF5-B728-6ACAC5CFFB5A}">
      <dgm:prSet/>
      <dgm:spPr/>
      <dgm:t>
        <a:bodyPr/>
        <a:lstStyle/>
        <a:p>
          <a:endParaRPr lang="cs-CZ"/>
        </a:p>
      </dgm:t>
    </dgm:pt>
    <dgm:pt modelId="{6315017F-9698-4CE2-9C7E-561BC1E4BE0C}" type="sibTrans" cxnId="{0FEDEAA3-51DE-4FF5-B728-6ACAC5CFFB5A}">
      <dgm:prSet/>
      <dgm:spPr/>
      <dgm:t>
        <a:bodyPr/>
        <a:lstStyle/>
        <a:p>
          <a:endParaRPr lang="cs-CZ"/>
        </a:p>
      </dgm:t>
    </dgm:pt>
    <dgm:pt modelId="{E7C4EE3F-527E-4264-8D64-D67DE858F70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cs-CZ" dirty="0" smtClean="0"/>
            <a:t>Knihovny mají poprvé v historii konkurenci ve svých hlavních funkcích</a:t>
          </a:r>
          <a:endParaRPr lang="cs-CZ" dirty="0"/>
        </a:p>
      </dgm:t>
    </dgm:pt>
    <dgm:pt modelId="{04ECF525-3C30-441E-AFEC-0CCC762AF2DC}" type="parTrans" cxnId="{F859FCFC-5CDE-4045-AAA1-7E68B241DF16}">
      <dgm:prSet/>
      <dgm:spPr/>
      <dgm:t>
        <a:bodyPr/>
        <a:lstStyle/>
        <a:p>
          <a:endParaRPr lang="cs-CZ"/>
        </a:p>
      </dgm:t>
    </dgm:pt>
    <dgm:pt modelId="{9C16C4CF-15CF-4A02-A37E-5ECD5D689E7D}" type="sibTrans" cxnId="{F859FCFC-5CDE-4045-AAA1-7E68B241DF16}">
      <dgm:prSet/>
      <dgm:spPr/>
      <dgm:t>
        <a:bodyPr/>
        <a:lstStyle/>
        <a:p>
          <a:endParaRPr lang="cs-CZ"/>
        </a:p>
      </dgm:t>
    </dgm:pt>
    <dgm:pt modelId="{E895CDDF-3445-4ECC-BF7E-5295126DB97D}" type="pres">
      <dgm:prSet presAssocID="{DA9A57DD-BAC6-4478-85EB-4D25B377DA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459EEB9-7575-4784-BCA7-0A9EFE4B0310}" type="pres">
      <dgm:prSet presAssocID="{DA9A57DD-BAC6-4478-85EB-4D25B377DAA2}" presName="dummyMaxCanvas" presStyleCnt="0">
        <dgm:presLayoutVars/>
      </dgm:prSet>
      <dgm:spPr/>
    </dgm:pt>
    <dgm:pt modelId="{9F733791-5F20-4E90-A3D3-08C8AF141498}" type="pres">
      <dgm:prSet presAssocID="{DA9A57DD-BAC6-4478-85EB-4D25B377DAA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62F4CD-D14C-47A6-A379-4B64CD2ADAB9}" type="pres">
      <dgm:prSet presAssocID="{DA9A57DD-BAC6-4478-85EB-4D25B377DAA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472856-A4B5-46BF-AD9E-7634C8609F23}" type="pres">
      <dgm:prSet presAssocID="{DA9A57DD-BAC6-4478-85EB-4D25B377DAA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ADDF34-1B66-47E8-8B85-1EE70E8DCA3A}" type="pres">
      <dgm:prSet presAssocID="{DA9A57DD-BAC6-4478-85EB-4D25B377DAA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3C120C-29DB-4FFD-93E0-4DE478629030}" type="pres">
      <dgm:prSet presAssocID="{DA9A57DD-BAC6-4478-85EB-4D25B377DAA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B780AC-870B-49C7-873F-EEC0F0F8E71D}" type="pres">
      <dgm:prSet presAssocID="{DA9A57DD-BAC6-4478-85EB-4D25B377DAA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2CFD4F-B7E8-4036-93D9-B6AC6F03502E}" type="pres">
      <dgm:prSet presAssocID="{DA9A57DD-BAC6-4478-85EB-4D25B377DAA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3A830B-4707-49BE-ABFC-EFDEA370E340}" type="pres">
      <dgm:prSet presAssocID="{DA9A57DD-BAC6-4478-85EB-4D25B377DAA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35016C-2D11-4D64-AD7B-4999752FA514}" type="pres">
      <dgm:prSet presAssocID="{DA9A57DD-BAC6-4478-85EB-4D25B377DAA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03F132-B1C1-4BF4-A233-08E5677E9C0F}" type="pres">
      <dgm:prSet presAssocID="{DA9A57DD-BAC6-4478-85EB-4D25B377DAA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97423F-387B-4308-BAFD-5B2B8DA08223}" type="pres">
      <dgm:prSet presAssocID="{DA9A57DD-BAC6-4478-85EB-4D25B377DAA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126814-0213-4886-82BF-3523580C7F59}" type="pres">
      <dgm:prSet presAssocID="{DA9A57DD-BAC6-4478-85EB-4D25B377DAA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29C6F2-9C8D-463A-B2A3-FF79A4D99765}" type="pres">
      <dgm:prSet presAssocID="{DA9A57DD-BAC6-4478-85EB-4D25B377DAA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78A4C0-5058-4B77-A1C1-2663D637A5D9}" type="pres">
      <dgm:prSet presAssocID="{DA9A57DD-BAC6-4478-85EB-4D25B377DAA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EDEAA3-51DE-4FF5-B728-6ACAC5CFFB5A}" srcId="{DA9A57DD-BAC6-4478-85EB-4D25B377DAA2}" destId="{77F724A0-3B59-41CD-9AAA-E3B951AE3514}" srcOrd="3" destOrd="0" parTransId="{8BC88806-253A-4087-98C5-E3F4E7BC5F22}" sibTransId="{6315017F-9698-4CE2-9C7E-561BC1E4BE0C}"/>
    <dgm:cxn modelId="{8B2501F5-6CE2-410F-9157-DACD6C62FC12}" type="presOf" srcId="{A5DD0957-DC23-40B4-A6DA-53E1C2363893}" destId="{9F733791-5F20-4E90-A3D3-08C8AF141498}" srcOrd="0" destOrd="0" presId="urn:microsoft.com/office/officeart/2005/8/layout/vProcess5"/>
    <dgm:cxn modelId="{1F69A930-13C5-4B53-B2C0-A35FB87C39EF}" srcId="{DA9A57DD-BAC6-4478-85EB-4D25B377DAA2}" destId="{CCE49A3E-198A-4E94-BA05-20B4F428486F}" srcOrd="2" destOrd="0" parTransId="{8DB2B28A-2C56-428C-8245-D15FBADDF475}" sibTransId="{51894E68-99A4-48B4-8770-A272FC9D3B1A}"/>
    <dgm:cxn modelId="{F859FCFC-5CDE-4045-AAA1-7E68B241DF16}" srcId="{DA9A57DD-BAC6-4478-85EB-4D25B377DAA2}" destId="{E7C4EE3F-527E-4264-8D64-D67DE858F703}" srcOrd="4" destOrd="0" parTransId="{04ECF525-3C30-441E-AFEC-0CCC762AF2DC}" sibTransId="{9C16C4CF-15CF-4A02-A37E-5ECD5D689E7D}"/>
    <dgm:cxn modelId="{16043D7A-4BF9-4941-A6A6-E654D55D4591}" srcId="{DA9A57DD-BAC6-4478-85EB-4D25B377DAA2}" destId="{A5DD0957-DC23-40B4-A6DA-53E1C2363893}" srcOrd="0" destOrd="0" parTransId="{AB8CD042-94D1-4137-B7DA-406ACA9EA821}" sibTransId="{C265D926-06DF-4A0F-BC78-708F6EF014E0}"/>
    <dgm:cxn modelId="{072FB572-12F9-4965-A8B2-BCA59EDF500F}" type="presOf" srcId="{51894E68-99A4-48B4-8770-A272FC9D3B1A}" destId="{7E3A830B-4707-49BE-ABFC-EFDEA370E340}" srcOrd="0" destOrd="0" presId="urn:microsoft.com/office/officeart/2005/8/layout/vProcess5"/>
    <dgm:cxn modelId="{B4E678D9-A2CE-4C5B-97CD-87136B10B299}" type="presOf" srcId="{EF6B2130-D410-41C4-AC5D-0F2207985644}" destId="{1897423F-387B-4308-BAFD-5B2B8DA08223}" srcOrd="1" destOrd="0" presId="urn:microsoft.com/office/officeart/2005/8/layout/vProcess5"/>
    <dgm:cxn modelId="{EED0491F-FD11-44F4-AE43-F060A149F732}" type="presOf" srcId="{6315017F-9698-4CE2-9C7E-561BC1E4BE0C}" destId="{B935016C-2D11-4D64-AD7B-4999752FA514}" srcOrd="0" destOrd="0" presId="urn:microsoft.com/office/officeart/2005/8/layout/vProcess5"/>
    <dgm:cxn modelId="{D8402439-4E9B-43B1-ADAE-219B73B565A3}" type="presOf" srcId="{77F724A0-3B59-41CD-9AAA-E3B951AE3514}" destId="{E5ADDF34-1B66-47E8-8B85-1EE70E8DCA3A}" srcOrd="0" destOrd="0" presId="urn:microsoft.com/office/officeart/2005/8/layout/vProcess5"/>
    <dgm:cxn modelId="{EEBE9BE4-BD98-465A-A9E7-7D295D9CF8C6}" type="presOf" srcId="{DA9A57DD-BAC6-4478-85EB-4D25B377DAA2}" destId="{E895CDDF-3445-4ECC-BF7E-5295126DB97D}" srcOrd="0" destOrd="0" presId="urn:microsoft.com/office/officeart/2005/8/layout/vProcess5"/>
    <dgm:cxn modelId="{4BE91A80-FDFD-47C5-A94F-3C1CD3832783}" type="presOf" srcId="{E7C4EE3F-527E-4264-8D64-D67DE858F703}" destId="{3D78A4C0-5058-4B77-A1C1-2663D637A5D9}" srcOrd="1" destOrd="0" presId="urn:microsoft.com/office/officeart/2005/8/layout/vProcess5"/>
    <dgm:cxn modelId="{58EA26D1-92FC-4613-ABA0-058254DE3F69}" type="presOf" srcId="{CCE49A3E-198A-4E94-BA05-20B4F428486F}" destId="{51472856-A4B5-46BF-AD9E-7634C8609F23}" srcOrd="0" destOrd="0" presId="urn:microsoft.com/office/officeart/2005/8/layout/vProcess5"/>
    <dgm:cxn modelId="{97D009C9-20FB-4DE9-A0D0-CB31F8C6B5EA}" srcId="{DA9A57DD-BAC6-4478-85EB-4D25B377DAA2}" destId="{EF6B2130-D410-41C4-AC5D-0F2207985644}" srcOrd="1" destOrd="0" parTransId="{154723BD-2A0F-4D2B-9A06-7421412465AA}" sibTransId="{621C49AE-0B50-4727-9621-390892A1E78E}"/>
    <dgm:cxn modelId="{A0A0599A-B76B-4F15-BE22-5920D2806698}" type="presOf" srcId="{A5DD0957-DC23-40B4-A6DA-53E1C2363893}" destId="{4703F132-B1C1-4BF4-A233-08E5677E9C0F}" srcOrd="1" destOrd="0" presId="urn:microsoft.com/office/officeart/2005/8/layout/vProcess5"/>
    <dgm:cxn modelId="{353E89DB-8676-48EF-AEC4-52876C2E789C}" type="presOf" srcId="{EF6B2130-D410-41C4-AC5D-0F2207985644}" destId="{9062F4CD-D14C-47A6-A379-4B64CD2ADAB9}" srcOrd="0" destOrd="0" presId="urn:microsoft.com/office/officeart/2005/8/layout/vProcess5"/>
    <dgm:cxn modelId="{BA3DCE35-FE49-4252-A945-BB47AC5E1F0B}" type="presOf" srcId="{E7C4EE3F-527E-4264-8D64-D67DE858F703}" destId="{D13C120C-29DB-4FFD-93E0-4DE478629030}" srcOrd="0" destOrd="0" presId="urn:microsoft.com/office/officeart/2005/8/layout/vProcess5"/>
    <dgm:cxn modelId="{5271273A-AF40-4991-B65A-7861646686E9}" type="presOf" srcId="{77F724A0-3B59-41CD-9AAA-E3B951AE3514}" destId="{5B29C6F2-9C8D-463A-B2A3-FF79A4D99765}" srcOrd="1" destOrd="0" presId="urn:microsoft.com/office/officeart/2005/8/layout/vProcess5"/>
    <dgm:cxn modelId="{87D5B2EB-DE2A-4F8A-ACA7-C88A90938C87}" type="presOf" srcId="{CCE49A3E-198A-4E94-BA05-20B4F428486F}" destId="{87126814-0213-4886-82BF-3523580C7F59}" srcOrd="1" destOrd="0" presId="urn:microsoft.com/office/officeart/2005/8/layout/vProcess5"/>
    <dgm:cxn modelId="{97F52B34-9FA1-4EAA-8F3B-6DF3163807DF}" type="presOf" srcId="{621C49AE-0B50-4727-9621-390892A1E78E}" destId="{542CFD4F-B7E8-4036-93D9-B6AC6F03502E}" srcOrd="0" destOrd="0" presId="urn:microsoft.com/office/officeart/2005/8/layout/vProcess5"/>
    <dgm:cxn modelId="{A612132C-E2C2-4267-819D-D6601CF5A750}" type="presOf" srcId="{C265D926-06DF-4A0F-BC78-708F6EF014E0}" destId="{E1B780AC-870B-49C7-873F-EEC0F0F8E71D}" srcOrd="0" destOrd="0" presId="urn:microsoft.com/office/officeart/2005/8/layout/vProcess5"/>
    <dgm:cxn modelId="{A3B1CB8E-9FA7-4E2C-9923-ABBB298EB6B3}" type="presParOf" srcId="{E895CDDF-3445-4ECC-BF7E-5295126DB97D}" destId="{8459EEB9-7575-4784-BCA7-0A9EFE4B0310}" srcOrd="0" destOrd="0" presId="urn:microsoft.com/office/officeart/2005/8/layout/vProcess5"/>
    <dgm:cxn modelId="{9AFC7B21-0678-459A-9805-ED883154B022}" type="presParOf" srcId="{E895CDDF-3445-4ECC-BF7E-5295126DB97D}" destId="{9F733791-5F20-4E90-A3D3-08C8AF141498}" srcOrd="1" destOrd="0" presId="urn:microsoft.com/office/officeart/2005/8/layout/vProcess5"/>
    <dgm:cxn modelId="{2E72B6B7-1F85-4828-A54C-43EC611AE48F}" type="presParOf" srcId="{E895CDDF-3445-4ECC-BF7E-5295126DB97D}" destId="{9062F4CD-D14C-47A6-A379-4B64CD2ADAB9}" srcOrd="2" destOrd="0" presId="urn:microsoft.com/office/officeart/2005/8/layout/vProcess5"/>
    <dgm:cxn modelId="{6D9FCB0B-15CD-43F0-B5CF-EE1EBF6E308B}" type="presParOf" srcId="{E895CDDF-3445-4ECC-BF7E-5295126DB97D}" destId="{51472856-A4B5-46BF-AD9E-7634C8609F23}" srcOrd="3" destOrd="0" presId="urn:microsoft.com/office/officeart/2005/8/layout/vProcess5"/>
    <dgm:cxn modelId="{D47A2D8D-7809-4220-B33A-9323B21F3D39}" type="presParOf" srcId="{E895CDDF-3445-4ECC-BF7E-5295126DB97D}" destId="{E5ADDF34-1B66-47E8-8B85-1EE70E8DCA3A}" srcOrd="4" destOrd="0" presId="urn:microsoft.com/office/officeart/2005/8/layout/vProcess5"/>
    <dgm:cxn modelId="{0DCA558C-6CD2-4EAA-8691-A36899DBBED1}" type="presParOf" srcId="{E895CDDF-3445-4ECC-BF7E-5295126DB97D}" destId="{D13C120C-29DB-4FFD-93E0-4DE478629030}" srcOrd="5" destOrd="0" presId="urn:microsoft.com/office/officeart/2005/8/layout/vProcess5"/>
    <dgm:cxn modelId="{E930CF45-FF8C-4B39-AAAC-CA481F43E9E3}" type="presParOf" srcId="{E895CDDF-3445-4ECC-BF7E-5295126DB97D}" destId="{E1B780AC-870B-49C7-873F-EEC0F0F8E71D}" srcOrd="6" destOrd="0" presId="urn:microsoft.com/office/officeart/2005/8/layout/vProcess5"/>
    <dgm:cxn modelId="{2F11FD58-80AE-4D79-81E9-6E799AFFD75C}" type="presParOf" srcId="{E895CDDF-3445-4ECC-BF7E-5295126DB97D}" destId="{542CFD4F-B7E8-4036-93D9-B6AC6F03502E}" srcOrd="7" destOrd="0" presId="urn:microsoft.com/office/officeart/2005/8/layout/vProcess5"/>
    <dgm:cxn modelId="{221A990D-2061-4EA5-AD29-42FA53DD1068}" type="presParOf" srcId="{E895CDDF-3445-4ECC-BF7E-5295126DB97D}" destId="{7E3A830B-4707-49BE-ABFC-EFDEA370E340}" srcOrd="8" destOrd="0" presId="urn:microsoft.com/office/officeart/2005/8/layout/vProcess5"/>
    <dgm:cxn modelId="{10D27D02-CEA2-43EB-8263-A768D2C40EE2}" type="presParOf" srcId="{E895CDDF-3445-4ECC-BF7E-5295126DB97D}" destId="{B935016C-2D11-4D64-AD7B-4999752FA514}" srcOrd="9" destOrd="0" presId="urn:microsoft.com/office/officeart/2005/8/layout/vProcess5"/>
    <dgm:cxn modelId="{3EF67672-D9D5-4253-A79C-CDE8EC8BE6C6}" type="presParOf" srcId="{E895CDDF-3445-4ECC-BF7E-5295126DB97D}" destId="{4703F132-B1C1-4BF4-A233-08E5677E9C0F}" srcOrd="10" destOrd="0" presId="urn:microsoft.com/office/officeart/2005/8/layout/vProcess5"/>
    <dgm:cxn modelId="{02016A8F-7977-4F23-8087-9B271ED01979}" type="presParOf" srcId="{E895CDDF-3445-4ECC-BF7E-5295126DB97D}" destId="{1897423F-387B-4308-BAFD-5B2B8DA08223}" srcOrd="11" destOrd="0" presId="urn:microsoft.com/office/officeart/2005/8/layout/vProcess5"/>
    <dgm:cxn modelId="{0424FFD1-107C-4CA9-B154-07C8312BCF5A}" type="presParOf" srcId="{E895CDDF-3445-4ECC-BF7E-5295126DB97D}" destId="{87126814-0213-4886-82BF-3523580C7F59}" srcOrd="12" destOrd="0" presId="urn:microsoft.com/office/officeart/2005/8/layout/vProcess5"/>
    <dgm:cxn modelId="{0C35D806-BC4B-4361-9363-96CAD95F634E}" type="presParOf" srcId="{E895CDDF-3445-4ECC-BF7E-5295126DB97D}" destId="{5B29C6F2-9C8D-463A-B2A3-FF79A4D99765}" srcOrd="13" destOrd="0" presId="urn:microsoft.com/office/officeart/2005/8/layout/vProcess5"/>
    <dgm:cxn modelId="{26AE24EE-EFA5-44FE-82AE-94223C2C68F2}" type="presParOf" srcId="{E895CDDF-3445-4ECC-BF7E-5295126DB97D}" destId="{3D78A4C0-5058-4B77-A1C1-2663D637A5D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3791-5F20-4E90-A3D3-08C8AF141498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Všichni připojení 24 hodin denně</a:t>
          </a:r>
          <a:endParaRPr lang="cs-CZ" sz="2100" kern="1200" dirty="0"/>
        </a:p>
      </dsp:txBody>
      <dsp:txXfrm>
        <a:off x="23861" y="23861"/>
        <a:ext cx="5362379" cy="766951"/>
      </dsp:txXfrm>
    </dsp:sp>
    <dsp:sp modelId="{9062F4CD-D14C-47A6-A379-4B64CD2ADAB9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Vše co bylo vytištěno, bude v digitální podobě</a:t>
          </a:r>
          <a:endParaRPr lang="cs-CZ" sz="2100" kern="1200" dirty="0"/>
        </a:p>
      </dsp:txBody>
      <dsp:txXfrm>
        <a:off x="497063" y="951683"/>
        <a:ext cx="5286330" cy="766951"/>
      </dsp:txXfrm>
    </dsp:sp>
    <dsp:sp modelId="{51472856-A4B5-46BF-AD9E-7634C8609F23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Změna způsobu vyhledávání a využívání informací</a:t>
          </a:r>
          <a:endParaRPr lang="cs-CZ" sz="2100" kern="1200" dirty="0"/>
        </a:p>
      </dsp:txBody>
      <dsp:txXfrm>
        <a:off x="970265" y="1879505"/>
        <a:ext cx="5286330" cy="766951"/>
      </dsp:txXfrm>
    </dsp:sp>
    <dsp:sp modelId="{E5ADDF34-1B66-47E8-8B85-1EE70E8DCA3A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Digitalizace vzdělávacích procesů</a:t>
          </a:r>
          <a:endParaRPr lang="cs-CZ" sz="2100" kern="1200" dirty="0"/>
        </a:p>
      </dsp:txBody>
      <dsp:txXfrm>
        <a:off x="1443466" y="2807328"/>
        <a:ext cx="5286330" cy="766951"/>
      </dsp:txXfrm>
    </dsp:sp>
    <dsp:sp modelId="{D13C120C-29DB-4FFD-93E0-4DE478629030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Knihovny mají poprvé v historii konkurenci ve svých hlavních funkcích</a:t>
          </a:r>
          <a:endParaRPr lang="cs-CZ" sz="2100" kern="1200" dirty="0"/>
        </a:p>
      </dsp:txBody>
      <dsp:txXfrm>
        <a:off x="1916669" y="3735150"/>
        <a:ext cx="5286330" cy="766951"/>
      </dsp:txXfrm>
    </dsp:sp>
    <dsp:sp modelId="{E1B780AC-870B-49C7-873F-EEC0F0F8E71D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5926400" y="595164"/>
        <a:ext cx="291245" cy="398477"/>
      </dsp:txXfrm>
    </dsp:sp>
    <dsp:sp modelId="{542CFD4F-B7E8-4036-93D9-B6AC6F03502E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6399602" y="1522986"/>
        <a:ext cx="291245" cy="398477"/>
      </dsp:txXfrm>
    </dsp:sp>
    <dsp:sp modelId="{7E3A830B-4707-49BE-ABFC-EFDEA370E340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6872804" y="2437231"/>
        <a:ext cx="291245" cy="398477"/>
      </dsp:txXfrm>
    </dsp:sp>
    <dsp:sp modelId="{B935016C-2D11-4D64-AD7B-4999752FA514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7346006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0.48037</cdr:x>
      <cdr:y>0.10526</cdr:y>
    </cdr:from>
    <cdr:to>
      <cdr:x>0.90829</cdr:x>
      <cdr:y>0.25</cdr:y>
    </cdr:to>
    <cdr:cxnSp macro="">
      <cdr:nvCxnSpPr>
        <cdr:cNvPr id="2" name="Přímá spojnice se šipkou 1"/>
        <cdr:cNvCxnSpPr/>
      </cdr:nvCxnSpPr>
      <cdr:spPr>
        <a:xfrm xmlns:a="http://schemas.openxmlformats.org/drawingml/2006/main">
          <a:off x="1940024" y="576064"/>
          <a:ext cx="1728192" cy="79208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0.56952</cdr:x>
      <cdr:y>0.56579</cdr:y>
    </cdr:from>
    <cdr:to>
      <cdr:x>0.56952</cdr:x>
      <cdr:y>0.72368</cdr:y>
    </cdr:to>
    <cdr:cxnSp macro="">
      <cdr:nvCxnSpPr>
        <cdr:cNvPr id="7" name="Přímá spojnice se šipkou 6"/>
        <cdr:cNvCxnSpPr/>
      </cdr:nvCxnSpPr>
      <cdr:spPr>
        <a:xfrm xmlns:a="http://schemas.openxmlformats.org/drawingml/2006/main">
          <a:off x="2300064" y="3096344"/>
          <a:ext cx="0" cy="86409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0.53386</cdr:x>
      <cdr:y>0.77632</cdr:y>
    </cdr:from>
    <cdr:to>
      <cdr:x>0.58735</cdr:x>
      <cdr:y>0.94737</cdr:y>
    </cdr:to>
    <cdr:cxnSp macro="">
      <cdr:nvCxnSpPr>
        <cdr:cNvPr id="10" name="Přímá spojnice se šipkou 9"/>
        <cdr:cNvCxnSpPr/>
      </cdr:nvCxnSpPr>
      <cdr:spPr>
        <a:xfrm xmlns:a="http://schemas.openxmlformats.org/drawingml/2006/main" flipH="1">
          <a:off x="2156048" y="4248472"/>
          <a:ext cx="216024" cy="9361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0.39122</cdr:x>
      <cdr:y>0.3157</cdr:y>
    </cdr:from>
    <cdr:to>
      <cdr:x>0.81914</cdr:x>
      <cdr:y>0.38149</cdr:y>
    </cdr:to>
    <cdr:sp macro="" textlink="">
      <cdr:nvSpPr>
        <cdr:cNvPr id="12" name="TextovéPole 11"/>
        <cdr:cNvSpPr txBox="1"/>
      </cdr:nvSpPr>
      <cdr:spPr>
        <a:xfrm xmlns:a="http://schemas.openxmlformats.org/drawingml/2006/main">
          <a:off x="1579984" y="1727705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400" b="1" dirty="0" smtClean="0"/>
            <a:t>24 + 79 =  103 minut</a:t>
          </a:r>
          <a:endParaRPr lang="cs-CZ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0.78632</cdr:x>
      <cdr:y>0.56734</cdr:y>
    </cdr:from>
    <cdr:to>
      <cdr:x>0.94872</cdr:x>
      <cdr:y>0.68769</cdr:y>
    </cdr:to>
    <cdr:cxnSp macro="">
      <cdr:nvCxnSpPr>
        <cdr:cNvPr id="3" name="Přímá spojnice se šipkou 2"/>
        <cdr:cNvCxnSpPr/>
      </cdr:nvCxnSpPr>
      <cdr:spPr>
        <a:xfrm xmlns:a="http://schemas.openxmlformats.org/drawingml/2006/main">
          <a:off x="6624736" y="2376264"/>
          <a:ext cx="1368152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0.05128</cdr:x>
      <cdr:y>0.34384</cdr:y>
    </cdr:from>
    <cdr:to>
      <cdr:x>0.18803</cdr:x>
      <cdr:y>0.53296</cdr:y>
    </cdr:to>
    <cdr:cxnSp macro="">
      <cdr:nvCxnSpPr>
        <cdr:cNvPr id="5" name="Přímá spojnice se šipkou 4"/>
        <cdr:cNvCxnSpPr/>
      </cdr:nvCxnSpPr>
      <cdr:spPr>
        <a:xfrm xmlns:a="http://schemas.openxmlformats.org/drawingml/2006/main" flipV="1">
          <a:off x="432048" y="1440160"/>
          <a:ext cx="1152128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0.12764</cdr:x>
      <cdr:y>0.33113</cdr:y>
    </cdr:from>
    <cdr:to>
      <cdr:x>0.30923</cdr:x>
      <cdr:y>0.43794</cdr:y>
    </cdr:to>
    <cdr:sp macro="" textlink="">
      <cdr:nvSpPr>
        <cdr:cNvPr id="2" name="Přímá spojovací šipka 2"/>
        <cdr:cNvSpPr/>
      </cdr:nvSpPr>
      <cdr:spPr>
        <a:xfrm xmlns:a="http://schemas.openxmlformats.org/drawingml/2006/main">
          <a:off x="1164138" y="2232248"/>
          <a:ext cx="1656184" cy="72007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0.43555</cdr:x>
      <cdr:y>0.4593</cdr:y>
    </cdr:from>
    <cdr:to>
      <cdr:x>0.60924</cdr:x>
      <cdr:y>0.53408</cdr:y>
    </cdr:to>
    <cdr:sp macro="" textlink="">
      <cdr:nvSpPr>
        <cdr:cNvPr id="3" name="Přímá spojovací šipka 2"/>
        <cdr:cNvSpPr/>
      </cdr:nvSpPr>
      <cdr:spPr>
        <a:xfrm xmlns:a="http://schemas.openxmlformats.org/drawingml/2006/main" flipV="1">
          <a:off x="3972450" y="3096344"/>
          <a:ext cx="1584176" cy="50406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0.75925</cdr:x>
      <cdr:y>0.38453</cdr:y>
    </cdr:from>
    <cdr:to>
      <cdr:x>0.92505</cdr:x>
      <cdr:y>0.4593</cdr:y>
    </cdr:to>
    <cdr:sp macro="" textlink="">
      <cdr:nvSpPr>
        <cdr:cNvPr id="4" name="Přímá spojovací šipka 2"/>
        <cdr:cNvSpPr/>
      </cdr:nvSpPr>
      <cdr:spPr>
        <a:xfrm xmlns:a="http://schemas.openxmlformats.org/drawingml/2006/main" flipV="1">
          <a:off x="6924778" y="2592288"/>
          <a:ext cx="1512168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0.03538</cdr:x>
      <cdr:y>0.6575</cdr:y>
    </cdr:from>
    <cdr:to>
      <cdr:x>0.57875</cdr:x>
      <cdr:y>0.92309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23528" y="4509120"/>
          <a:ext cx="4968591" cy="1821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2800" b="1" dirty="0" smtClean="0">
              <a:solidFill>
                <a:srgbClr val="FF0000"/>
              </a:solidFill>
            </a:rPr>
            <a:t>Počet knihoven v roce 2064?</a:t>
          </a:r>
        </a:p>
        <a:p xmlns:a="http://schemas.openxmlformats.org/drawingml/2006/main">
          <a:r>
            <a:rPr lang="cs-CZ" sz="2800" b="1" dirty="0" smtClean="0">
              <a:solidFill>
                <a:srgbClr val="FF0000"/>
              </a:solidFill>
            </a:rPr>
            <a:t>3 000 až 5 000</a:t>
          </a:r>
        </a:p>
        <a:p xmlns:a="http://schemas.openxmlformats.org/drawingml/2006/main">
          <a:endParaRPr lang="cs-CZ" sz="2800" b="1" dirty="0">
            <a:solidFill>
              <a:srgbClr val="FF0000"/>
            </a:solidFill>
          </a:endParaRPr>
        </a:p>
        <a:p xmlns:a="http://schemas.openxmlformats.org/drawingml/2006/main">
          <a:r>
            <a:rPr lang="cs-CZ" sz="2800" b="1" dirty="0" smtClean="0">
              <a:solidFill>
                <a:srgbClr val="FF0000"/>
              </a:solidFill>
            </a:rPr>
            <a:t>Počet pracovníků?</a:t>
          </a:r>
          <a:endParaRPr lang="cs-CZ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0.58662</cdr:x>
      <cdr:y>0.626</cdr:y>
    </cdr:from>
    <cdr:to>
      <cdr:x>0.96461</cdr:x>
      <cdr:y>0.815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5364088" y="4293096"/>
          <a:ext cx="345635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 b="1" dirty="0" smtClean="0"/>
            <a:t>ČR = 5,1 knihovny/10 000 obyv.</a:t>
          </a:r>
        </a:p>
        <a:p xmlns:a="http://schemas.openxmlformats.org/drawingml/2006/main">
          <a:r>
            <a:rPr lang="cs-CZ" sz="1800" b="1" dirty="0" smtClean="0"/>
            <a:t>EU = 1,3 knihovny/10 000 obyv.</a:t>
          </a:r>
        </a:p>
        <a:p xmlns:a="http://schemas.openxmlformats.org/drawingml/2006/main">
          <a:endParaRPr lang="cs-CZ" sz="1800" b="1" dirty="0"/>
        </a:p>
        <a:p xmlns:a="http://schemas.openxmlformats.org/drawingml/2006/main">
          <a:r>
            <a:rPr lang="cs-CZ" sz="1800" b="1" dirty="0" smtClean="0"/>
            <a:t>Stačilo by nám 1 370 knihoven?</a:t>
          </a:r>
          <a:endParaRPr lang="cs-CZ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pPr>
              <a:defRPr/>
            </a:pPr>
            <a:fld id="{B5BAA5AD-2530-457C-93C6-C5D406C926AD}" type="datetimeFigureOut">
              <a:rPr lang="cs-CZ"/>
              <a:pPr>
                <a:defRPr/>
              </a:pPr>
              <a:t>3.11.2014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3719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7890" y="9423719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pPr>
              <a:defRPr/>
            </a:pPr>
            <a:fld id="{BFB99860-121A-4D9C-B35E-CA3AA5C3B9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47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83FC80-F79B-405D-9A25-442623E234EF}" type="datetimeFigureOut">
              <a:rPr lang="cs-CZ"/>
              <a:pPr>
                <a:defRPr/>
              </a:pPr>
              <a:t>3.11.2014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133" y="4713447"/>
            <a:ext cx="5436235" cy="4464368"/>
          </a:xfrm>
          <a:prstGeom prst="rect">
            <a:avLst/>
          </a:prstGeom>
        </p:spPr>
        <p:txBody>
          <a:bodyPr vert="horz" lIns="91385" tIns="45693" rIns="91385" bIns="45693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3719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7890" y="9423719"/>
            <a:ext cx="2945024" cy="496570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43ACFC-02A4-4A3E-8F21-08F1E6C76F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203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1B418-0C24-4167-8C68-096A6F340D5E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45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1B418-0C24-4167-8C68-096A6F340D5E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61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3FB59D-8B60-4AB6-BBCE-78A582FEEAFA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1636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9BB969-CFBC-4892-908E-16E8E6840E7F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6924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7C3F886-9BD7-408C-9B5D-7913C5AF3C00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5105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504" indent="-2855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314" indent="-228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240" indent="-228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166" indent="-228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91" indent="-22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017" indent="-22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6943" indent="-22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3868" indent="-228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DD30C8-0FAE-4611-8BE2-0112FB3F98D6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367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FDDE3DA-8F79-42A7-A4FD-4CDDC95F35DA}" type="slidenum">
              <a:rPr lang="cs-CZ" smtClean="0"/>
              <a:pPr eaLnBrk="1" hangingPunct="1">
                <a:defRPr/>
              </a:pPr>
              <a:t>20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3345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020E1A-CEB2-4B80-AD8D-AC44E279159B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4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58B87B-BC0C-43FE-B2E0-32CE53F1CEFA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56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3FB59D-8B60-4AB6-BBCE-78A582FEEAFA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984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70C0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93A0-9A9C-46EF-B4E8-FA7D3BDACA4F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EA54-5876-47E2-B462-6E8B848164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00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783F-D262-4A8C-843B-D61E3AE7C741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5319-EE8F-409A-A966-3F660C0741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5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770F-E023-497C-B135-00BEF3566DCB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A416-74FF-423E-ADEF-8E31B53DD8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94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6E27-22CE-4B1F-8532-EE6E1B01980D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190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242C-EB08-46B9-9366-29576841469B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3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D284-EC21-4A45-A8E3-97AE75934527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4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D80-B057-4FC9-9C73-3B70A680D073}" type="datetime1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4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9BAB-8361-4D10-B48B-46D3F321562A}" type="datetime1">
              <a:rPr lang="cs-CZ" smtClean="0"/>
              <a:t>3.11.2014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4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4529-7642-440E-94B7-8246F7D8EFFD}" type="datetime1">
              <a:rPr lang="cs-CZ" smtClean="0"/>
              <a:t>3.11.2014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72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63B8-35F4-404A-8C1D-3B8FB3514A49}" type="datetime1">
              <a:rPr lang="cs-CZ" smtClean="0"/>
              <a:t>3.11.2014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838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51-4325-449F-8DD9-3402EF7BCBC2}" type="datetime1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99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q"/>
              <a:defRPr b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lvl1pPr>
            <a:lvl2pPr>
              <a:buClr>
                <a:srgbClr val="0070C0"/>
              </a:buClr>
              <a:buFont typeface="Wingdings" pitchFamily="2" charset="2"/>
              <a:buChar char="Ø"/>
              <a:defRPr b="1">
                <a:solidFill>
                  <a:srgbClr val="FF0000"/>
                </a:solidFill>
                <a:latin typeface="Arial Narrow" pitchFamily="34" charset="0"/>
              </a:defRPr>
            </a:lvl2pPr>
            <a:lvl3pPr>
              <a:defRPr b="1"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2D47-6E83-44C6-9AD0-EEF26953C3C6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6E75-B1B9-47C7-B954-DF8F77C01C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664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6A10-ED04-422C-A0AE-00C14DDC3104}" type="datetime1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782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599F-7196-4224-B9C6-78711FDE1E22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51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0E32-B7B0-407A-9554-2E1AD5798715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456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4938-4370-4A44-8283-A614D12E810F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56A8-1331-4922-BFBA-A6204033A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411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C86C-F9C4-4197-91BE-835065275874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C11B-EADF-4479-AF7D-CB8648576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097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7BB3-9E73-4360-B584-A0A9FD09E28E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3774-FFB5-4579-B263-ABF35CAAEF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428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BB80-1984-4CAF-B2D6-0FC5D1A66E47}" type="datetime1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4AE3-5DEE-46CC-8F52-6AB34A20CE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438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DF3D-9D32-46D8-8A14-0308B66CCCA1}" type="datetime1">
              <a:rPr lang="cs-CZ" smtClean="0"/>
              <a:t>3.11.2014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DDFF-5C0A-4584-9483-7DAA2EF5F8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8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D235-ECD5-4536-A956-55CC0A3E220F}" type="datetime1">
              <a:rPr lang="cs-CZ" smtClean="0"/>
              <a:t>3.11.2014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ED24-C250-4D37-B13A-61A2FC855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66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287C-E5E8-4AF4-9A79-A87C2BA47F37}" type="datetime1">
              <a:rPr lang="cs-CZ" smtClean="0"/>
              <a:t>3.11.2014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EFC5-E949-4F44-840F-C00CD0CD55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2D4A-7DDC-4542-B34F-F4F648DB7364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458D-B833-4965-B7AE-E6B3D04AF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420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8076-2F4B-4893-A3B5-4B167ED84275}" type="datetime1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0074-4A31-4A50-AA23-AE8BA5C14D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78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18BC-4D97-4353-A3CC-298B35EC0920}" type="datetime1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C626-BDD2-4842-987F-F1EBA8952F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82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598C-55D2-4F04-B00A-D32DFF381645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23E4-89F1-4AEC-8531-AE9F50AF26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650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052F-A190-4DA2-AFCF-72129EC2FF4C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2498-EB55-4815-9D28-B35774EC99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61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q"/>
              <a:defRPr sz="2800" b="1">
                <a:solidFill>
                  <a:srgbClr val="0070C0"/>
                </a:solidFill>
                <a:latin typeface="Arial Narrow" pitchFamily="34" charset="0"/>
              </a:defRPr>
            </a:lvl1pPr>
            <a:lvl2pPr>
              <a:buClr>
                <a:srgbClr val="0070C0"/>
              </a:buClr>
              <a:buFont typeface="Wingdings" pitchFamily="2" charset="2"/>
              <a:buChar char="Ø"/>
              <a:defRPr sz="2400" b="1">
                <a:solidFill>
                  <a:srgbClr val="FF0000"/>
                </a:solidFill>
                <a:latin typeface="Arial Narrow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q"/>
              <a:defRPr sz="2800" b="1">
                <a:solidFill>
                  <a:srgbClr val="0070C0"/>
                </a:solidFill>
                <a:latin typeface="Arial Narrow" pitchFamily="34" charset="0"/>
              </a:defRPr>
            </a:lvl1pPr>
            <a:lvl2pPr>
              <a:buClr>
                <a:srgbClr val="0070C0"/>
              </a:buClr>
              <a:buFont typeface="Wingdings" pitchFamily="2" charset="2"/>
              <a:buChar char="Ø"/>
              <a:defRPr sz="2400" b="1">
                <a:solidFill>
                  <a:srgbClr val="FF0000"/>
                </a:solidFill>
                <a:latin typeface="Arial Narrow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FD70-CCA7-4F27-A263-11BF49D2B18C}" type="datetime1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A216-FC02-4039-A59C-9C68BDA6C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49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7073-0277-442E-869C-B4B2942472CF}" type="datetime1">
              <a:rPr lang="cs-CZ" smtClean="0"/>
              <a:t>3.11.2014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1BD2-EAAD-4354-8919-DE524DB385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53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43000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D205-3FC8-45CC-9BC4-C153B9A779F4}" type="datetime1">
              <a:rPr lang="cs-CZ" smtClean="0"/>
              <a:t>3.11.2014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0B35-3BAD-4F8B-9C96-9EAEEA38D3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5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1626-B079-4BD4-8741-F7C4E3BBA336}" type="datetime1">
              <a:rPr lang="cs-CZ" smtClean="0"/>
              <a:t>3.11.2014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F1B0-5893-4A60-80F8-64E9A19D0A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5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19C0-85B0-43EB-997E-779E1BB9CBEF}" type="datetime1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5D6E-C30C-4AB4-B0A3-1DB6C1ADEF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81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16D9-2C4D-481D-B081-0D052C8D95F5}" type="datetime1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B7D27-ED49-4F1E-9051-87219B80C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88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F68315-1F3F-46A9-9AA2-BE7BFFA2E0C6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589163-2556-4037-A1FE-DAC0AFCEAB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C458-95A7-4C2A-AD2F-5EBCB47DF88F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B34D-1C43-49DA-BBDB-68400ED42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22C71-E3F9-4E1E-B331-38A569989E11}" type="datetime1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089CD2-A89A-4949-9001-AA6ED8D5B1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hyperlink" Target="http://www.jib.cz/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7772400" cy="2232397"/>
          </a:xfrm>
        </p:spPr>
        <p:txBody>
          <a:bodyPr/>
          <a:lstStyle/>
          <a:p>
            <a:r>
              <a:rPr lang="cs-CZ" sz="3600" dirty="0"/>
              <a:t>Perspektivy a trendy oboru knihovnictví 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400" dirty="0" smtClean="0"/>
              <a:t>Jaké budou knihovny za 30 let?</a:t>
            </a:r>
            <a:br>
              <a:rPr lang="cs-CZ" sz="2400" dirty="0" smtClean="0"/>
            </a:br>
            <a:endParaRPr lang="cs-CZ" dirty="0" smtClean="0"/>
          </a:p>
        </p:txBody>
      </p:sp>
      <p:sp>
        <p:nvSpPr>
          <p:cNvPr id="2051" name="Podnadpis 4"/>
          <p:cNvSpPr>
            <a:spLocks noGrp="1"/>
          </p:cNvSpPr>
          <p:nvPr>
            <p:ph type="subTitle" idx="1"/>
          </p:nvPr>
        </p:nvSpPr>
        <p:spPr>
          <a:xfrm>
            <a:off x="1403350" y="4581129"/>
            <a:ext cx="6400800" cy="936103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cs-CZ" sz="3600" i="1" dirty="0" smtClean="0"/>
              <a:t>3.11.2014</a:t>
            </a:r>
          </a:p>
          <a:p>
            <a:pPr eaLnBrk="1" hangingPunct="1">
              <a:defRPr/>
            </a:pPr>
            <a:r>
              <a:rPr lang="cs-CZ" sz="3600" i="1" dirty="0" smtClean="0"/>
              <a:t>České Budějovice</a:t>
            </a:r>
            <a:endParaRPr lang="cs-CZ" sz="3600" i="1" dirty="0"/>
          </a:p>
          <a:p>
            <a:pPr eaLnBrk="1" hangingPunct="1">
              <a:defRPr/>
            </a:pPr>
            <a:r>
              <a:rPr lang="cs-CZ" i="1" dirty="0" smtClean="0"/>
              <a:t>Vít </a:t>
            </a:r>
            <a:r>
              <a:rPr lang="cs-CZ" i="1" dirty="0"/>
              <a:t>Richter</a:t>
            </a:r>
          </a:p>
          <a:p>
            <a:pPr eaLnBrk="1" hangingPunct="1">
              <a:defRPr/>
            </a:pPr>
            <a:r>
              <a:rPr lang="cs-CZ" i="1" dirty="0"/>
              <a:t>Národní knihovna ČR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68154"/>
            <a:ext cx="9144000" cy="8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Pět hlavních trendů, které </a:t>
            </a:r>
            <a:r>
              <a:rPr lang="cs-CZ" sz="4000" dirty="0" smtClean="0"/>
              <a:t>mění </a:t>
            </a:r>
            <a:r>
              <a:rPr lang="cs-CZ" sz="4000" dirty="0"/>
              <a:t>informační prostředí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cs-CZ" sz="2000" dirty="0"/>
              <a:t>Nové technologie budou rozšiřovat a současně omezovat přístup k informacím</a:t>
            </a:r>
          </a:p>
          <a:p>
            <a:pPr lvl="1"/>
            <a:r>
              <a:rPr lang="cs-CZ" sz="1800" dirty="0"/>
              <a:t>Růst významu informační gramotnosti</a:t>
            </a:r>
          </a:p>
          <a:p>
            <a:pPr lvl="1"/>
            <a:r>
              <a:rPr lang="cs-CZ" sz="1800" dirty="0"/>
              <a:t>Bariéra duševního vlastnictví, nové obchodní modely</a:t>
            </a:r>
          </a:p>
          <a:p>
            <a:pPr lvl="1"/>
            <a:r>
              <a:rPr lang="cs-CZ" sz="1800" dirty="0"/>
              <a:t>Digitální propast</a:t>
            </a:r>
          </a:p>
          <a:p>
            <a:pPr lvl="1"/>
            <a:r>
              <a:rPr lang="cs-CZ" sz="1800" dirty="0"/>
              <a:t>Snahy o kontrolu internetu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000" dirty="0"/>
              <a:t>Online vzdělávání umožní demokratizaci a globalizaci vzdělávání</a:t>
            </a:r>
          </a:p>
          <a:p>
            <a:pPr lvl="1"/>
            <a:r>
              <a:rPr lang="cs-CZ" sz="1800" dirty="0"/>
              <a:t>Vzdělání bude bohatší, levnější a dostupnější. </a:t>
            </a:r>
          </a:p>
          <a:p>
            <a:pPr lvl="1"/>
            <a:r>
              <a:rPr lang="cs-CZ" sz="1800" dirty="0"/>
              <a:t>Online otevřené vzdělávací zdroje</a:t>
            </a:r>
          </a:p>
          <a:p>
            <a:pPr lvl="1"/>
            <a:r>
              <a:rPr lang="cs-CZ" sz="1800" dirty="0" smtClean="0"/>
              <a:t>Velký </a:t>
            </a:r>
            <a:r>
              <a:rPr lang="cs-CZ" sz="1800" dirty="0"/>
              <a:t>důraz bude kladen na celoživotní vzdělávání a uznávání neformálního a informálního </a:t>
            </a:r>
            <a:r>
              <a:rPr lang="cs-CZ" sz="1800" dirty="0" smtClean="0"/>
              <a:t>učení – certifikace vzdělávání </a:t>
            </a:r>
            <a:endParaRPr lang="cs-CZ" sz="1800" dirty="0"/>
          </a:p>
          <a:p>
            <a:pPr lvl="1"/>
            <a:r>
              <a:rPr lang="cs-CZ" sz="1800" dirty="0" smtClean="0"/>
              <a:t>Narušení </a:t>
            </a:r>
            <a:r>
              <a:rPr lang="cs-CZ" sz="1800" dirty="0"/>
              <a:t>tradičních modelů vzdělávacího procesu, transformace výuky ve školách, kurzy na míru</a:t>
            </a:r>
          </a:p>
          <a:p>
            <a:pPr lvl="1"/>
            <a:r>
              <a:rPr lang="cs-CZ" sz="1800" dirty="0"/>
              <a:t>Otevřený přístup k vědeckým publikacím, sdílení informací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99592" y="6352143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IFLA Trend Report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6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Pět hlavních trendů, které </a:t>
            </a:r>
            <a:r>
              <a:rPr lang="cs-CZ" sz="4000" dirty="0" smtClean="0"/>
              <a:t>mění </a:t>
            </a:r>
            <a:r>
              <a:rPr lang="cs-CZ" sz="4000" dirty="0"/>
              <a:t>informační prostředí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3.    </a:t>
            </a:r>
            <a:r>
              <a:rPr lang="cs-CZ" sz="2000" dirty="0" smtClean="0"/>
              <a:t>Ochrana </a:t>
            </a:r>
            <a:r>
              <a:rPr lang="cs-CZ" sz="2000" dirty="0"/>
              <a:t>osobních údajů – hranice pro soukromí</a:t>
            </a:r>
          </a:p>
          <a:p>
            <a:pPr lvl="1"/>
            <a:r>
              <a:rPr lang="cs-CZ" sz="1800" dirty="0"/>
              <a:t>Personifikace, vytváření služeb na </a:t>
            </a:r>
            <a:r>
              <a:rPr lang="cs-CZ" sz="1800" dirty="0" smtClean="0"/>
              <a:t>míru</a:t>
            </a:r>
            <a:endParaRPr lang="cs-CZ" sz="1800" dirty="0"/>
          </a:p>
          <a:p>
            <a:pPr lvl="1"/>
            <a:r>
              <a:rPr lang="cs-CZ" sz="1800" dirty="0"/>
              <a:t>Metody monitorování a filtrování budou ohrožovat individuální soukromí a důvěru  </a:t>
            </a:r>
          </a:p>
          <a:p>
            <a:pPr lvl="1"/>
            <a:r>
              <a:rPr lang="cs-CZ" sz="1800" dirty="0"/>
              <a:t>Růst počtu a významu komerčních platforem – zvýšená kontrola</a:t>
            </a:r>
          </a:p>
          <a:p>
            <a:pPr lvl="1"/>
            <a:r>
              <a:rPr lang="cs-CZ" sz="1800" dirty="0"/>
              <a:t>Trvalá digitální stopa</a:t>
            </a:r>
          </a:p>
          <a:p>
            <a:pPr marL="0" lv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4.   </a:t>
            </a:r>
            <a:r>
              <a:rPr lang="cs-CZ" sz="2000" dirty="0" err="1" smtClean="0"/>
              <a:t>Hyperkonektivita</a:t>
            </a:r>
            <a:r>
              <a:rPr lang="cs-CZ" sz="2000" dirty="0" smtClean="0"/>
              <a:t> </a:t>
            </a:r>
            <a:r>
              <a:rPr lang="cs-CZ" sz="2000" dirty="0"/>
              <a:t>celé společnosti umožní prezentaci různých názorů a hnutí</a:t>
            </a:r>
          </a:p>
          <a:p>
            <a:pPr lvl="1"/>
            <a:r>
              <a:rPr lang="cs-CZ" sz="1800" dirty="0"/>
              <a:t>Pokles významu tradičních stran.</a:t>
            </a:r>
          </a:p>
          <a:p>
            <a:pPr lvl="1"/>
            <a:r>
              <a:rPr lang="cs-CZ" sz="1800" dirty="0" smtClean="0"/>
              <a:t>Informace </a:t>
            </a:r>
            <a:r>
              <a:rPr lang="cs-CZ" sz="1800" dirty="0"/>
              <a:t>z veřejného sektoru budou </a:t>
            </a:r>
            <a:r>
              <a:rPr lang="cs-CZ" sz="1800" dirty="0" smtClean="0"/>
              <a:t>transparentnější, </a:t>
            </a:r>
            <a:r>
              <a:rPr lang="cs-CZ" sz="1800" dirty="0"/>
              <a:t>bude kladen důraz ne veřejné služby</a:t>
            </a:r>
          </a:p>
          <a:p>
            <a:pPr lvl="1"/>
            <a:r>
              <a:rPr lang="cs-CZ" sz="1800" dirty="0"/>
              <a:t>Vznik a organizace nových hnutí – globalizace extrémizmu</a:t>
            </a:r>
          </a:p>
          <a:p>
            <a:pPr lvl="1"/>
            <a:r>
              <a:rPr lang="cs-CZ" sz="1800" dirty="0"/>
              <a:t>Zranitelnost globálního informačního </a:t>
            </a:r>
            <a:r>
              <a:rPr lang="cs-CZ" sz="1800" dirty="0" smtClean="0"/>
              <a:t>prostředí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99592" y="5939393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IFLA Trend Report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2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Pět hlavních trendů, které </a:t>
            </a:r>
            <a:r>
              <a:rPr lang="cs-CZ" sz="4000" dirty="0" smtClean="0"/>
              <a:t>mění </a:t>
            </a:r>
            <a:r>
              <a:rPr lang="cs-CZ" sz="4000" dirty="0"/>
              <a:t>informační prostředí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lv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5.    </a:t>
            </a:r>
            <a:r>
              <a:rPr lang="cs-CZ" sz="2000" dirty="0" smtClean="0"/>
              <a:t>Globální </a:t>
            </a:r>
            <a:r>
              <a:rPr lang="cs-CZ" sz="2000" dirty="0"/>
              <a:t>informační ekonomie se bude vlivem nových technologií rychle proměňovat</a:t>
            </a:r>
          </a:p>
          <a:p>
            <a:pPr lvl="1"/>
            <a:r>
              <a:rPr lang="cs-CZ" sz="1800" dirty="0"/>
              <a:t>Mobilních zařízení – hlavní přístup k informacím, obsahu a službám </a:t>
            </a:r>
          </a:p>
          <a:p>
            <a:pPr lvl="1"/>
            <a:r>
              <a:rPr lang="cs-CZ" sz="1800" dirty="0"/>
              <a:t>Hyper připojení, síťové senzory, 3D </a:t>
            </a:r>
            <a:r>
              <a:rPr lang="cs-CZ" sz="1800" dirty="0" smtClean="0"/>
              <a:t>tisk</a:t>
            </a:r>
            <a:r>
              <a:rPr lang="cs-CZ" sz="1800" dirty="0"/>
              <a:t> </a:t>
            </a:r>
            <a:r>
              <a:rPr lang="cs-CZ" sz="1800" dirty="0" smtClean="0"/>
              <a:t>– kontrola zdraví, přístup ke vzdělávání…</a:t>
            </a:r>
            <a:endParaRPr lang="cs-CZ" sz="1800" dirty="0"/>
          </a:p>
          <a:p>
            <a:pPr lvl="1"/>
            <a:r>
              <a:rPr lang="cs-CZ" sz="1800" dirty="0"/>
              <a:t>Technologie strojového překladu – snadná dostupnost informací</a:t>
            </a:r>
          </a:p>
          <a:p>
            <a:pPr lvl="1"/>
            <a:r>
              <a:rPr lang="cs-CZ" sz="1800" dirty="0"/>
              <a:t>Informačních technologie umožní lidem být déle ekonomicky aktivní nezávisle na místě svého působení</a:t>
            </a:r>
          </a:p>
          <a:p>
            <a:pPr lvl="1"/>
            <a:r>
              <a:rPr lang="cs-CZ" sz="1800" dirty="0"/>
              <a:t>Informační technologie mění pojetí „autorství“ a „vlastnictví“ – narušení tradičního řetězce: autor, vydavatel, distributor, prodejce, knihovna, čtení</a:t>
            </a:r>
          </a:p>
          <a:p>
            <a:pPr lvl="1"/>
            <a:r>
              <a:rPr lang="cs-CZ" sz="1800" dirty="0"/>
              <a:t>Kdo bude profitovat z globální ekonomiky?</a:t>
            </a:r>
          </a:p>
          <a:p>
            <a:pPr lvl="1"/>
            <a:r>
              <a:rPr lang="cs-CZ" sz="1800" dirty="0"/>
              <a:t>Zranitelnosti nových technologií – tlak na nadměrnou regulaci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6189524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IFLA Trend Report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5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19589" r="21198" b="9070"/>
          <a:stretch>
            <a:fillRect/>
          </a:stretch>
        </p:blipFill>
        <p:spPr bwMode="auto">
          <a:xfrm>
            <a:off x="900113" y="981075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81075"/>
            <a:ext cx="25908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7140" r="36220" b="75591"/>
          <a:stretch>
            <a:fillRect/>
          </a:stretch>
        </p:blipFill>
        <p:spPr bwMode="auto">
          <a:xfrm>
            <a:off x="1955395" y="5275532"/>
            <a:ext cx="18716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DK-logo%20d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56" y="4449432"/>
            <a:ext cx="15446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logo_Czech_Pearl_RG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386" y="5005673"/>
            <a:ext cx="1002917" cy="111039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904875" y="2886075"/>
            <a:ext cx="251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/>
              <a:t>Dostupnost internetu</a:t>
            </a:r>
          </a:p>
          <a:p>
            <a:pPr algn="ctr" eaLnBrk="1" hangingPunct="1"/>
            <a:r>
              <a:rPr lang="cs-CZ" b="1"/>
              <a:t>kdykoliv a kdekoliv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5651500" y="2979738"/>
            <a:ext cx="2262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/>
              <a:t>Prodej a využívání </a:t>
            </a:r>
          </a:p>
          <a:p>
            <a:pPr algn="ctr" eaLnBrk="1" hangingPunct="1"/>
            <a:r>
              <a:rPr lang="cs-CZ" b="1"/>
              <a:t>eknih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1331913" y="6061075"/>
            <a:ext cx="2338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/>
              <a:t>Masová digitalizace</a:t>
            </a:r>
          </a:p>
          <a:p>
            <a:pPr algn="ctr" eaLnBrk="1" hangingPunct="1"/>
            <a:r>
              <a:rPr lang="cs-CZ" b="1"/>
              <a:t>knihovních fondů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r="28736"/>
          <a:stretch/>
        </p:blipFill>
        <p:spPr bwMode="auto">
          <a:xfrm>
            <a:off x="526059" y="4449432"/>
            <a:ext cx="1611708" cy="50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018223" y="4480040"/>
            <a:ext cx="3714479" cy="1569660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ROK 2020: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zdigitalizováno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80 – 100 mil. stran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Zákaz vjezdu v?ech vozidel (v obou sm?rech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65" y="2081212"/>
            <a:ext cx="29527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3790224" y="3033651"/>
            <a:ext cx="124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 dirty="0"/>
              <a:t>Autorský </a:t>
            </a:r>
          </a:p>
          <a:p>
            <a:pPr algn="ctr" eaLnBrk="1" hangingPunct="1"/>
            <a:r>
              <a:rPr lang="cs-CZ" b="1" dirty="0"/>
              <a:t>zákon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 v roce 2044?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5577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Historická změna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cs-CZ" dirty="0" smtClean="0"/>
              <a:t>Mění </a:t>
            </a:r>
            <a:r>
              <a:rPr lang="cs-CZ" dirty="0" smtClean="0"/>
              <a:t>se postavení knihy a knihoven v komunikaci</a:t>
            </a:r>
          </a:p>
          <a:p>
            <a:r>
              <a:rPr lang="cs-CZ" dirty="0" smtClean="0"/>
              <a:t>Knihovny se poprvé v dějinách dostávají do konkurence ve svých hlavních funkcích:</a:t>
            </a:r>
          </a:p>
          <a:p>
            <a:pPr lvl="1"/>
            <a:r>
              <a:rPr lang="cs-CZ" dirty="0" smtClean="0"/>
              <a:t>Shromažďovat</a:t>
            </a:r>
          </a:p>
          <a:p>
            <a:pPr lvl="1"/>
            <a:r>
              <a:rPr lang="cs-CZ" dirty="0" smtClean="0"/>
              <a:t>Uchovávat</a:t>
            </a:r>
          </a:p>
          <a:p>
            <a:pPr lvl="1"/>
            <a:r>
              <a:rPr lang="cs-CZ" dirty="0" smtClean="0"/>
              <a:t>Zpřístupňovat autorská díla</a:t>
            </a:r>
          </a:p>
          <a:p>
            <a:r>
              <a:rPr lang="cs-CZ" dirty="0" smtClean="0"/>
              <a:t>Knihy budou dále vyráběny, prodávány, čteny…</a:t>
            </a:r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59EB10-45F6-4492-A762-7FF08068A2E5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462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001125" cy="85725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Co přinese digitalizace tištěné produkce?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eaLnBrk="1" hangingPunct="1"/>
            <a:r>
              <a:rPr lang="cs-CZ" sz="2800" dirty="0" smtClean="0"/>
              <a:t>Zlepšení přístupu k textům</a:t>
            </a:r>
          </a:p>
          <a:p>
            <a:pPr lvl="1" eaLnBrk="1" hangingPunct="1"/>
            <a:r>
              <a:rPr lang="cs-CZ" sz="2400" dirty="0" smtClean="0"/>
              <a:t>Okamžitý přístup k milionům knih nezávisle na tom, kde jsou uloženy</a:t>
            </a:r>
          </a:p>
          <a:p>
            <a:pPr lvl="1" eaLnBrk="1" hangingPunct="1"/>
            <a:r>
              <a:rPr lang="cs-CZ" sz="2400" dirty="0" smtClean="0"/>
              <a:t>Prohledávání plných </a:t>
            </a:r>
            <a:r>
              <a:rPr lang="cs-CZ" sz="2400" dirty="0" smtClean="0"/>
              <a:t>textů + strojový překlad</a:t>
            </a:r>
            <a:endParaRPr lang="cs-CZ" sz="2400" dirty="0" smtClean="0"/>
          </a:p>
          <a:p>
            <a:pPr lvl="1" eaLnBrk="1" hangingPunct="1"/>
            <a:r>
              <a:rPr lang="cs-CZ" sz="2400" dirty="0" smtClean="0"/>
              <a:t>Objevování a zpřístupnění zapomenutých autorů</a:t>
            </a:r>
          </a:p>
          <a:p>
            <a:pPr eaLnBrk="1" hangingPunct="1"/>
            <a:r>
              <a:rPr lang="cs-CZ" sz="2800" dirty="0" smtClean="0"/>
              <a:t>Nastane odklon od čtení tištěných textů?</a:t>
            </a:r>
          </a:p>
          <a:p>
            <a:pPr lvl="1" eaLnBrk="1" hangingPunct="1"/>
            <a:r>
              <a:rPr lang="cs-CZ" sz="2400" dirty="0" smtClean="0"/>
              <a:t>Knihy – encyklopedie, slovníky, beletrie, různé obory</a:t>
            </a:r>
          </a:p>
          <a:p>
            <a:pPr lvl="1" eaLnBrk="1" hangingPunct="1"/>
            <a:r>
              <a:rPr lang="cs-CZ" sz="2400" dirty="0" smtClean="0"/>
              <a:t>Noviny, časopisy</a:t>
            </a:r>
          </a:p>
          <a:p>
            <a:pPr lvl="1" eaLnBrk="1" hangingPunct="1"/>
            <a:r>
              <a:rPr lang="cs-CZ" sz="2400" dirty="0" smtClean="0"/>
              <a:t>Zvýšení prodeje a zisku z e-</a:t>
            </a:r>
            <a:r>
              <a:rPr lang="cs-CZ" sz="2400" dirty="0" err="1" smtClean="0"/>
              <a:t>books</a:t>
            </a:r>
            <a:endParaRPr lang="cs-CZ" sz="2400" dirty="0" smtClean="0"/>
          </a:p>
          <a:p>
            <a:pPr lvl="1" eaLnBrk="1" hangingPunct="1"/>
            <a:r>
              <a:rPr lang="cs-CZ" sz="2400" dirty="0" smtClean="0"/>
              <a:t>Pokles prodeje a snížení zisku u tištěné produkce?</a:t>
            </a:r>
          </a:p>
          <a:p>
            <a:pPr lvl="1" eaLnBrk="1" hangingPunct="1"/>
            <a:r>
              <a:rPr lang="cs-CZ" sz="2400" dirty="0" smtClean="0"/>
              <a:t>Zvýšení příjmů držitelů práv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4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Vliv digitalizace na knihovny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Jaká bude úloha knihoven?</a:t>
            </a:r>
          </a:p>
          <a:p>
            <a:pPr>
              <a:defRPr/>
            </a:pPr>
            <a:r>
              <a:rPr lang="cs-CZ" dirty="0" smtClean="0"/>
              <a:t>Pokles zájmu o půjčování tištěné produkce?</a:t>
            </a:r>
          </a:p>
          <a:p>
            <a:pPr>
              <a:defRPr/>
            </a:pPr>
            <a:r>
              <a:rPr lang="cs-CZ" dirty="0" smtClean="0"/>
              <a:t>Budou moci knihovny půjčovat </a:t>
            </a:r>
            <a:r>
              <a:rPr lang="cs-CZ" dirty="0" err="1" smtClean="0"/>
              <a:t>eknihy</a:t>
            </a:r>
            <a:r>
              <a:rPr lang="cs-CZ" dirty="0" smtClean="0"/>
              <a:t>?</a:t>
            </a:r>
          </a:p>
          <a:p>
            <a:pPr>
              <a:defRPr/>
            </a:pPr>
            <a:r>
              <a:rPr lang="cs-CZ" dirty="0" smtClean="0"/>
              <a:t>Jak budou využívány výsledky masové digitalizace?</a:t>
            </a:r>
          </a:p>
          <a:p>
            <a:pPr>
              <a:defRPr/>
            </a:pPr>
            <a:r>
              <a:rPr lang="cs-CZ" dirty="0" smtClean="0"/>
              <a:t>Jaké služby budou knihovny poskytovat?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522288" y="6021288"/>
            <a:ext cx="80645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000" b="1"/>
              <a:t>Knihovny musí poskytovat služby, které lidé potřebují a vyžadují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Budou lidé číst?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Budou číst více nebo méně?</a:t>
            </a:r>
          </a:p>
          <a:p>
            <a:r>
              <a:rPr lang="cs-CZ" dirty="0" smtClean="0"/>
              <a:t>Budou číst knihy?</a:t>
            </a:r>
          </a:p>
          <a:p>
            <a:r>
              <a:rPr lang="cs-CZ" dirty="0" smtClean="0"/>
              <a:t>Budou číst více </a:t>
            </a:r>
            <a:r>
              <a:rPr lang="cs-CZ" dirty="0" err="1" smtClean="0"/>
              <a:t>pknihy</a:t>
            </a:r>
            <a:r>
              <a:rPr lang="cs-CZ" dirty="0" smtClean="0"/>
              <a:t> nebo </a:t>
            </a:r>
            <a:r>
              <a:rPr lang="cs-CZ" dirty="0" err="1" smtClean="0"/>
              <a:t>eknihy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2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Pkniha</a:t>
            </a:r>
            <a:r>
              <a:rPr lang="cs-CZ" sz="3600" dirty="0" smtClean="0"/>
              <a:t> nebo </a:t>
            </a:r>
            <a:r>
              <a:rPr lang="cs-CZ" sz="3600" dirty="0" err="1" smtClean="0"/>
              <a:t>Ekniha</a:t>
            </a:r>
            <a:r>
              <a:rPr lang="cs-CZ" sz="3600" dirty="0" smtClean="0"/>
              <a:t> - jaká je budoucnost?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cs-CZ" dirty="0" smtClean="0"/>
              <a:t>33 osobností: prozaici, básnici, překladatelé, nakladatelé, knihkupci, knihovníci, editoři…</a:t>
            </a:r>
          </a:p>
          <a:p>
            <a:r>
              <a:rPr lang="cs-CZ" dirty="0" smtClean="0"/>
              <a:t>Obavy nad osudem </a:t>
            </a:r>
            <a:r>
              <a:rPr lang="cs-CZ" dirty="0" err="1" smtClean="0"/>
              <a:t>Pknihy</a:t>
            </a:r>
            <a:r>
              <a:rPr lang="cs-CZ" dirty="0" smtClean="0"/>
              <a:t> – něco se děje</a:t>
            </a:r>
          </a:p>
          <a:p>
            <a:r>
              <a:rPr lang="cs-CZ" dirty="0" smtClean="0"/>
              <a:t>Většinový názor: </a:t>
            </a:r>
            <a:r>
              <a:rPr lang="cs-CZ" dirty="0" err="1" smtClean="0"/>
              <a:t>Pkniha</a:t>
            </a:r>
            <a:r>
              <a:rPr lang="cs-CZ" dirty="0" smtClean="0"/>
              <a:t> a </a:t>
            </a:r>
            <a:r>
              <a:rPr lang="cs-CZ" dirty="0" err="1" smtClean="0"/>
              <a:t>Ekniha</a:t>
            </a:r>
            <a:r>
              <a:rPr lang="cs-CZ" dirty="0" smtClean="0"/>
              <a:t> budou existovat vedle sebe</a:t>
            </a:r>
          </a:p>
          <a:p>
            <a:r>
              <a:rPr lang="cs-CZ" dirty="0" smtClean="0"/>
              <a:t>Kdy a v jakých proporcích?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386608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74" y="1484783"/>
            <a:ext cx="1553874" cy="245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25" y="4120980"/>
            <a:ext cx="1498886" cy="22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Vliv </a:t>
            </a:r>
            <a:r>
              <a:rPr lang="cs-CZ" dirty="0"/>
              <a:t>ICT na činnost </a:t>
            </a:r>
            <a:r>
              <a:rPr lang="cs-CZ" dirty="0" smtClean="0"/>
              <a:t>knihoven</a:t>
            </a:r>
          </a:p>
          <a:p>
            <a:pPr lvl="1"/>
            <a:r>
              <a:rPr lang="cs-CZ" dirty="0"/>
              <a:t>IFLA Trend Report </a:t>
            </a:r>
            <a:r>
              <a:rPr lang="cs-CZ" dirty="0" smtClean="0"/>
              <a:t>2013</a:t>
            </a:r>
            <a:endParaRPr lang="cs-CZ" dirty="0"/>
          </a:p>
          <a:p>
            <a:r>
              <a:rPr lang="cs-CZ" dirty="0"/>
              <a:t>Budou lidé číst? Co </a:t>
            </a:r>
            <a:r>
              <a:rPr lang="cs-CZ" dirty="0" smtClean="0"/>
              <a:t>budou </a:t>
            </a:r>
            <a:r>
              <a:rPr lang="cs-CZ" dirty="0"/>
              <a:t>číst?</a:t>
            </a:r>
          </a:p>
          <a:p>
            <a:r>
              <a:rPr lang="cs-CZ" dirty="0"/>
              <a:t>Knižní trh</a:t>
            </a:r>
          </a:p>
          <a:p>
            <a:r>
              <a:rPr lang="cs-CZ" dirty="0"/>
              <a:t>Budou lidé chodit do knihoven?</a:t>
            </a:r>
          </a:p>
          <a:p>
            <a:r>
              <a:rPr lang="cs-CZ" dirty="0"/>
              <a:t>Priority pro budoucí rozvoj</a:t>
            </a:r>
          </a:p>
          <a:p>
            <a:r>
              <a:rPr lang="cs-CZ" dirty="0"/>
              <a:t>Pracovníci </a:t>
            </a:r>
            <a:r>
              <a:rPr lang="cs-CZ" dirty="0" smtClean="0"/>
              <a:t>knihoven a jejich kompetence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5CCFFEE-D4A9-4827-9B8A-CA0765017167}" type="slidenum">
              <a:rPr lang="cs-CZ" smtClean="0"/>
              <a:pPr eaLnBrk="1" hangingPunct="1">
                <a:defRPr/>
              </a:pPr>
              <a:t>20</a:t>
            </a:fld>
            <a:endParaRPr lang="cs-CZ" smtClean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480106"/>
              </p:ext>
            </p:extLst>
          </p:nvPr>
        </p:nvGraphicFramePr>
        <p:xfrm>
          <a:off x="0" y="188640"/>
          <a:ext cx="914400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2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043684"/>
              </p:ext>
            </p:extLst>
          </p:nvPr>
        </p:nvGraphicFramePr>
        <p:xfrm>
          <a:off x="0" y="332656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7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/>
          <a:lstStyle/>
          <a:p>
            <a:r>
              <a:rPr lang="cs-CZ" sz="3200" dirty="0"/>
              <a:t>Kolik minut denně věnujete mediálním aktivitám?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8301403"/>
              </p:ext>
            </p:extLst>
          </p:nvPr>
        </p:nvGraphicFramePr>
        <p:xfrm>
          <a:off x="457200" y="1124744"/>
          <a:ext cx="4038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1779771"/>
              </p:ext>
            </p:extLst>
          </p:nvPr>
        </p:nvGraphicFramePr>
        <p:xfrm>
          <a:off x="4648200" y="1124744"/>
          <a:ext cx="4038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ál 3"/>
          <p:cNvSpPr/>
          <p:nvPr/>
        </p:nvSpPr>
        <p:spPr>
          <a:xfrm>
            <a:off x="4716016" y="3212976"/>
            <a:ext cx="79208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0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FB72D5-ED5B-42ED-BA7E-06DEA7BD6CEE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smtClean="0"/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-46038" y="908050"/>
          <a:ext cx="9359901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1" name="Graf" r:id="rId4" imgW="6191402" imgH="3362477" progId="Excel.Chart.8">
                  <p:embed/>
                </p:oleObj>
              </mc:Choice>
              <mc:Fallback>
                <p:oleObj name="Graf" r:id="rId4" imgW="6191402" imgH="336247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038" y="908050"/>
                        <a:ext cx="9359901" cy="612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Line 3"/>
          <p:cNvSpPr>
            <a:spLocks noChangeShapeType="1"/>
          </p:cNvSpPr>
          <p:nvPr/>
        </p:nvSpPr>
        <p:spPr bwMode="auto">
          <a:xfrm>
            <a:off x="900113" y="3789363"/>
            <a:ext cx="7775575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7812088" y="3213100"/>
            <a:ext cx="863600" cy="431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000"/>
              <a:t>42% - průměr EU 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07950" y="6172200"/>
            <a:ext cx="27352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cs-CZ" sz="1000" b="1"/>
              <a:t>Zdroj:</a:t>
            </a:r>
          </a:p>
          <a:p>
            <a:r>
              <a:rPr lang="cs-CZ" sz="1000" b="1" i="1"/>
              <a:t>Keys Figures on Cultural Participation in EU</a:t>
            </a:r>
            <a:r>
              <a:rPr lang="cs-CZ" sz="1000" b="1"/>
              <a:t>,</a:t>
            </a:r>
          </a:p>
          <a:p>
            <a:r>
              <a:rPr lang="cs-CZ" sz="1000" b="1"/>
              <a:t>2002</a:t>
            </a:r>
            <a:r>
              <a:rPr lang="cs-CZ" sz="900" b="1" i="1"/>
              <a:t> </a:t>
            </a:r>
            <a:endParaRPr lang="cs-CZ" sz="900" b="1"/>
          </a:p>
          <a:p>
            <a:endParaRPr lang="cs-CZ" sz="900" b="1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1042988" y="4652963"/>
            <a:ext cx="7632700" cy="0"/>
          </a:xfrm>
          <a:prstGeom prst="lin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8459788" y="4148138"/>
            <a:ext cx="649287" cy="431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000"/>
              <a:t>17% - ČR</a:t>
            </a:r>
          </a:p>
        </p:txBody>
      </p:sp>
      <p:sp>
        <p:nvSpPr>
          <p:cNvPr id="19465" name="TextovéPole 1"/>
          <p:cNvSpPr txBox="1">
            <a:spLocks noChangeArrowheads="1"/>
          </p:cNvSpPr>
          <p:nvPr/>
        </p:nvSpPr>
        <p:spPr bwMode="auto">
          <a:xfrm>
            <a:off x="504825" y="188913"/>
            <a:ext cx="8278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>
                <a:latin typeface="Arial Narrow" pitchFamily="34" charset="0"/>
              </a:rPr>
              <a:t>Češi patří k silným čtenářským národům</a:t>
            </a:r>
          </a:p>
        </p:txBody>
      </p:sp>
      <p:sp>
        <p:nvSpPr>
          <p:cNvPr id="2" name="Obdélník 1"/>
          <p:cNvSpPr/>
          <p:nvPr/>
        </p:nvSpPr>
        <p:spPr>
          <a:xfrm>
            <a:off x="8459788" y="4652963"/>
            <a:ext cx="215900" cy="6482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sz="3600" dirty="0" smtClean="0">
                <a:solidFill>
                  <a:prstClr val="black"/>
                </a:solidFill>
              </a:rPr>
              <a:t>Děti: Kolik </a:t>
            </a:r>
            <a:r>
              <a:rPr lang="cs-CZ" sz="3600" dirty="0">
                <a:solidFill>
                  <a:prstClr val="black"/>
                </a:solidFill>
              </a:rPr>
              <a:t>knih přečteš za </a:t>
            </a:r>
            <a:r>
              <a:rPr lang="cs-CZ" sz="3600" dirty="0" smtClean="0">
                <a:solidFill>
                  <a:prstClr val="black"/>
                </a:solidFill>
              </a:rPr>
              <a:t>měsíc?</a:t>
            </a:r>
            <a:endParaRPr lang="cs-CZ" sz="3600" dirty="0">
              <a:solidFill>
                <a:prstClr val="black"/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/>
          </p:nvPr>
        </p:nvGraphicFramePr>
        <p:xfrm>
          <a:off x="251520" y="1124744"/>
          <a:ext cx="864096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395536" y="2420888"/>
          <a:ext cx="8424936" cy="418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 flipV="1">
            <a:off x="2843808" y="2924944"/>
            <a:ext cx="136815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932040" y="4725144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Mezinárodní průzkum PIAAC (1998-2012)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752528"/>
          </a:xfrm>
        </p:spPr>
        <p:txBody>
          <a:bodyPr/>
          <a:lstStyle/>
          <a:p>
            <a:r>
              <a:rPr lang="cs-CZ" sz="2400" dirty="0" smtClean="0"/>
              <a:t>Zkoumá dovednosti nezbytné pro vzdělání a práci:</a:t>
            </a:r>
          </a:p>
          <a:p>
            <a:pPr lvl="1"/>
            <a:r>
              <a:rPr lang="cs-CZ" sz="2000" dirty="0" smtClean="0"/>
              <a:t>Čtenářskou gramotnost</a:t>
            </a:r>
          </a:p>
          <a:p>
            <a:pPr lvl="1"/>
            <a:r>
              <a:rPr lang="cs-CZ" sz="2000" dirty="0" smtClean="0"/>
              <a:t>Numerickou gramotnost</a:t>
            </a:r>
          </a:p>
          <a:p>
            <a:pPr lvl="1"/>
            <a:r>
              <a:rPr lang="cs-CZ" sz="2000" dirty="0" smtClean="0"/>
              <a:t>Dovednost řešit problémy v prostředí ICT</a:t>
            </a:r>
          </a:p>
          <a:p>
            <a:r>
              <a:rPr lang="cs-CZ" sz="2400" dirty="0" smtClean="0"/>
              <a:t>Čtenářská gramotnost Čechů se za 15 let nezlepšila ani nezhoršila</a:t>
            </a:r>
          </a:p>
          <a:p>
            <a:r>
              <a:rPr lang="cs-CZ" sz="2400" dirty="0" smtClean="0"/>
              <a:t>Mírně se zhoršuje čtenářská gramotnost mladých</a:t>
            </a:r>
          </a:p>
          <a:p>
            <a:r>
              <a:rPr lang="cs-CZ" sz="2400" dirty="0" smtClean="0"/>
              <a:t>Čtenářská gramotnost souvisí se subjektivním hodnocením vlastního zdraví, důvěry v ostatní, s dobrovolnictvím a s možností ovlivnit politiku</a:t>
            </a:r>
          </a:p>
          <a:p>
            <a:r>
              <a:rPr lang="cs-CZ" sz="2400" dirty="0" smtClean="0"/>
              <a:t>Nejvyšších dovedností dosahují lidé ve věku 24-34 let</a:t>
            </a:r>
          </a:p>
          <a:p>
            <a:r>
              <a:rPr lang="cs-CZ" sz="2400" dirty="0" smtClean="0"/>
              <a:t>Funkční gramotnost klesá pomaleji, pokud se člověk vzdělává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6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Knižní trh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400600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/>
              <a:t>Podíl </a:t>
            </a:r>
            <a:r>
              <a:rPr lang="cs-CZ" dirty="0" err="1" smtClean="0"/>
              <a:t>eknih</a:t>
            </a:r>
            <a:r>
              <a:rPr lang="cs-CZ" dirty="0" smtClean="0"/>
              <a:t> na trhu</a:t>
            </a:r>
          </a:p>
          <a:p>
            <a:pPr lvl="1"/>
            <a:r>
              <a:rPr lang="cs-CZ" dirty="0" smtClean="0"/>
              <a:t>USA, Velká Británie cca 15 % prodeje </a:t>
            </a:r>
            <a:r>
              <a:rPr lang="cs-CZ" dirty="0" err="1" smtClean="0"/>
              <a:t>eknih</a:t>
            </a:r>
            <a:endParaRPr lang="cs-CZ" dirty="0" smtClean="0"/>
          </a:p>
          <a:p>
            <a:pPr lvl="1"/>
            <a:r>
              <a:rPr lang="cs-CZ" dirty="0" smtClean="0"/>
              <a:t>Pokles prodeje </a:t>
            </a:r>
            <a:r>
              <a:rPr lang="cs-CZ" dirty="0" err="1" smtClean="0"/>
              <a:t>pknih</a:t>
            </a:r>
            <a:r>
              <a:rPr lang="cs-CZ" dirty="0" smtClean="0"/>
              <a:t> 5-9 %</a:t>
            </a:r>
          </a:p>
          <a:p>
            <a:pPr lvl="1"/>
            <a:r>
              <a:rPr lang="cs-CZ" dirty="0" smtClean="0"/>
              <a:t>Norsko méně než 1 %</a:t>
            </a:r>
          </a:p>
          <a:p>
            <a:pPr lvl="1"/>
            <a:r>
              <a:rPr lang="cs-CZ" dirty="0" smtClean="0"/>
              <a:t>Nizozemsko 2,2 %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970784" cy="4896544"/>
          </a:xfrm>
        </p:spPr>
        <p:txBody>
          <a:bodyPr/>
          <a:lstStyle/>
          <a:p>
            <a:r>
              <a:rPr lang="cs-CZ" dirty="0" smtClean="0"/>
              <a:t>Vývoj </a:t>
            </a:r>
            <a:r>
              <a:rPr lang="cs-CZ" dirty="0" err="1" smtClean="0"/>
              <a:t>tžeb</a:t>
            </a:r>
            <a:r>
              <a:rPr lang="cs-CZ" dirty="0" smtClean="0"/>
              <a:t> z prodeje </a:t>
            </a:r>
            <a:r>
              <a:rPr lang="cs-CZ" dirty="0" err="1" smtClean="0"/>
              <a:t>eknih</a:t>
            </a:r>
            <a:r>
              <a:rPr lang="cs-CZ" dirty="0" smtClean="0"/>
              <a:t> v USA</a:t>
            </a:r>
            <a:endParaRPr lang="cs-CZ" dirty="0"/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730474"/>
              </p:ext>
            </p:extLst>
          </p:nvPr>
        </p:nvGraphicFramePr>
        <p:xfrm>
          <a:off x="4788024" y="2996952"/>
          <a:ext cx="40427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962672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Růst tržeb z prodeje </a:t>
                      </a:r>
                      <a:r>
                        <a:rPr lang="cs-CZ" dirty="0" err="1" smtClean="0"/>
                        <a:t>eknih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+ 252 %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+ 159 %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+ 28 %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+ 5 %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39552" y="5517232"/>
            <a:ext cx="81472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Vývoj tržeb naznačuje, že </a:t>
            </a:r>
            <a:r>
              <a:rPr lang="cs-CZ" b="1" dirty="0" err="1" smtClean="0"/>
              <a:t>eknihy</a:t>
            </a:r>
            <a:r>
              <a:rPr lang="cs-CZ" b="1" dirty="0" smtClean="0"/>
              <a:t> budou spíše doplňkem tištěných knih</a:t>
            </a:r>
          </a:p>
          <a:p>
            <a:r>
              <a:rPr lang="cs-CZ" b="1" dirty="0" smtClean="0"/>
              <a:t>(stejně jako zvukové knihy), než aby byly náhradou tištěných knih</a:t>
            </a:r>
            <a:endParaRPr lang="cs-CZ" b="1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729968" y="1192106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IFLA Trend Report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3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Knižní trh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256584"/>
          </a:xfrm>
        </p:spPr>
        <p:txBody>
          <a:bodyPr/>
          <a:lstStyle/>
          <a:p>
            <a:r>
              <a:rPr lang="cs-CZ" dirty="0" smtClean="0"/>
              <a:t>Český trh: podíl prodeje </a:t>
            </a:r>
            <a:r>
              <a:rPr lang="cs-CZ" dirty="0" err="1" smtClean="0"/>
              <a:t>eknih</a:t>
            </a:r>
            <a:r>
              <a:rPr lang="cs-CZ" dirty="0" smtClean="0"/>
              <a:t> 1,5 %</a:t>
            </a:r>
          </a:p>
          <a:p>
            <a:r>
              <a:rPr lang="cs-CZ" dirty="0" smtClean="0"/>
              <a:t>Nelegální stahování</a:t>
            </a:r>
          </a:p>
          <a:p>
            <a:r>
              <a:rPr lang="cs-CZ" dirty="0" smtClean="0"/>
              <a:t>Pokles prodeje </a:t>
            </a:r>
            <a:r>
              <a:rPr lang="cs-CZ" dirty="0" err="1" smtClean="0"/>
              <a:t>pknih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7840145"/>
              </p:ext>
            </p:extLst>
          </p:nvPr>
        </p:nvGraphicFramePr>
        <p:xfrm>
          <a:off x="4585734" y="1619975"/>
          <a:ext cx="3730682" cy="1642536"/>
        </p:xfrm>
        <a:graphic>
          <a:graphicData uri="http://schemas.openxmlformats.org/drawingml/2006/table">
            <a:tbl>
              <a:tblPr/>
              <a:tblGrid>
                <a:gridCol w="979860"/>
                <a:gridCol w="2750822"/>
              </a:tblGrid>
              <a:tr h="179493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Rok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 smtClean="0">
                          <a:effectLst/>
                        </a:rPr>
                        <a:t>Prodané </a:t>
                      </a:r>
                      <a:r>
                        <a:rPr lang="cs-CZ" sz="2400" b="1" dirty="0" err="1" smtClean="0">
                          <a:effectLst/>
                        </a:rPr>
                        <a:t>eknihy</a:t>
                      </a:r>
                      <a:endParaRPr lang="cs-CZ" sz="2400" b="1" dirty="0">
                        <a:effectLst/>
                      </a:endParaRP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3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2011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 17 000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3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>
                          <a:effectLst/>
                        </a:rPr>
                        <a:t>2012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200 000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93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2013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500 000</a:t>
                      </a:r>
                    </a:p>
                  </a:txBody>
                  <a:tcPr marL="44873" marR="44873" marT="22437" marB="22437"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11142" y="1196752"/>
            <a:ext cx="23115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  <a:t>Prodeje e-knih v Česku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35261"/>
              </p:ext>
            </p:extLst>
          </p:nvPr>
        </p:nvGraphicFramePr>
        <p:xfrm>
          <a:off x="4619598" y="4077072"/>
          <a:ext cx="3768826" cy="2286000"/>
        </p:xfrm>
        <a:graphic>
          <a:graphicData uri="http://schemas.openxmlformats.org/drawingml/2006/table">
            <a:tbl>
              <a:tblPr/>
              <a:tblGrid>
                <a:gridCol w="1031102"/>
                <a:gridCol w="2737724"/>
              </a:tblGrid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Rok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400" b="1" dirty="0">
                          <a:effectLst/>
                        </a:rPr>
                        <a:t>Odhad </a:t>
                      </a:r>
                      <a:r>
                        <a:rPr lang="pl-PL" sz="2400" b="1" dirty="0" smtClean="0">
                          <a:effectLst/>
                        </a:rPr>
                        <a:t>počtu</a:t>
                      </a:r>
                      <a:endParaRPr lang="pl-PL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 dirty="0">
                          <a:effectLst/>
                        </a:rPr>
                        <a:t>2010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 250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>
                          <a:effectLst/>
                        </a:rPr>
                        <a:t>2011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1500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>
                          <a:effectLst/>
                        </a:rPr>
                        <a:t>2012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4000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11">
                <a:tc>
                  <a:txBody>
                    <a:bodyPr/>
                    <a:lstStyle/>
                    <a:p>
                      <a:pPr algn="l" fontAlgn="t"/>
                      <a:r>
                        <a:rPr lang="cs-CZ" sz="2400" b="1">
                          <a:effectLst/>
                        </a:rPr>
                        <a:t>2013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400" b="1" dirty="0">
                          <a:effectLst/>
                        </a:rPr>
                        <a:t>6500</a:t>
                      </a:r>
                    </a:p>
                  </a:txBody>
                  <a:tcPr>
                    <a:lnL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11143" y="3717032"/>
            <a:ext cx="3537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  <a:t>Počet dostupných elektronických titulů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8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Budou Češi </a:t>
            </a:r>
            <a:r>
              <a:rPr lang="cs-CZ" sz="4000" dirty="0" err="1"/>
              <a:t>eknihy</a:t>
            </a:r>
            <a:r>
              <a:rPr lang="cs-CZ" sz="4000" dirty="0"/>
              <a:t> </a:t>
            </a:r>
            <a:r>
              <a:rPr lang="cs-CZ" sz="4000" dirty="0" smtClean="0"/>
              <a:t>číst jako </a:t>
            </a:r>
            <a:r>
              <a:rPr lang="cs-CZ" sz="4000" dirty="0"/>
              <a:t>Američané</a:t>
            </a:r>
            <a:r>
              <a:rPr lang="cs-CZ" sz="4000" dirty="0" smtClean="0"/>
              <a:t>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 České republice se proti chřipce očkuje asi 5 % </a:t>
            </a:r>
            <a:r>
              <a:rPr lang="cs-CZ" dirty="0" smtClean="0"/>
              <a:t>lidí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 Německu, Velké Británii, Francii či Španělsku to je přes 20 %  </a:t>
            </a:r>
          </a:p>
          <a:p>
            <a:endParaRPr lang="cs-CZ" dirty="0" smtClean="0"/>
          </a:p>
          <a:p>
            <a:r>
              <a:rPr lang="cs-CZ" dirty="0" smtClean="0"/>
              <a:t>V USA </a:t>
            </a:r>
            <a:r>
              <a:rPr lang="cs-CZ" dirty="0"/>
              <a:t>se proti chřipce očkuje</a:t>
            </a:r>
            <a:r>
              <a:rPr lang="cs-CZ" dirty="0" smtClean="0"/>
              <a:t> </a:t>
            </a:r>
            <a:r>
              <a:rPr lang="cs-CZ" dirty="0"/>
              <a:t>46 </a:t>
            </a:r>
            <a:r>
              <a:rPr lang="cs-CZ" dirty="0" smtClean="0"/>
              <a:t>% lidí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8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Budou lidé chodit do knihoven?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7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Dva scénáře budoucího rozvoje knihoven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dirty="0" smtClean="0"/>
              <a:t>Knihovny si i v budoucnu zachovají své významné místo v oblasti vzdělávání, uchování a zpřístupnění informací i pro volnočasové aktivity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400" dirty="0" smtClean="0"/>
              <a:t>Knihovny se stanou zbytečnou institucí, zaniknou jako telefonní budky nebo budou pouhou raritou</a:t>
            </a:r>
            <a:endParaRPr lang="cs-CZ" sz="2400" dirty="0"/>
          </a:p>
        </p:txBody>
      </p:sp>
      <p:pic>
        <p:nvPicPr>
          <p:cNvPr id="146436" name="Picture 4" descr="http://www.postreh.com/phprs/picture/daransky/para42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3"/>
            <a:ext cx="1456035" cy="10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http://www.honzikovyvlacky.cz/wp-content/uploads/2011/08/MT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504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0" name="Picture 8" descr="http://img.ihned.cz/attachment.php/510/28735510/aotuv45BDEHKLNjklPQchpqz01U9ARVm/101119_0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06834"/>
            <a:ext cx="3488710" cy="18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9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94813-DBE2-492F-B5C6-5898312B8E29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318580"/>
              </p:ext>
            </p:extLst>
          </p:nvPr>
        </p:nvGraphicFramePr>
        <p:xfrm>
          <a:off x="23486" y="116632"/>
          <a:ext cx="912051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0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9913830"/>
              </p:ext>
            </p:extLst>
          </p:nvPr>
        </p:nvGraphicFramePr>
        <p:xfrm>
          <a:off x="971600" y="332656"/>
          <a:ext cx="7272337" cy="626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96598" cy="658416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 budoucnu bude lépe?</a:t>
            </a:r>
            <a:endParaRPr lang="cs-CZ" sz="30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9150" y="2226469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1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65378"/>
              </p:ext>
            </p:extLst>
          </p:nvPr>
        </p:nvGraphicFramePr>
        <p:xfrm>
          <a:off x="-71437" y="116632"/>
          <a:ext cx="9286875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3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27247"/>
              </p:ext>
            </p:extLst>
          </p:nvPr>
        </p:nvGraphicFramePr>
        <p:xfrm>
          <a:off x="-77704" y="260648"/>
          <a:ext cx="9299408" cy="633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14909"/>
              </p:ext>
            </p:extLst>
          </p:nvPr>
        </p:nvGraphicFramePr>
        <p:xfrm>
          <a:off x="-3928" y="260648"/>
          <a:ext cx="9151856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4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716062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5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753881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1225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Jaké budou knihovny za 30 let?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8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9219" name="Text Box 3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7847012" cy="208915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Který scénář je správný?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Který je pravděpodobnější?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>Jaké budou knihovny za 30 let?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Jaké budou knihovny v roce 2044?</a:t>
            </a:r>
          </a:p>
        </p:txBody>
      </p:sp>
    </p:spTree>
    <p:extLst>
      <p:ext uri="{BB962C8B-B14F-4D97-AF65-F5344CB8AC3E}">
        <p14:creationId xmlns:p14="http://schemas.microsoft.com/office/powerpoint/2010/main" val="169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64594"/>
            <a:ext cx="2592288" cy="16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74" y="1377059"/>
            <a:ext cx="2592284" cy="16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1364594"/>
            <a:ext cx="2592288" cy="16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53063"/>
            <a:ext cx="2619493" cy="16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39" y="5085184"/>
            <a:ext cx="2547467" cy="15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8" y="3209548"/>
            <a:ext cx="2602248" cy="16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12976"/>
            <a:ext cx="2592288" cy="170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5108" y="368696"/>
            <a:ext cx="6838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/>
              <a:t>8 směrů pro rozvoj knihoven</a:t>
            </a:r>
            <a:endParaRPr lang="cs-CZ" sz="4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83380" y="1453147"/>
            <a:ext cx="26420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Knihovna jako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vzdělávací,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kulturní cent.</a:t>
            </a: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673019" y="3274728"/>
            <a:ext cx="1757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Klasická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knihovna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1743" y="1385219"/>
            <a:ext cx="1943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Knihovna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jako místo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09383" y="3239559"/>
            <a:ext cx="1564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Rovnost</a:t>
            </a:r>
          </a:p>
          <a:p>
            <a:pPr algn="ctr"/>
            <a:r>
              <a:rPr lang="cs-CZ" sz="3200" b="1" dirty="0" smtClean="0"/>
              <a:t>šancí</a:t>
            </a:r>
            <a:endParaRPr lang="cs-CZ" sz="3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481305" y="3209548"/>
            <a:ext cx="2157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Vzdělávání,</a:t>
            </a:r>
          </a:p>
          <a:p>
            <a:pPr algn="ctr"/>
            <a:r>
              <a:rPr lang="cs-CZ" sz="3200" b="1" dirty="0" smtClean="0"/>
              <a:t>čtenářská</a:t>
            </a:r>
          </a:p>
          <a:p>
            <a:pPr algn="ctr"/>
            <a:r>
              <a:rPr lang="cs-CZ" sz="3200" b="1" dirty="0" smtClean="0"/>
              <a:t>gramotnost</a:t>
            </a:r>
            <a:endParaRPr lang="cs-CZ" sz="3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92342" y="5089264"/>
            <a:ext cx="1965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Pracovníci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knihoven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57" y="5089264"/>
            <a:ext cx="2540907" cy="158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180413" y="5101106"/>
            <a:ext cx="17777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Efektivita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výkon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706803" y="1377059"/>
            <a:ext cx="1757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Digitální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knihovna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9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/>
          <p:cNvSpPr>
            <a:spLocks noGrp="1"/>
          </p:cNvSpPr>
          <p:nvPr>
            <p:ph type="title"/>
          </p:nvPr>
        </p:nvSpPr>
        <p:spPr>
          <a:xfrm>
            <a:off x="229625" y="260648"/>
            <a:ext cx="8434388" cy="865187"/>
          </a:xfrm>
        </p:spPr>
        <p:txBody>
          <a:bodyPr/>
          <a:lstStyle/>
          <a:p>
            <a:r>
              <a:rPr lang="cs-CZ" sz="4000" dirty="0" smtClean="0"/>
              <a:t>Knihovny v papírovém a digitálním světě</a:t>
            </a:r>
          </a:p>
        </p:txBody>
      </p:sp>
      <p:sp>
        <p:nvSpPr>
          <p:cNvPr id="737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51A57A-2C48-47F9-AC9F-28E99E451415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9" name="Ovál 8"/>
          <p:cNvSpPr/>
          <p:nvPr/>
        </p:nvSpPr>
        <p:spPr>
          <a:xfrm>
            <a:off x="683568" y="1496212"/>
            <a:ext cx="2462295" cy="2435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rgbClr val="000000"/>
                </a:solidFill>
              </a:rPr>
              <a:t>Papírový svět:</a:t>
            </a:r>
          </a:p>
          <a:p>
            <a:pPr algn="ctr">
              <a:defRPr/>
            </a:pPr>
            <a:r>
              <a:rPr lang="cs-CZ" sz="2400" b="1" dirty="0" smtClean="0">
                <a:solidFill>
                  <a:srgbClr val="000000"/>
                </a:solidFill>
              </a:rPr>
              <a:t>knihy, časopisy</a:t>
            </a:r>
            <a:r>
              <a:rPr lang="cs-CZ" sz="2400" b="1" dirty="0">
                <a:solidFill>
                  <a:srgbClr val="000000"/>
                </a:solidFill>
              </a:rPr>
              <a:t>,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000000"/>
                </a:solidFill>
              </a:rPr>
              <a:t>noviny…</a:t>
            </a:r>
          </a:p>
        </p:txBody>
      </p:sp>
      <p:sp>
        <p:nvSpPr>
          <p:cNvPr id="10" name="Ovál 9"/>
          <p:cNvSpPr/>
          <p:nvPr/>
        </p:nvSpPr>
        <p:spPr>
          <a:xfrm>
            <a:off x="3145863" y="4054474"/>
            <a:ext cx="2601913" cy="26198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3200" b="1" dirty="0">
              <a:solidFill>
                <a:srgbClr val="000000"/>
              </a:solidFill>
            </a:endParaRPr>
          </a:p>
        </p:txBody>
      </p:sp>
      <p:pic>
        <p:nvPicPr>
          <p:cNvPr id="73733" name="Picture 4" descr="http://www.flops.cz/sites/default/files/obrazky/clanky/1951/dl3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846" y="4806702"/>
            <a:ext cx="1367946" cy="11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ál 12"/>
          <p:cNvSpPr/>
          <p:nvPr/>
        </p:nvSpPr>
        <p:spPr>
          <a:xfrm>
            <a:off x="5580112" y="1541949"/>
            <a:ext cx="2471737" cy="251252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3200" b="1" dirty="0">
              <a:solidFill>
                <a:srgbClr val="000000"/>
              </a:solidFill>
            </a:endParaRPr>
          </a:p>
        </p:txBody>
      </p:sp>
      <p:pic>
        <p:nvPicPr>
          <p:cNvPr id="73737" name="Picture 2" descr="http://www.technologytell.com/gadgets/files/2012/12/ipad_mini_pf_blck_print_7.jpeg"/>
          <p:cNvPicPr>
            <a:picLocks noChangeAspect="1" noChangeArrowheads="1"/>
          </p:cNvPicPr>
          <p:nvPr/>
        </p:nvPicPr>
        <p:blipFill>
          <a:blip r:embed="rId3"/>
          <a:srcRect l="12032" t="9969" r="11240" b="17503"/>
          <a:stretch>
            <a:fillRect/>
          </a:stretch>
        </p:blipFill>
        <p:spPr bwMode="auto">
          <a:xfrm>
            <a:off x="6133411" y="1820413"/>
            <a:ext cx="1365138" cy="19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TextovéPole 14"/>
          <p:cNvSpPr txBox="1">
            <a:spLocks noChangeArrowheads="1"/>
          </p:cNvSpPr>
          <p:nvPr/>
        </p:nvSpPr>
        <p:spPr bwMode="auto">
          <a:xfrm>
            <a:off x="6061862" y="2198223"/>
            <a:ext cx="1436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Digital</a:t>
            </a:r>
          </a:p>
          <a:p>
            <a:pPr algn="ctr"/>
            <a:r>
              <a:rPr lang="cs-CZ" sz="3200" b="1" dirty="0" err="1">
                <a:solidFill>
                  <a:schemeClr val="bg1"/>
                </a:solidFill>
              </a:rPr>
              <a:t>born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TextovéPole 11"/>
          <p:cNvSpPr txBox="1">
            <a:spLocks noChangeArrowheads="1"/>
          </p:cNvSpPr>
          <p:nvPr/>
        </p:nvSpPr>
        <p:spPr bwMode="auto">
          <a:xfrm>
            <a:off x="3387250" y="4250682"/>
            <a:ext cx="212269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Masová 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  <a:p>
            <a:pPr algn="ctr"/>
            <a:endParaRPr lang="cs-CZ" sz="2800" b="1" dirty="0" smtClean="0">
              <a:solidFill>
                <a:schemeClr val="bg1"/>
              </a:solidFill>
            </a:endParaRPr>
          </a:p>
          <a:p>
            <a:pPr algn="ctr"/>
            <a:endParaRPr lang="cs-CZ" sz="28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digitalizace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2749494" y="2060848"/>
            <a:ext cx="3312368" cy="21801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Služby knihoven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562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868144" y="1340768"/>
            <a:ext cx="2952328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39552" y="4653136"/>
            <a:ext cx="4752528" cy="201622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539552" y="2780928"/>
            <a:ext cx="4752528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539552" y="1340768"/>
            <a:ext cx="475252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 descr="NDK-logo%20d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63" y="5292202"/>
            <a:ext cx="1284523" cy="5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Krajské digitalizační jedno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" y="6003622"/>
            <a:ext cx="1355663" cy="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r="28736"/>
          <a:stretch/>
        </p:blipFill>
        <p:spPr bwMode="auto">
          <a:xfrm>
            <a:off x="2367765" y="6045858"/>
            <a:ext cx="1614050" cy="50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62" y="6087632"/>
            <a:ext cx="538917" cy="4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zpět na úvodní stránku Webarchív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1" y="5271952"/>
            <a:ext cx="652293" cy="5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055958" y="4713107"/>
            <a:ext cx="387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Digitální knihovny a </a:t>
            </a:r>
            <a:r>
              <a:rPr lang="cs-CZ" sz="2000" b="1" dirty="0" err="1" smtClean="0">
                <a:solidFill>
                  <a:schemeClr val="bg1"/>
                </a:solidFill>
              </a:rPr>
              <a:t>repozitáře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944726" y="1442114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Licencované elektronické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informační zdroje</a:t>
            </a:r>
            <a:endParaRPr lang="cs-CZ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13832" r="45903" b="9842"/>
          <a:stretch/>
        </p:blipFill>
        <p:spPr bwMode="auto">
          <a:xfrm>
            <a:off x="6264308" y="2674758"/>
            <a:ext cx="216000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08" y="2245608"/>
            <a:ext cx="2160000" cy="43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922300" y="2924944"/>
            <a:ext cx="243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Souborné katalogy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35230" y="1521658"/>
            <a:ext cx="424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Katalogy jednotlivých knihoven</a:t>
            </a:r>
          </a:p>
          <a:p>
            <a:pPr algn="ctr"/>
            <a:r>
              <a:rPr lang="cs-CZ" sz="2000" b="1" dirty="0" smtClean="0"/>
              <a:t>Bibliografické databáze</a:t>
            </a:r>
            <a:endParaRPr lang="cs-CZ" sz="2000" b="1" dirty="0"/>
          </a:p>
        </p:txBody>
      </p:sp>
      <p:pic>
        <p:nvPicPr>
          <p:cNvPr id="20" name="Picture 11" descr="logoS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63" y="3513832"/>
            <a:ext cx="110966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skatm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63" y="3513832"/>
            <a:ext cx="9461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jib-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24" y="3560316"/>
            <a:ext cx="863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Nadpis 1"/>
          <p:cNvSpPr txBox="1">
            <a:spLocks/>
          </p:cNvSpPr>
          <p:nvPr/>
        </p:nvSpPr>
        <p:spPr>
          <a:xfrm>
            <a:off x="562909" y="332656"/>
            <a:ext cx="8219256" cy="720080"/>
          </a:xfrm>
          <a:prstGeom prst="rect">
            <a:avLst/>
          </a:prstGeom>
          <a:solidFill>
            <a:srgbClr val="E5004B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chemeClr val="bg1"/>
                </a:solidFill>
              </a:rPr>
              <a:t>Překonání roztříštěnosti informačních zdrojů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9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r="15317"/>
          <a:stretch/>
        </p:blipFill>
        <p:spPr bwMode="auto">
          <a:xfrm>
            <a:off x="755576" y="987010"/>
            <a:ext cx="7632847" cy="587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cs-CZ" b="1" dirty="0" smtClean="0"/>
              <a:t>Centrální portál knihoven</a:t>
            </a:r>
            <a:endParaRPr lang="cs-CZ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4002"/>
            <a:ext cx="8507288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Priority knihoven v příštích </a:t>
            </a:r>
            <a:r>
              <a:rPr lang="cs-CZ" b="1" dirty="0" smtClean="0">
                <a:latin typeface="Arial Narrow" panose="020B0606020202030204" pitchFamily="34" charset="0"/>
              </a:rPr>
              <a:t>30 </a:t>
            </a:r>
            <a:r>
              <a:rPr lang="cs-CZ" b="1" dirty="0">
                <a:latin typeface="Arial Narrow" panose="020B0606020202030204" pitchFamily="34" charset="0"/>
              </a:rPr>
              <a:t>letech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7392" y="1004730"/>
            <a:ext cx="16805704" cy="57995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10096" y="4217271"/>
            <a:ext cx="5609228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Knihovna jako informační, kulturní, vzdělávací, </a:t>
            </a:r>
          </a:p>
          <a:p>
            <a:r>
              <a:rPr lang="cs-CZ" b="1" dirty="0"/>
              <a:t>     komunitní centrum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Podpora čtenářské, informační, digitální gramotnosti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Specializované služby pro skupiny ohrožené vyloučením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Knihovna jako místo - rozšíření </a:t>
            </a:r>
            <a:r>
              <a:rPr lang="cs-CZ" b="1" dirty="0" smtClean="0"/>
              <a:t>a zkvalitnění prostor, vybavení ICT</a:t>
            </a: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629854" y="2738279"/>
            <a:ext cx="880369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Vývoj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čtecích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zařízení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02995" y="2749113"/>
            <a:ext cx="133241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Koncentrace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digitálních 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zdrojů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28184" y="2749113"/>
            <a:ext cx="141737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Změny</a:t>
            </a:r>
          </a:p>
          <a:p>
            <a:pPr algn="ctr"/>
            <a:r>
              <a:rPr lang="cs-CZ" b="1" dirty="0" smtClean="0">
                <a:latin typeface="Arial Narrow" panose="020B0606020202030204" pitchFamily="34" charset="0"/>
              </a:rPr>
              <a:t>distribuce,</a:t>
            </a:r>
          </a:p>
          <a:p>
            <a:pPr algn="ctr"/>
            <a:r>
              <a:rPr lang="cs-CZ" b="1" dirty="0" err="1" smtClean="0">
                <a:latin typeface="Arial Narrow" panose="020B0606020202030204" pitchFamily="34" charset="0"/>
              </a:rPr>
              <a:t>streamování</a:t>
            </a:r>
            <a:r>
              <a:rPr lang="cs-CZ" b="1" dirty="0" smtClean="0">
                <a:latin typeface="Arial Narrow" panose="020B0606020202030204" pitchFamily="34" charset="0"/>
              </a:rPr>
              <a:t>?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04415" y="2195115"/>
            <a:ext cx="5609228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Digitalizace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Vývoj služeb v digitální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Integrace tradičních a digitálních služeb = CPK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Dlouhodobé uchování digitálních dokumentů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Knihovník jako navigátor a poradce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2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Pracovníci knihoven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4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latin typeface="Arial Narrow" panose="020B0606020202030204" pitchFamily="34" charset="0"/>
              </a:rPr>
              <a:t>Složení pracovníků veřejných knihoven podle </a:t>
            </a:r>
            <a:r>
              <a:rPr lang="cs-CZ" sz="3600" b="1" dirty="0" smtClean="0">
                <a:latin typeface="Arial Narrow" panose="020B0606020202030204" pitchFamily="34" charset="0"/>
              </a:rPr>
              <a:t>pohlaví</a:t>
            </a:r>
            <a:endParaRPr lang="cs-CZ" sz="3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619786"/>
              </p:ext>
            </p:extLst>
          </p:nvPr>
        </p:nvGraphicFramePr>
        <p:xfrm>
          <a:off x="611561" y="1340768"/>
          <a:ext cx="7776864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983400"/>
              </p:ext>
            </p:extLst>
          </p:nvPr>
        </p:nvGraphicFramePr>
        <p:xfrm>
          <a:off x="179512" y="1556792"/>
          <a:ext cx="7776864" cy="530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 sz="3200" b="1" dirty="0">
                <a:latin typeface="Arial Narrow" panose="020B0606020202030204" pitchFamily="34" charset="0"/>
              </a:rPr>
              <a:t>Věkové složení pracovníků veřejných </a:t>
            </a:r>
            <a:r>
              <a:rPr lang="cs-CZ" sz="3200" b="1" dirty="0" smtClean="0">
                <a:latin typeface="Arial Narrow" panose="020B0606020202030204" pitchFamily="34" charset="0"/>
              </a:rPr>
              <a:t>knihoven</a:t>
            </a:r>
            <a:endParaRPr lang="cs-CZ" sz="3200" b="1" dirty="0">
              <a:latin typeface="Arial Narrow" panose="020B0606020202030204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4716016" y="1628800"/>
            <a:ext cx="792088" cy="45365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3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1143000"/>
          </a:xfrm>
        </p:spPr>
        <p:txBody>
          <a:bodyPr/>
          <a:lstStyle/>
          <a:p>
            <a:r>
              <a:rPr lang="cs-CZ" sz="4000" b="1" dirty="0" smtClean="0">
                <a:latin typeface="Arial Narrow" panose="020B0606020202030204" pitchFamily="34" charset="0"/>
              </a:rPr>
              <a:t>Vzdělání pracovníků veřejných knihoven</a:t>
            </a:r>
            <a:endParaRPr lang="cs-CZ" sz="4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408437"/>
              </p:ext>
            </p:extLst>
          </p:nvPr>
        </p:nvGraphicFramePr>
        <p:xfrm>
          <a:off x="539552" y="1772816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8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cs-CZ" sz="3600" dirty="0" smtClean="0"/>
              <a:t>Požadavky na nové a inovované kompetence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Pokles objemu prací v oblasti katalogizace tištěných dokumentů – přebírání záznamů, zpracované fondy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Nové kompetence pro akvizici digitálních dokumentů a zahraniční literatury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Vyhledávání a zpracování digitálních zdrojů</a:t>
            </a:r>
          </a:p>
          <a:p>
            <a:r>
              <a:rPr lang="cs-CZ" sz="2000" dirty="0">
                <a:solidFill>
                  <a:schemeClr val="tx1"/>
                </a:solidFill>
              </a:rPr>
              <a:t>Digitalizace, správa digitálních knihoven, dlouhodobé uchování digitálních dokumentů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Zvyšování a trvalá inovace kompetencí ve službách – zvládnutí různých rešeršních strategií, vyhledávání ve specializovaných databázích, referenční služby, jazykové znalosti, zvládnutí nových nástrojů a aplikací, mobilní aplikace, práce s různými koncovými zařízeními – tiskárny, skenery, PC, tablety apod.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Lektorské dovednosti – informační, mediální, digitální gramotnost, besedy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Organizace vzdělávacích a kulturních akcí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Profesionalizace práce s různými skupinami uživatelů – děti, mládež, senioři, rodiny, matky s dětmi, nezaměstnaní, zdravotně znevýhodnění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8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Vývoj knihoven v příštích </a:t>
            </a:r>
            <a:r>
              <a:rPr lang="cs-CZ" b="1" dirty="0" smtClean="0">
                <a:latin typeface="Arial Narrow" panose="020B0606020202030204" pitchFamily="34" charset="0"/>
              </a:rPr>
              <a:t>30 </a:t>
            </a:r>
            <a:r>
              <a:rPr lang="cs-CZ" b="1" dirty="0">
                <a:latin typeface="Arial Narrow" panose="020B0606020202030204" pitchFamily="34" charset="0"/>
              </a:rPr>
              <a:t>letech?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" y="2264523"/>
            <a:ext cx="8993571" cy="2184938"/>
          </a:xfrm>
          <a:prstGeom prst="rect">
            <a:avLst/>
          </a:prstGeom>
        </p:spPr>
      </p:pic>
      <p:cxnSp>
        <p:nvCxnSpPr>
          <p:cNvPr id="4" name="Přímá spojnice se šipkou 3"/>
          <p:cNvCxnSpPr/>
          <p:nvPr/>
        </p:nvCxnSpPr>
        <p:spPr>
          <a:xfrm>
            <a:off x="6012160" y="2924944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8100392" y="335699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?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37483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1450</a:t>
            </a:r>
            <a:endParaRPr lang="cs-CZ" b="1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5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cs-CZ" sz="3600" dirty="0" smtClean="0"/>
              <a:t>Požadavky na nové a inovované kompetence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Nové kompetence pro akvizici digitálních dokumentů a zahraniční literatury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Pokles objemu prací v oblasti katalogizace tištěných dokumentů – přebírání záznamů, zpracované fondy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Vyhledávání a zpracování digitálních zdrojů</a:t>
            </a:r>
          </a:p>
          <a:p>
            <a:r>
              <a:rPr lang="cs-CZ" sz="2000" dirty="0">
                <a:solidFill>
                  <a:schemeClr val="tx1"/>
                </a:solidFill>
              </a:rPr>
              <a:t>Digitalizace, správa digitálních knihoven, dlouhodobé uchování digitálních dokumentů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Zvyšování a trvalá inovace kompetencí ve službách – zvládnutí různých rešeršních strategií, vyhledávání ve specializovaných databázích, referenční služby, jazykové znalosti, zvládnutí nových nástrojů a aplikací, mobilní aplikace, práce s různými koncovými zařízeními – tiskárny, skenery, PC, tablety apod.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Lektorské dovednosti – informační, mediální, digitální gramotnost, besedy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Organizace vzdělávacích a kulturních akcí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Profesionalizace práce s různými skupinami uživatelů – děti, mládež, senioři, rodiny, matky s dětmi, nezaměstnaní, zdravotně znevýhodnění apod.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3573016"/>
            <a:ext cx="806489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9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0374" t="13461" r="39149" b="13214"/>
          <a:stretch/>
        </p:blipFill>
        <p:spPr>
          <a:xfrm>
            <a:off x="395536" y="1401747"/>
            <a:ext cx="2557011" cy="51485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529937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Umíme to?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11960" y="548680"/>
            <a:ext cx="447269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Co Google nenajde?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Arial Narrow" panose="020B0606020202030204" pitchFamily="34" charset="0"/>
              </a:rPr>
              <a:t>Ebay</a:t>
            </a:r>
            <a:r>
              <a:rPr lang="cs-CZ" sz="1600" b="1" dirty="0">
                <a:latin typeface="Arial Narrow" panose="020B0606020202030204" pitchFamily="34" charset="0"/>
              </a:rPr>
              <a:t>, Amazon: úvod do online </a:t>
            </a:r>
            <a:r>
              <a:rPr lang="cs-CZ" sz="1600" b="1" dirty="0" err="1">
                <a:latin typeface="Arial Narrow" panose="020B0606020202030204" pitchFamily="34" charset="0"/>
              </a:rPr>
              <a:t>eshopping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Rešerše na internetu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Video v síti – </a:t>
            </a:r>
            <a:r>
              <a:rPr lang="cs-CZ" sz="1600" b="1" dirty="0" err="1">
                <a:latin typeface="Arial Narrow" panose="020B0606020202030204" pitchFamily="34" charset="0"/>
              </a:rPr>
              <a:t>YouTube</a:t>
            </a:r>
            <a:r>
              <a:rPr lang="cs-CZ" sz="1600" b="1" dirty="0">
                <a:latin typeface="Arial Narrow" panose="020B0606020202030204" pitchFamily="34" charset="0"/>
              </a:rPr>
              <a:t> a </a:t>
            </a:r>
            <a:r>
              <a:rPr lang="cs-CZ" sz="1600" b="1" dirty="0" err="1">
                <a:latin typeface="Arial Narrow" panose="020B0606020202030204" pitchFamily="34" charset="0"/>
              </a:rPr>
              <a:t>Vimeo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Vyhledávání fotografií a jejich sdílení přes </a:t>
            </a:r>
            <a:r>
              <a:rPr lang="cs-CZ" sz="1600" b="1" dirty="0" err="1">
                <a:latin typeface="Arial Narrow" panose="020B0606020202030204" pitchFamily="34" charset="0"/>
              </a:rPr>
              <a:t>Flicker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Umíte organizovat a sdílet s </a:t>
            </a:r>
            <a:r>
              <a:rPr lang="cs-CZ" sz="1600" b="1" dirty="0" smtClean="0">
                <a:latin typeface="Arial Narrow" panose="020B0606020202030204" pitchFamily="34" charset="0"/>
              </a:rPr>
              <a:t>wiki?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E-výpůjčka – ze sítě do mého mobilu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(Vážné) hry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Ověřování termínů a jejich třídění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Jak poprvé zveřejnit text vlastní e-knihy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 smtClean="0">
                <a:latin typeface="Arial Narrow" panose="020B0606020202030204" pitchFamily="34" charset="0"/>
              </a:rPr>
              <a:t>IPad</a:t>
            </a:r>
            <a:r>
              <a:rPr lang="cs-CZ" sz="1600" b="1" dirty="0" smtClean="0">
                <a:latin typeface="Arial Narrow" panose="020B0606020202030204" pitchFamily="34" charset="0"/>
              </a:rPr>
              <a:t> </a:t>
            </a:r>
            <a:r>
              <a:rPr lang="cs-CZ" sz="1600" b="1" dirty="0">
                <a:latin typeface="Arial Narrow" panose="020B0606020202030204" pitchFamily="34" charset="0"/>
              </a:rPr>
              <a:t>v zaměstnání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Jistota je jistota: základní ochrana mého počítače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Využívání </a:t>
            </a:r>
            <a:r>
              <a:rPr lang="cs-CZ" sz="1600" b="1" dirty="0" err="1">
                <a:latin typeface="Arial Narrow" panose="020B0606020202030204" pitchFamily="34" charset="0"/>
              </a:rPr>
              <a:t>podcastů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Online komunikace s veřejnou správou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Lépe organizovat s mentálními mapami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Výměna dat na internetu prostřednictvím </a:t>
            </a:r>
            <a:r>
              <a:rPr lang="cs-CZ" sz="1600" b="1" dirty="0" err="1">
                <a:latin typeface="Arial Narrow" panose="020B0606020202030204" pitchFamily="34" charset="0"/>
              </a:rPr>
              <a:t>Droboxu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Kreativní psaní pro </a:t>
            </a:r>
            <a:r>
              <a:rPr lang="cs-CZ" sz="1600" b="1" dirty="0" err="1">
                <a:latin typeface="Arial Narrow" panose="020B0606020202030204" pitchFamily="34" charset="0"/>
              </a:rPr>
              <a:t>bloggery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Hudební produkce pomocí </a:t>
            </a:r>
            <a:r>
              <a:rPr lang="cs-CZ" sz="1600" b="1" dirty="0" err="1">
                <a:latin typeface="Arial Narrow" panose="020B0606020202030204" pitchFamily="34" charset="0"/>
              </a:rPr>
              <a:t>iPadu</a:t>
            </a:r>
            <a:endParaRPr lang="cs-CZ" sz="16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Street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Arial Narrow" panose="020B0606020202030204" pitchFamily="34" charset="0"/>
              </a:rPr>
              <a:t>Podcasting</a:t>
            </a:r>
            <a:r>
              <a:rPr lang="cs-CZ" sz="1600" b="1" dirty="0">
                <a:latin typeface="Arial Narrow" panose="020B0606020202030204" pitchFamily="34" charset="0"/>
              </a:rPr>
              <a:t> – základy a tipy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Digitální fotografie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Digitální zpracování obrazů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Jak si vytvořím svůj vlastní blog?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 Narrow" panose="020B0606020202030204" pitchFamily="34" charset="0"/>
              </a:rPr>
              <a:t>Filmová produkce na </a:t>
            </a:r>
            <a:r>
              <a:rPr lang="cs-CZ" sz="1600" b="1" dirty="0" err="1">
                <a:latin typeface="Arial Narrow" panose="020B0606020202030204" pitchFamily="34" charset="0"/>
              </a:rPr>
              <a:t>iPadu</a:t>
            </a:r>
            <a:r>
              <a:rPr lang="cs-CZ" sz="1600" b="1" dirty="0">
                <a:latin typeface="Arial Narrow" panose="020B0606020202030204" pitchFamily="34" charset="0"/>
              </a:rPr>
              <a:t> a </a:t>
            </a:r>
            <a:r>
              <a:rPr lang="cs-CZ" sz="1600" b="1" dirty="0" smtClean="0">
                <a:latin typeface="Arial Narrow" panose="020B0606020202030204" pitchFamily="34" charset="0"/>
              </a:rPr>
              <a:t>iPhonu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2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0DCCAD-A3F8-4496-9611-6B303E814A2C}" type="slidenum">
              <a:rPr 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cs-CZ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128000" cy="981075"/>
          </a:xfrm>
        </p:spPr>
        <p:txBody>
          <a:bodyPr/>
          <a:lstStyle/>
          <a:p>
            <a:pPr eaLnBrk="1" hangingPunct="1"/>
            <a:r>
              <a:rPr lang="cs-CZ" sz="4000" smtClean="0"/>
              <a:t>Do jaké míry určí ICT naší budoucnost?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178800" cy="54006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Vliv technologií není přímočarý a jejich působení lze obtížně prognózovat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 smtClean="0"/>
              <a:t>Móda nebo hluboká a zásadní změna?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Knihovny nejsou pouze technologií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 smtClean="0"/>
              <a:t>Silné historické, kulturní, sociální, psychologické a filozofické vlivy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Rostou požadavky společnosti znalostí – vzdělávání jako celoživotní kontinuální proces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Autorská práva limitují přístup k digitálním dokumentům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Světy tištěných a digitálních médií nebudou nikdy totožné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Knihovny mají v informační společnosti rozvojový potenciál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dirty="0" smtClean="0"/>
              <a:t>…..ale musí se měnit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/>
              <a:t>O knihovnách rozhodnou jejich uživatelé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/>
              <a:t>Knihovny musí definovat svůj vztah k potřebám znalostní společnosti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cs-CZ" sz="2000" dirty="0" smtClean="0"/>
              <a:t>Musí poskytovat služby, které lidé potřebují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cs-CZ" sz="2000" dirty="0" smtClean="0"/>
          </a:p>
          <a:p>
            <a:pPr marL="990600" lvl="1" indent="-533400" eaLnBrk="1" hangingPunct="1">
              <a:lnSpc>
                <a:spcPct val="90000"/>
              </a:lnSpc>
            </a:pPr>
            <a:endParaRPr lang="cs-CZ" sz="2000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3706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Trendy</a:t>
            </a:r>
            <a:endParaRPr lang="cs-CZ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28037"/>
              </p:ext>
            </p:extLst>
          </p:nvPr>
        </p:nvGraphicFramePr>
        <p:xfrm>
          <a:off x="457200" y="1628800"/>
          <a:ext cx="8229600" cy="456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085"/>
                <a:gridCol w="792088"/>
                <a:gridCol w="3117411"/>
                <a:gridCol w="594016"/>
              </a:tblGrid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Bude nabídka  digitálních služeb?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Půjčování v knihovnách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01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Budou služby knihoven koncentrovány?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0" fontAlgn="ctr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Počet knihoven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</a:tr>
              <a:tr h="34208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Budou klesat výpůjčky tištěných knih?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0" fontAlgn="ctr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Počet pracovníků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0" fontAlgn="ctr"/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</a:tr>
              <a:tr h="43223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Budou knihovny půjčovat eknihy?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Zájem o prostory knihovny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Budou lidé číst?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Zájem o studium v knihovně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Budou číst knihy?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Zájem vzdělávací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Budou číst více eknihy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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Zájem o kulturní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58473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u="none" strike="noStrike">
                          <a:effectLst/>
                        </a:rPr>
                        <a:t>Bude klesat produkce a prodej pknih?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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Zájem o volnočasové aktivity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  <a:tr h="29700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>
                          <a:effectLst/>
                        </a:rPr>
                        <a:t>Bude stoupat produkce eknih?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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282" marR="9282" marT="928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1" u="none" strike="noStrike" dirty="0">
                          <a:effectLst/>
                        </a:rPr>
                        <a:t>Zájem o rovný přístup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2" marR="9282" marT="9282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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282" marR="9282" marT="9282" marB="0" anchor="ctr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0" y="620688"/>
            <a:ext cx="8791845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EF1B0-5893-4A60-80F8-64E9A19D0A10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2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Dva scénáře budoucího rozvoje knihoven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400" dirty="0" smtClean="0"/>
              <a:t>Knihovny si i v budoucnu zachovají své významné místo v oblasti vzdělávání, uchování a zpřístupnění informací i pro volnočasové aktivity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2400" dirty="0" smtClean="0"/>
              <a:t>Knihovny se stanou zbytečnou institucí, zaniknou jako telefonní budky nebo budou pouhou raritou</a:t>
            </a:r>
            <a:endParaRPr lang="cs-CZ" sz="2400" dirty="0"/>
          </a:p>
        </p:txBody>
      </p:sp>
      <p:pic>
        <p:nvPicPr>
          <p:cNvPr id="146436" name="Picture 4" descr="http://www.postreh.com/phprs/picture/daransky/para42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3"/>
            <a:ext cx="1456035" cy="10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http://www.honzikovyvlacky.cz/wp-content/uploads/2011/08/MT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504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0" name="Picture 8" descr="http://img.ihned.cz/attachment.php/510/28735510/aotuv45BDEHKLNjklPQchpqz01U9ARVm/101119_0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06834"/>
            <a:ext cx="3488710" cy="18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A216-FC02-4039-A59C-9C68BDA6C015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3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22859"/>
            <a:ext cx="7772400" cy="1470025"/>
          </a:xfrm>
        </p:spPr>
        <p:txBody>
          <a:bodyPr/>
          <a:lstStyle/>
          <a:p>
            <a:r>
              <a:rPr lang="cs-CZ" b="1" dirty="0" smtClean="0">
                <a:latin typeface="Arial Narrow" pitchFamily="34" charset="0"/>
              </a:rPr>
              <a:t>Děkuji za pozornost!</a:t>
            </a:r>
            <a:endParaRPr lang="cs-CZ" b="1" dirty="0">
              <a:latin typeface="Arial Narrow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8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7772400" cy="2232397"/>
          </a:xfrm>
        </p:spPr>
        <p:txBody>
          <a:bodyPr/>
          <a:lstStyle/>
          <a:p>
            <a:r>
              <a:rPr lang="cs-CZ" sz="3600" dirty="0"/>
              <a:t>Perspektivy a trendy oboru knihovnictví 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400" dirty="0" smtClean="0"/>
              <a:t>Jaké budou knihovny za 30 let?</a:t>
            </a:r>
            <a:br>
              <a:rPr lang="cs-CZ" sz="2400" dirty="0" smtClean="0"/>
            </a:br>
            <a:endParaRPr lang="cs-CZ" dirty="0" smtClean="0"/>
          </a:p>
        </p:txBody>
      </p:sp>
      <p:sp>
        <p:nvSpPr>
          <p:cNvPr id="2051" name="Podnadpis 4"/>
          <p:cNvSpPr>
            <a:spLocks noGrp="1"/>
          </p:cNvSpPr>
          <p:nvPr>
            <p:ph type="subTitle" idx="1"/>
          </p:nvPr>
        </p:nvSpPr>
        <p:spPr>
          <a:xfrm>
            <a:off x="1403350" y="4581129"/>
            <a:ext cx="6400800" cy="936103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cs-CZ" sz="3600" i="1" dirty="0" smtClean="0"/>
              <a:t>3.11.2014</a:t>
            </a:r>
          </a:p>
          <a:p>
            <a:pPr eaLnBrk="1" hangingPunct="1">
              <a:defRPr/>
            </a:pPr>
            <a:r>
              <a:rPr lang="cs-CZ" sz="3600" i="1" dirty="0" smtClean="0"/>
              <a:t>České Budějovice</a:t>
            </a:r>
            <a:endParaRPr lang="cs-CZ" sz="3600" i="1" dirty="0"/>
          </a:p>
          <a:p>
            <a:pPr eaLnBrk="1" hangingPunct="1">
              <a:defRPr/>
            </a:pPr>
            <a:r>
              <a:rPr lang="cs-CZ" i="1" dirty="0" smtClean="0"/>
              <a:t>Vít </a:t>
            </a:r>
            <a:r>
              <a:rPr lang="cs-CZ" i="1" dirty="0"/>
              <a:t>Richter</a:t>
            </a:r>
          </a:p>
          <a:p>
            <a:pPr eaLnBrk="1" hangingPunct="1">
              <a:defRPr/>
            </a:pPr>
            <a:r>
              <a:rPr lang="cs-CZ" i="1" dirty="0"/>
              <a:t>Národní knihovna ČR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68154"/>
            <a:ext cx="9144000" cy="8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dirty="0" smtClean="0"/>
              <a:t>Několik otázek pro budoucí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Autorská práva – dobrý nebo příznivý vliv?</a:t>
            </a:r>
          </a:p>
          <a:p>
            <a:r>
              <a:rPr lang="cs-CZ" dirty="0" smtClean="0"/>
              <a:t>Budou knihovny zajišťovat bezplatný přístup k autorsky chráněným dílům?</a:t>
            </a:r>
          </a:p>
          <a:p>
            <a:r>
              <a:rPr lang="cs-CZ" dirty="0" smtClean="0"/>
              <a:t>Knižní </a:t>
            </a:r>
            <a:r>
              <a:rPr lang="cs-CZ" dirty="0"/>
              <a:t>trh v ČR je velmi malý, neexistuje ekonomický model pro půjčování </a:t>
            </a:r>
            <a:r>
              <a:rPr lang="cs-CZ" dirty="0" err="1"/>
              <a:t>eknih</a:t>
            </a:r>
            <a:endParaRPr lang="cs-CZ" dirty="0"/>
          </a:p>
          <a:p>
            <a:pPr lvl="1"/>
            <a:r>
              <a:rPr lang="cs-CZ" dirty="0" smtClean="0"/>
              <a:t>Nabídka </a:t>
            </a:r>
            <a:r>
              <a:rPr lang="cs-CZ" dirty="0" err="1" smtClean="0"/>
              <a:t>eknih</a:t>
            </a:r>
            <a:r>
              <a:rPr lang="cs-CZ" dirty="0" smtClean="0"/>
              <a:t> v ČR je zatím velmi omezená</a:t>
            </a:r>
          </a:p>
          <a:p>
            <a:r>
              <a:rPr lang="cs-CZ" dirty="0"/>
              <a:t>Dokáží knihovny vytvořit zajímavou nabídku produktů a služeb v digitálním prostředí?</a:t>
            </a:r>
          </a:p>
          <a:p>
            <a:r>
              <a:rPr lang="cs-CZ" dirty="0" smtClean="0"/>
              <a:t>Budou existovat nějaká národní specifika v užívání </a:t>
            </a:r>
            <a:r>
              <a:rPr lang="cs-CZ" dirty="0" err="1" smtClean="0"/>
              <a:t>eknih</a:t>
            </a:r>
            <a:r>
              <a:rPr lang="cs-CZ" dirty="0" smtClean="0"/>
              <a:t>?</a:t>
            </a:r>
          </a:p>
          <a:p>
            <a:r>
              <a:rPr lang="cs-CZ" dirty="0"/>
              <a:t>Bude se zhoršovat čtenářská gramotnost?</a:t>
            </a:r>
          </a:p>
          <a:p>
            <a:pPr lvl="1"/>
            <a:r>
              <a:rPr lang="cs-CZ" dirty="0"/>
              <a:t>Pokud ano, přijme společnost nějaká opatření?</a:t>
            </a:r>
          </a:p>
          <a:p>
            <a:r>
              <a:rPr lang="cs-CZ" dirty="0" smtClean="0"/>
              <a:t>Mění se proporce v půjčování beletrie a naučné literatury? Jedná se o vliv využívání internetu?</a:t>
            </a:r>
          </a:p>
          <a:p>
            <a:r>
              <a:rPr lang="cs-CZ" dirty="0" smtClean="0"/>
              <a:t>Poklesne počet knihoven? Poklesne také počet pracovníků?</a:t>
            </a:r>
          </a:p>
          <a:p>
            <a:r>
              <a:rPr lang="cs-CZ" dirty="0" smtClean="0"/>
              <a:t>Zvládnou knihovny rozšíření svých funkcí jako informační, vzdělávací, kulturní a komunitní centra?</a:t>
            </a:r>
          </a:p>
          <a:p>
            <a:r>
              <a:rPr lang="cs-CZ" dirty="0" smtClean="0"/>
              <a:t>Budou se stavět a rekonstruovat knihovny?</a:t>
            </a:r>
          </a:p>
          <a:p>
            <a:r>
              <a:rPr lang="cs-CZ" dirty="0" smtClean="0"/>
              <a:t>Zvýší se, změní se kompetence pracovníků knihoven ve vztahu k rozvoji ICT?</a:t>
            </a:r>
          </a:p>
          <a:p>
            <a:r>
              <a:rPr lang="cs-CZ" dirty="0" smtClean="0"/>
              <a:t>Jakou roli v tom hraje věková a genderová skladba?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6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Rozvoj médií a ICT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5" y="3717032"/>
            <a:ext cx="8430881" cy="23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139952" y="3140968"/>
            <a:ext cx="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682752" y="2924944"/>
            <a:ext cx="91440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1984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0072"/>
            <a:ext cx="923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 descr="http://i.ebayimg.com/t/Apple-iPad-mini-16GB-Wi-Fi-4G-Cellular-AT-T-7-9in-Black-Slate/00/%24(KGrHqJHJEkFBjRBmT29BQmUdQ1eMg~~_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480120" cy="4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3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258" y="0"/>
            <a:ext cx="8795230" cy="1143000"/>
          </a:xfrm>
        </p:spPr>
        <p:txBody>
          <a:bodyPr/>
          <a:lstStyle/>
          <a:p>
            <a:r>
              <a:rPr lang="cs-CZ" sz="3200" b="1" dirty="0">
                <a:latin typeface="Arial Narrow" panose="020B0606020202030204" pitchFamily="34" charset="0"/>
              </a:rPr>
              <a:t>Dynamický rozvoj knihoven v posledních </a:t>
            </a:r>
            <a:r>
              <a:rPr lang="cs-CZ" sz="3200" b="1" dirty="0" smtClean="0">
                <a:latin typeface="Arial Narrow" panose="020B0606020202030204" pitchFamily="34" charset="0"/>
              </a:rPr>
              <a:t>30 </a:t>
            </a:r>
            <a:r>
              <a:rPr lang="cs-CZ" sz="3200" b="1" dirty="0">
                <a:latin typeface="Arial Narrow" panose="020B0606020202030204" pitchFamily="34" charset="0"/>
              </a:rPr>
              <a:t>letech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8" y="1484784"/>
            <a:ext cx="13354412" cy="460851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0B35-3BAD-4F8B-9C96-9EAEEA38D30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9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 lidského života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Objem informací šířených v globálním informačním prostředí překročil v roce 2010 rozsah 1 </a:t>
            </a:r>
            <a:r>
              <a:rPr lang="cs-CZ" sz="2000" dirty="0" err="1"/>
              <a:t>zettabytu</a:t>
            </a:r>
            <a:r>
              <a:rPr lang="cs-CZ" sz="2000" dirty="0"/>
              <a:t> a očekává se, že se tento </a:t>
            </a:r>
            <a:r>
              <a:rPr lang="cs-CZ" sz="2000" u="sng" dirty="0"/>
              <a:t>objem zdvojnásobí každé dva roky. </a:t>
            </a:r>
          </a:p>
          <a:p>
            <a:r>
              <a:rPr lang="cs-CZ" sz="2000" dirty="0"/>
              <a:t>Provoz internetu se v posledních </a:t>
            </a:r>
            <a:r>
              <a:rPr lang="cs-CZ" sz="2000" dirty="0" smtClean="0"/>
              <a:t>10 </a:t>
            </a:r>
            <a:r>
              <a:rPr lang="cs-CZ" sz="2000" dirty="0"/>
              <a:t>letech v zemích OECD </a:t>
            </a:r>
            <a:r>
              <a:rPr lang="cs-CZ" sz="2000" u="sng" dirty="0"/>
              <a:t>zvýšil o 13 000 %.</a:t>
            </a:r>
          </a:p>
          <a:p>
            <a:r>
              <a:rPr lang="cs-CZ" sz="2000" dirty="0"/>
              <a:t>V letech 2008 – 2011 bylo vytvořeno </a:t>
            </a:r>
            <a:r>
              <a:rPr lang="cs-CZ" sz="2000" u="sng" dirty="0"/>
              <a:t>více digitálních informací </a:t>
            </a:r>
            <a:r>
              <a:rPr lang="cs-CZ" sz="2000" dirty="0"/>
              <a:t>než zahrnují záznamy za celou </a:t>
            </a:r>
            <a:r>
              <a:rPr lang="cs-CZ" sz="2000" u="sng" dirty="0"/>
              <a:t>uplynulou historii lidstva</a:t>
            </a:r>
            <a:r>
              <a:rPr lang="cs-CZ" sz="2000" dirty="0"/>
              <a:t>.</a:t>
            </a:r>
          </a:p>
          <a:p>
            <a:r>
              <a:rPr lang="cs-CZ" sz="2000" dirty="0"/>
              <a:t>V září 2013 Národní bezpečnostní agentura (NSA) v Utahu ve Spojených státech otevřela nové datové centrum s kapacitou 12 </a:t>
            </a:r>
            <a:r>
              <a:rPr lang="cs-CZ" sz="2000" dirty="0" err="1"/>
              <a:t>exabytů</a:t>
            </a:r>
            <a:r>
              <a:rPr lang="cs-CZ" sz="2000" dirty="0"/>
              <a:t> (12 000 </a:t>
            </a:r>
            <a:r>
              <a:rPr lang="cs-CZ" sz="2000" dirty="0" err="1"/>
              <a:t>petabytů</a:t>
            </a:r>
            <a:r>
              <a:rPr lang="cs-CZ" sz="2000" dirty="0"/>
              <a:t>). K tomu, aby bylo možno uložit všechny doposud napsané knihy ve všech různých jazycích, potřebujeme kapacitu asi 400 </a:t>
            </a:r>
            <a:r>
              <a:rPr lang="cs-CZ" sz="2000" dirty="0" err="1"/>
              <a:t>terabytů</a:t>
            </a:r>
            <a:r>
              <a:rPr lang="cs-CZ" sz="2000" dirty="0"/>
              <a:t>. Jestliže jeden </a:t>
            </a:r>
            <a:r>
              <a:rPr lang="cs-CZ" sz="2000" dirty="0" err="1"/>
              <a:t>petabyt</a:t>
            </a:r>
            <a:r>
              <a:rPr lang="cs-CZ" sz="2000" dirty="0"/>
              <a:t> obsahuje 1000 </a:t>
            </a:r>
            <a:r>
              <a:rPr lang="cs-CZ" sz="2000" dirty="0" err="1"/>
              <a:t>terabytů</a:t>
            </a:r>
            <a:r>
              <a:rPr lang="cs-CZ" sz="2000" dirty="0"/>
              <a:t>, potom by nám na </a:t>
            </a:r>
            <a:r>
              <a:rPr lang="cs-CZ" sz="2000" u="sng" dirty="0"/>
              <a:t>uložení všech knih stačilo méně než jedno procento kapacity centra v Utahu (0,0033 %). </a:t>
            </a:r>
          </a:p>
          <a:p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5939393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IFLA Trend Report 2013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0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Pět hlavních trendů, které </a:t>
            </a:r>
            <a:r>
              <a:rPr lang="cs-CZ" sz="4000" dirty="0" smtClean="0"/>
              <a:t>mění </a:t>
            </a:r>
            <a:r>
              <a:rPr lang="cs-CZ" sz="4000" dirty="0"/>
              <a:t>informační prostředí </a:t>
            </a:r>
            <a:r>
              <a:rPr lang="cs-CZ" sz="4000" dirty="0" smtClean="0"/>
              <a:t>knihoven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cs-CZ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2400" dirty="0" smtClean="0"/>
              <a:t>Nové </a:t>
            </a:r>
            <a:r>
              <a:rPr lang="cs-CZ" sz="2400" dirty="0"/>
              <a:t>technologie budou rozšiřovat a současně omezovat přístup k informacím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400" dirty="0" smtClean="0"/>
              <a:t>Online </a:t>
            </a:r>
            <a:r>
              <a:rPr lang="cs-CZ" sz="2400" dirty="0"/>
              <a:t>vzdělávání umožní demokratizaci a globalizaci vzdělávání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400" dirty="0" smtClean="0"/>
              <a:t>Ochrana </a:t>
            </a:r>
            <a:r>
              <a:rPr lang="cs-CZ" sz="2400" dirty="0"/>
              <a:t>osobních údajů – hranice pro soukromí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400" dirty="0" err="1" smtClean="0"/>
              <a:t>Hyperkonektivita</a:t>
            </a:r>
            <a:r>
              <a:rPr lang="cs-CZ" sz="2400" dirty="0" smtClean="0"/>
              <a:t> </a:t>
            </a:r>
            <a:r>
              <a:rPr lang="cs-CZ" sz="2400" dirty="0"/>
              <a:t>celé společnosti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400" dirty="0" smtClean="0"/>
              <a:t>Globální </a:t>
            </a:r>
            <a:r>
              <a:rPr lang="cs-CZ" sz="2400" dirty="0"/>
              <a:t>informační ekonomie se bude vlivem nových technologií rychle proměňovat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06E75-B1B9-47C7-B954-DF8F77C01C20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99592" y="5939393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IFLA Trend Report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9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2013</Words>
  <Application>Microsoft Office PowerPoint</Application>
  <PresentationFormat>Předvádění na obrazovce (4:3)</PresentationFormat>
  <Paragraphs>484</Paragraphs>
  <Slides>58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6" baseType="lpstr">
      <vt:lpstr>Arial</vt:lpstr>
      <vt:lpstr>Arial Narrow</vt:lpstr>
      <vt:lpstr>Calibri</vt:lpstr>
      <vt:lpstr>Wingdings</vt:lpstr>
      <vt:lpstr>Motiv sady Office</vt:lpstr>
      <vt:lpstr>1_Vlastní návrh</vt:lpstr>
      <vt:lpstr>Vlastní návrh</vt:lpstr>
      <vt:lpstr>Graf</vt:lpstr>
      <vt:lpstr>Perspektivy a trendy oboru knihovnictví   Jaké budou knihovny za 30 let? </vt:lpstr>
      <vt:lpstr>Hlavní témata</vt:lpstr>
      <vt:lpstr>Dva scénáře budoucího rozvoje knihoven</vt:lpstr>
      <vt:lpstr>Který scénář je správný?  Který je pravděpodobnější?  Jaké budou knihovny za 30 let?  Jaké budou knihovny v roce 2044?</vt:lpstr>
      <vt:lpstr>Vývoj knihoven v příštích 30 letech?</vt:lpstr>
      <vt:lpstr>Rozvoj médií a ICT</vt:lpstr>
      <vt:lpstr>Dynamický rozvoj knihoven v posledních 30 letech</vt:lpstr>
      <vt:lpstr>Digitalizace lidského života</vt:lpstr>
      <vt:lpstr>Pět hlavních trendů, které mění informační prostředí knihoven</vt:lpstr>
      <vt:lpstr>Pět hlavních trendů, které mění informační prostředí knihoven</vt:lpstr>
      <vt:lpstr>Pět hlavních trendů, které mění informační prostředí knihoven</vt:lpstr>
      <vt:lpstr>Pět hlavních trendů, které mění informační prostředí knihoven</vt:lpstr>
      <vt:lpstr>Prezentace aplikace PowerPoint</vt:lpstr>
      <vt:lpstr>Co bude v roce 2044?</vt:lpstr>
      <vt:lpstr>Historická změna</vt:lpstr>
      <vt:lpstr>Co přinese digitalizace tištěné produkce?</vt:lpstr>
      <vt:lpstr>Vliv digitalizace na knihovny</vt:lpstr>
      <vt:lpstr>Budou lidé číst?</vt:lpstr>
      <vt:lpstr>Pkniha nebo Ekniha - jaká je budoucnost?</vt:lpstr>
      <vt:lpstr>Prezentace aplikace PowerPoint</vt:lpstr>
      <vt:lpstr>Prezentace aplikace PowerPoint</vt:lpstr>
      <vt:lpstr>Kolik minut denně věnujete mediálním aktivitám?</vt:lpstr>
      <vt:lpstr>Prezentace aplikace PowerPoint</vt:lpstr>
      <vt:lpstr>Děti: Kolik knih přečteš za měsíc?</vt:lpstr>
      <vt:lpstr>Mezinárodní průzkum PIAAC (1998-2012)</vt:lpstr>
      <vt:lpstr>Knižní trh</vt:lpstr>
      <vt:lpstr>Knižní trh</vt:lpstr>
      <vt:lpstr>Budou Češi eknihy číst jako Američané?</vt:lpstr>
      <vt:lpstr>Budou lidé chodit do knihoven?</vt:lpstr>
      <vt:lpstr>Prezentace aplikace PowerPoint</vt:lpstr>
      <vt:lpstr>Prezentace aplikace PowerPoint</vt:lpstr>
      <vt:lpstr>V budoucnu bude lépe?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budou knihovny za 30 let?</vt:lpstr>
      <vt:lpstr>Prezentace aplikace PowerPoint</vt:lpstr>
      <vt:lpstr>Knihovny v papírovém a digitálním světě</vt:lpstr>
      <vt:lpstr>Prezentace aplikace PowerPoint</vt:lpstr>
      <vt:lpstr>Centrální portál knihoven</vt:lpstr>
      <vt:lpstr>Priority knihoven v příštích 30 letech</vt:lpstr>
      <vt:lpstr>Pracovníci knihoven</vt:lpstr>
      <vt:lpstr>Složení pracovníků veřejných knihoven podle pohlaví</vt:lpstr>
      <vt:lpstr>Věkové složení pracovníků veřejných knihoven</vt:lpstr>
      <vt:lpstr>Vzdělání pracovníků veřejných knihoven</vt:lpstr>
      <vt:lpstr>Požadavky na nové a inovované kompetence</vt:lpstr>
      <vt:lpstr>Požadavky na nové a inovované kompetence</vt:lpstr>
      <vt:lpstr>Prezentace aplikace PowerPoint</vt:lpstr>
      <vt:lpstr>Do jaké míry určí ICT naší budoucnost?</vt:lpstr>
      <vt:lpstr>Trendy</vt:lpstr>
      <vt:lpstr>Prezentace aplikace PowerPoint</vt:lpstr>
      <vt:lpstr>Dva scénáře budoucího rozvoje knihoven</vt:lpstr>
      <vt:lpstr>Děkuji za pozornost!</vt:lpstr>
      <vt:lpstr>Perspektivy a trendy oboru knihovnictví   Jaké budou knihovny za 30 let? </vt:lpstr>
      <vt:lpstr>Několik otázek pro budoucí vývoj</vt:lpstr>
    </vt:vector>
  </TitlesOfParts>
  <Company>Národní knihovna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výkonu a činnosti knihoven  Projekt „Benchmarking knihoven“</dc:title>
  <dc:creator>KI</dc:creator>
  <cp:lastModifiedBy>Richter Vít</cp:lastModifiedBy>
  <cp:revision>325</cp:revision>
  <cp:lastPrinted>2012-10-29T11:24:13Z</cp:lastPrinted>
  <dcterms:created xsi:type="dcterms:W3CDTF">2010-09-20T19:44:17Z</dcterms:created>
  <dcterms:modified xsi:type="dcterms:W3CDTF">2014-11-03T07:22:03Z</dcterms:modified>
</cp:coreProperties>
</file>