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6"/>
  </p:notesMasterIdLst>
  <p:sldIdLst>
    <p:sldId id="455" r:id="rId2"/>
    <p:sldId id="340" r:id="rId3"/>
    <p:sldId id="342" r:id="rId4"/>
    <p:sldId id="343" r:id="rId5"/>
    <p:sldId id="380" r:id="rId6"/>
    <p:sldId id="344" r:id="rId7"/>
    <p:sldId id="345" r:id="rId8"/>
    <p:sldId id="347" r:id="rId9"/>
    <p:sldId id="348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50" r:id="rId20"/>
    <p:sldId id="381" r:id="rId21"/>
    <p:sldId id="351" r:id="rId22"/>
    <p:sldId id="352" r:id="rId23"/>
    <p:sldId id="377" r:id="rId24"/>
    <p:sldId id="395" r:id="rId25"/>
    <p:sldId id="396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346" r:id="rId61"/>
    <p:sldId id="275" r:id="rId62"/>
    <p:sldId id="318" r:id="rId63"/>
    <p:sldId id="316" r:id="rId64"/>
    <p:sldId id="317" r:id="rId65"/>
    <p:sldId id="319" r:id="rId66"/>
    <p:sldId id="276" r:id="rId67"/>
    <p:sldId id="320" r:id="rId68"/>
    <p:sldId id="434" r:id="rId69"/>
    <p:sldId id="435" r:id="rId70"/>
    <p:sldId id="437" r:id="rId71"/>
    <p:sldId id="438" r:id="rId72"/>
    <p:sldId id="439" r:id="rId73"/>
    <p:sldId id="440" r:id="rId74"/>
    <p:sldId id="441" r:id="rId75"/>
    <p:sldId id="442" r:id="rId76"/>
    <p:sldId id="452" r:id="rId77"/>
    <p:sldId id="453" r:id="rId78"/>
    <p:sldId id="451" r:id="rId79"/>
    <p:sldId id="444" r:id="rId80"/>
    <p:sldId id="445" r:id="rId81"/>
    <p:sldId id="447" r:id="rId82"/>
    <p:sldId id="448" r:id="rId83"/>
    <p:sldId id="450" r:id="rId84"/>
    <p:sldId id="454" r:id="rId85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86" autoAdjust="0"/>
  </p:normalViewPr>
  <p:slideViewPr>
    <p:cSldViewPr>
      <p:cViewPr varScale="1">
        <p:scale>
          <a:sx n="52" d="100"/>
          <a:sy n="52" d="100"/>
        </p:scale>
        <p:origin x="-9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DEADF0-21D8-48DA-A6CE-7FF66357D34C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CED2C0-599C-4631-9528-5E056ACFD7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2EB9A5-C457-4339-8247-C55ED05BA2AA}" type="slidenum">
              <a:rPr lang="cs-CZ" smtClean="0"/>
              <a:pPr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32</a:t>
            </a:fld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33</a:t>
            </a:fld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49</a:t>
            </a:fld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50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51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52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5839A8-C2B9-4B59-8521-A766317CDD03}" type="slidenum">
              <a:rPr lang="cs-CZ" smtClean="0"/>
              <a:pPr/>
              <a:t>63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Arial" charset="0"/>
              </a:rPr>
              <a:t>jsou upraveny informace o knize (název, autor, nakladatelství, rok vydání...) a soubor epub/mobi je odeslán do čtečky.</a:t>
            </a:r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2E268-A89C-4E90-ACC4-035ADDAE15DE}" type="slidenum">
              <a:rPr lang="cs-CZ" smtClean="0"/>
              <a:pPr/>
              <a:t>22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26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27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31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C2AB5-A1E3-4EC3-B774-E874F4557A22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12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A46AD8-E7EB-4C34-AC5E-2251388E70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4E3B-1797-408C-B204-379ED1A0BC50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0D1B7-751A-4F52-B8AB-C5F274EA44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D7E40-606F-4E28-99CD-2612E1ABF734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F76F-2CDD-4008-A80A-B9B3C51FD9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0C05-FC30-47A8-B378-1582A0FE19A8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E9E3-53B3-4F95-940D-B7259E52E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D09D-E22D-4361-819A-C2A25CC2923B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2C9A-61B2-4588-B67E-5B4C62BE91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43E1-FCB8-47AF-AFE6-DDEBB1C41346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42C29-7E47-4DD1-806C-FA3DD14058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825B8-F730-4857-81D2-72C8558E84CC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EAB2-3F45-419E-AFC8-9702DE4D16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BAB6C-C14A-4859-BD55-55B48BC74B15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EBD25-A84A-4DDF-AF53-55F330948C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B3CBBA9-4B04-49F7-AA29-DA3F64028FAE}" type="datetimeFigureOut">
              <a:rPr lang="cs-CZ"/>
              <a:pPr>
                <a:defRPr/>
              </a:pPr>
              <a:t>19.11.2014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9A64A3AB-BD8D-43D2-864A-AADAE85A1D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B2C1D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2epu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advokacie.cz/cz/clanky/elektronicke-knihy-z-pohledu-pravniho.html" TargetMode="External"/><Relationship Id="rId2" Type="http://schemas.openxmlformats.org/officeDocument/2006/relationships/hyperlink" Target="http://www.lupa.cz/clanky/elektronicke-knihy-z-pohledu-pravniho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urzy.knihovna.cz/file.php/38/Lenka_6_lekce/6_lekce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vibib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ssib.fr/bibliotheque-numerique/document-49503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phx.corporate-ir.net/phoenix.zhtml?ID=1625426&amp;p=irol-newsArticle&amp;c=176060&amp;highlight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vice.idnes.cz/kindle_zadani.asp" TargetMode="External"/><Relationship Id="rId2" Type="http://schemas.openxmlformats.org/officeDocument/2006/relationships/hyperlink" Target="http://eknihy.academia.cz/vybor-ze-starsi-ceske-literatur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app.lidovky.cz/kindle_zadani.asp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nuscriptorium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kramerius.cbvk.cz:8080/search/" TargetMode="External"/><Relationship Id="rId2" Type="http://schemas.openxmlformats.org/officeDocument/2006/relationships/hyperlink" Target="http://cs.wikipedia.org/wiki/Syst%C3%A9m_Krameri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ramerius.nkp.cz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memory.loc.gov/ammem/index.html" TargetMode="External"/><Relationship Id="rId2" Type="http://schemas.openxmlformats.org/officeDocument/2006/relationships/hyperlink" Target="http://www.europeana.eu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birky.cz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google.cz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google.cz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lp.cz/cz/projekty/e-knihovna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kaskola.cz/2014/10/e-knihy-pro-knihovny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kos.cz/elektronicke-zdroje/databaze-vytvarene-v-msvk/clanek/regionalni-e-knihy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mknihy.cz/" TargetMode="External"/><Relationship Id="rId2" Type="http://schemas.openxmlformats.org/officeDocument/2006/relationships/hyperlink" Target="http://www.kosmas.cz/eknih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reading.cz/" TargetMode="External"/><Relationship Id="rId5" Type="http://schemas.openxmlformats.org/officeDocument/2006/relationships/hyperlink" Target="http://knihy.idnes.cz/" TargetMode="External"/><Relationship Id="rId4" Type="http://schemas.openxmlformats.org/officeDocument/2006/relationships/hyperlink" Target="http://rajknih.cz/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Zuzana Hájková</a:t>
            </a:r>
          </a:p>
          <a:p>
            <a:r>
              <a:rPr lang="cs-CZ" dirty="0" smtClean="0"/>
              <a:t>Jihočeská vědecká knihovna</a:t>
            </a:r>
          </a:p>
          <a:p>
            <a:r>
              <a:rPr lang="cs-CZ" dirty="0" smtClean="0"/>
              <a:t>V </a:t>
            </a:r>
            <a:r>
              <a:rPr lang="cs-CZ" smtClean="0"/>
              <a:t>Českých Budějovicích</a:t>
            </a:r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E-knihy a knihovny - I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</a:t>
            </a:r>
          </a:p>
        </p:txBody>
      </p:sp>
      <p:sp>
        <p:nvSpPr>
          <p:cNvPr id="12291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00" indent="-495300">
              <a:buFont typeface="Wingdings 2" pitchFamily="18" charset="2"/>
              <a:buAutoNum type="arabicPeriod"/>
            </a:pPr>
            <a:r>
              <a:rPr lang="cs-CZ" smtClean="0"/>
              <a:t>Naskenovat jednotlivé stránky</a:t>
            </a:r>
          </a:p>
          <a:p>
            <a:pPr marL="495300" indent="-495300">
              <a:buFont typeface="Wingdings 2" pitchFamily="18" charset="2"/>
              <a:buAutoNum type="arabicPeriod"/>
            </a:pPr>
            <a:endParaRPr lang="cs-CZ" smtClean="0"/>
          </a:p>
          <a:p>
            <a:pPr marL="495300" indent="-495300"/>
            <a:endParaRPr lang="cs-CZ" smtClean="0"/>
          </a:p>
          <a:p>
            <a:pPr marL="495300" indent="-495300"/>
            <a:endParaRPr lang="cs-CZ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37338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7877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2. Pomocí OCR převést stránky na formátovaný text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89154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3. Oprava případných chyb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4. Export do textového formátu (doc., odt)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38400"/>
            <a:ext cx="55626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71950"/>
            <a:ext cx="29273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sp>
        <p:nvSpPr>
          <p:cNvPr id="15363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Pro čtečky 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5. </a:t>
            </a:r>
            <a:r>
              <a:rPr lang="cs-CZ" smtClean="0">
                <a:latin typeface="Arial" charset="0"/>
              </a:rPr>
              <a:t>Export do formátu e-knihy (mobi, epub)</a:t>
            </a:r>
          </a:p>
          <a:p>
            <a:r>
              <a:rPr lang="cs-CZ" smtClean="0">
                <a:latin typeface="Arial" charset="0"/>
                <a:hlinkClick r:id="rId2"/>
              </a:rPr>
              <a:t>www.2epub.com</a:t>
            </a:r>
            <a:endParaRPr lang="cs-CZ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971800"/>
            <a:ext cx="61722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latin typeface="Arial" charset="0"/>
                <a:cs typeface="Arial" charset="0"/>
              </a:rPr>
              <a:t>6. Odesl</a:t>
            </a:r>
            <a:r>
              <a:rPr lang="cs-CZ" smtClean="0">
                <a:cs typeface="Arial" charset="0"/>
              </a:rPr>
              <a:t>á</a:t>
            </a:r>
            <a:r>
              <a:rPr lang="cs-CZ" smtClean="0">
                <a:latin typeface="Arial" charset="0"/>
                <a:cs typeface="Arial" charset="0"/>
              </a:rPr>
              <a:t>n</a:t>
            </a:r>
            <a:r>
              <a:rPr lang="cs-CZ" smtClean="0">
                <a:cs typeface="Arial" charset="0"/>
              </a:rPr>
              <a:t>í</a:t>
            </a:r>
            <a:r>
              <a:rPr lang="cs-CZ" smtClean="0">
                <a:latin typeface="Arial" charset="0"/>
                <a:cs typeface="Arial" charset="0"/>
              </a:rPr>
              <a:t> knihy do čtečky</a:t>
            </a:r>
          </a:p>
          <a:p>
            <a:r>
              <a:rPr lang="cs-CZ" smtClean="0">
                <a:latin typeface="Arial" charset="0"/>
              </a:rPr>
              <a:t>program Calibre</a:t>
            </a:r>
            <a:endParaRPr lang="cs-CZ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2420938"/>
            <a:ext cx="53213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Zásadní rozdíl mezi tištěnou knihou a E-knihou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Distribuce tištěných knih = zpřístupňování díla v hmotné podobě prodejem nebo jiným převodem vlastnického práva k originálu …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sz="2200" smtClean="0"/>
              <a:t>Prvním prodejem knihy (převod vlastnického práva) dochází k tzv. vyčerpání autorských práv k rozmnoženině díla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sz="2200" smtClean="0"/>
              <a:t>Tímto vyčerpáním práv už nositel práv nemůže kontrolovat další nakládání s konkrétní knihou (kusem)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sz="2200" smtClean="0"/>
              <a:t>Každý další vlastník knihy ji může dále prodat, někomu půjčit 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sz="2200" smtClean="0"/>
              <a:t>Nemůže však bez souhlasu ji pronajmout či zpřístupnit veřejnosti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E-kniha – není distribuována ve hmotné podobě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Nedochází k převodu vlastnického práva k hmotné rozmnoženině, nemůže dojít ani k vyčerpání práva autora k jednotlivým rozmnoženinám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Díla bez hmotného nosiče – tzv. </a:t>
            </a:r>
            <a:r>
              <a:rPr lang="cs-CZ" b="1" dirty="0" smtClean="0"/>
              <a:t>sdělování díla veřejnosti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dirty="0" smtClean="0"/>
              <a:t>S tím není spojeno vyčerpání práv autora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Příklad z jiné oblasti: CD koupené x CD stáhnuté i z oficiálního zdroje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CD mohu prodat, darovat třetí osobě x nemohu s touto kopií prodat či jinak nakládat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Co tedy uživatel E-knihy může?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Jen to, co mu </a:t>
            </a:r>
            <a:r>
              <a:rPr lang="cs-CZ" b="1" dirty="0" smtClean="0"/>
              <a:t>dovolí distributor </a:t>
            </a:r>
            <a:r>
              <a:rPr lang="cs-CZ" dirty="0" smtClean="0"/>
              <a:t>E-knihy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cs-CZ" dirty="0" smtClean="0"/>
              <a:t>= Uzavření licenční smlouvy mezi uživatelem a distributorem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Pokud smlouva není – distributor dílo zpřístupní jen za účelem, aby si uživatel zhotovil rozmnoženinu pro osobní potřebu (nebo zašle na čtečku)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tj. jen </a:t>
            </a:r>
            <a:r>
              <a:rPr lang="cs-CZ" b="1" dirty="0" smtClean="0"/>
              <a:t>minimální rozsah </a:t>
            </a:r>
            <a:r>
              <a:rPr lang="cs-CZ" dirty="0" smtClean="0"/>
              <a:t>práv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cs-CZ" sz="3200" b="1" dirty="0" smtClean="0"/>
              <a:t>E-knihu podle AZ nemohu prodat, půjčit ani darovat a to ani se čtečkou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b="1" smtClean="0"/>
              <a:t>Elektronické knihy z pohledu právního</a:t>
            </a:r>
            <a:r>
              <a:rPr lang="cs-CZ" smtClean="0"/>
              <a:t> (Josef Aujezdský)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hlinkClick r:id="rId2"/>
              </a:rPr>
              <a:t>http://www.lupa.cz/clanky/elektronicke-knihy-z-pohledu-pravniho/</a:t>
            </a:r>
            <a:endParaRPr lang="cs-CZ" smtClean="0"/>
          </a:p>
          <a:p>
            <a:pPr eaLnBrk="1" hangingPunct="1">
              <a:lnSpc>
                <a:spcPct val="90000"/>
              </a:lnSpc>
            </a:pPr>
            <a:r>
              <a:rPr lang="cs-CZ" smtClean="0">
                <a:hlinkClick r:id="rId3"/>
              </a:rPr>
              <a:t>http://www.e-advokacie.cz/cz/clanky/elektronicke-knihy-z-pohledu-pravniho.html</a:t>
            </a:r>
            <a:endParaRPr lang="cs-CZ" smtClean="0"/>
          </a:p>
          <a:p>
            <a:pPr eaLnBrk="1" hangingPunct="1">
              <a:lnSpc>
                <a:spcPct val="90000"/>
              </a:lnSpc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b="1" smtClean="0"/>
              <a:t>E-knihy z pohledu Autorského práva</a:t>
            </a:r>
            <a:r>
              <a:rPr lang="cs-CZ" smtClean="0"/>
              <a:t> (Lenka Fatková)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E-learning Autorské právo nejen pro knihovny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hlinkClick r:id="rId4"/>
              </a:rPr>
              <a:t>http://kurzy.knihovna.cz/file.php/38/Lenka_6_lekce/6_lekce.pdf</a:t>
            </a: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smtClean="0"/>
              <a:t>E-knihy a co s nimi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b="1" smtClean="0"/>
              <a:t>Prodej 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Ochrana – systém DRM – Digital Rights Management </a:t>
            </a:r>
          </a:p>
          <a:p>
            <a:pPr lvl="2">
              <a:lnSpc>
                <a:spcPct val="80000"/>
              </a:lnSpc>
            </a:pPr>
            <a:r>
              <a:rPr lang="cs-CZ" sz="2600" smtClean="0"/>
              <a:t>Technická  - omezeno kopírování, tisk, časový zámek…</a:t>
            </a:r>
          </a:p>
          <a:p>
            <a:pPr lvl="2">
              <a:lnSpc>
                <a:spcPct val="80000"/>
              </a:lnSpc>
            </a:pPr>
            <a:r>
              <a:rPr lang="cs-CZ" sz="2600" smtClean="0"/>
              <a:t>Sociální (</a:t>
            </a:r>
            <a:r>
              <a:rPr lang="cs-CZ" sz="2600" i="1" smtClean="0"/>
              <a:t>social DRM)</a:t>
            </a:r>
            <a:r>
              <a:rPr lang="cs-CZ" sz="2600" smtClean="0"/>
              <a:t> – s dokumentem jsou neoddělitelně spjaty údaje o jeho majiteli/zařízení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mtClean="0"/>
          </a:p>
          <a:p>
            <a:pPr>
              <a:lnSpc>
                <a:spcPct val="80000"/>
              </a:lnSpc>
            </a:pPr>
            <a:r>
              <a:rPr lang="cs-CZ" b="1" smtClean="0"/>
              <a:t>Půjčování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Komerční 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Neziskové  (knihovny)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E-knihy v knihovnách</a:t>
            </a:r>
          </a:p>
        </p:txBody>
      </p:sp>
      <p:sp>
        <p:nvSpPr>
          <p:cNvPr id="409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4933950"/>
          </a:xfrm>
        </p:spPr>
        <p:txBody>
          <a:bodyPr/>
          <a:lstStyle/>
          <a:p>
            <a:r>
              <a:rPr lang="cs-CZ" sz="3600" dirty="0" smtClean="0"/>
              <a:t>Definice E-knihy</a:t>
            </a:r>
          </a:p>
          <a:p>
            <a:r>
              <a:rPr lang="cs-CZ" sz="3600" dirty="0" smtClean="0"/>
              <a:t>Vývoj, technologie E-knih, formáty</a:t>
            </a:r>
          </a:p>
          <a:p>
            <a:r>
              <a:rPr lang="cs-CZ" sz="3600" dirty="0" smtClean="0"/>
              <a:t>Tvorba E-knihy</a:t>
            </a:r>
          </a:p>
          <a:p>
            <a:r>
              <a:rPr lang="cs-CZ" sz="3600" dirty="0" smtClean="0"/>
              <a:t>E-knihy a autorský zákon</a:t>
            </a:r>
          </a:p>
          <a:p>
            <a:r>
              <a:rPr lang="cs-CZ" sz="3600" dirty="0" smtClean="0"/>
              <a:t>Půjčování E-knih v knihovnách – situace ve světě a u nás</a:t>
            </a:r>
          </a:p>
          <a:p>
            <a:r>
              <a:rPr lang="cs-CZ" sz="3600" dirty="0" smtClean="0"/>
              <a:t>Kde najít e-knihy – koupě, volně ke stažení (ne půjčování!)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Půjčování E-knih v knihovnách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mtClean="0"/>
              <a:t>Distributoři / poskytovatelé obsahu ( E-knih, E-časopisů, audioknih, hudby, filmů…) řeší </a:t>
            </a:r>
            <a:r>
              <a:rPr lang="cs-CZ" b="1" smtClean="0"/>
              <a:t>licenční vztahy </a:t>
            </a:r>
            <a:r>
              <a:rPr lang="cs-CZ" smtClean="0"/>
              <a:t>s nakladateli</a:t>
            </a:r>
          </a:p>
          <a:p>
            <a:pPr>
              <a:lnSpc>
                <a:spcPct val="90000"/>
              </a:lnSpc>
            </a:pPr>
            <a:r>
              <a:rPr lang="cs-CZ" smtClean="0"/>
              <a:t>Nakladatel si určí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jak se smí s jeho dokumenty nakládat (tisk, kopírování …)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knihovnám pak poskytují kompletní technologické zázemí pro elektronické půjčování.</a:t>
            </a:r>
          </a:p>
          <a:p>
            <a:pPr>
              <a:lnSpc>
                <a:spcPct val="90000"/>
              </a:lnSpc>
            </a:pPr>
            <a:r>
              <a:rPr lang="cs-CZ" smtClean="0"/>
              <a:t>Práva k vypůjčené knize, (ne)možnost jejího kopírování, tisku a hlídání výpůjční lhůty technicky řeší systém ochrany DRM (Digital Rights Management), který je nedělitelně spjat se samotným dokumentem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Půjčování E-knih v knihovnách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8229600" cy="48244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cs-CZ" sz="2800" smtClean="0"/>
          </a:p>
          <a:p>
            <a:pPr eaLnBrk="1" hangingPunct="1"/>
            <a:r>
              <a:rPr lang="cs-CZ" sz="2800" smtClean="0"/>
              <a:t>Z hlediska AZ je pro knihovny jednoduché půjčovat tištěné a zvukové dokumenty</a:t>
            </a:r>
          </a:p>
          <a:p>
            <a:pPr eaLnBrk="1" hangingPunct="1"/>
            <a:r>
              <a:rPr lang="cs-CZ" sz="2800" smtClean="0"/>
              <a:t>U filmů, DVD, elektronických dokumentů – licenční ujednání s jejich poskytovatelem (nakladatel/distributor)</a:t>
            </a:r>
          </a:p>
          <a:p>
            <a:pPr eaLnBrk="1" hangingPunct="1"/>
            <a:r>
              <a:rPr lang="cs-CZ" sz="2800" smtClean="0"/>
              <a:t>Jinak možnost půjčovat jen právně volná díla</a:t>
            </a:r>
          </a:p>
          <a:p>
            <a:pPr eaLnBrk="1" hangingPunct="1">
              <a:buFont typeface="Wingdings 2" pitchFamily="18" charset="2"/>
              <a:buNone/>
            </a:pPr>
            <a:endParaRPr lang="cs-CZ" sz="2400" smtClean="0"/>
          </a:p>
          <a:p>
            <a:pPr eaLnBrk="1" hangingPunct="1">
              <a:buFont typeface="Wingdings 2" pitchFamily="18" charset="2"/>
              <a:buNone/>
            </a:pPr>
            <a:endParaRPr 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Půjčování E-knih v knihovnách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188" y="1628775"/>
            <a:ext cx="8034337" cy="5445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2800" b="1" smtClean="0"/>
              <a:t>	Systém předplatného pro knihovny:</a:t>
            </a:r>
          </a:p>
          <a:p>
            <a:pPr eaLnBrk="1" hangingPunct="1"/>
            <a:r>
              <a:rPr lang="cs-CZ" sz="2800" smtClean="0"/>
              <a:t>Knihovny si předplatí maximální počet možných „výpůjček“ daného titulu (kolekce)</a:t>
            </a:r>
          </a:p>
          <a:p>
            <a:pPr lvl="1" eaLnBrk="1" hangingPunct="1"/>
            <a:r>
              <a:rPr lang="cs-CZ" sz="2800" b="1" smtClean="0"/>
              <a:t>Sériově </a:t>
            </a:r>
            <a:r>
              <a:rPr lang="cs-CZ" sz="2800" smtClean="0"/>
              <a:t>– umožňuje půjčit daný titul v jednu chvíli pouze jednomu čtenáři, další čtenáři musí počkat (rezervace)</a:t>
            </a:r>
          </a:p>
          <a:p>
            <a:pPr lvl="1" eaLnBrk="1" hangingPunct="1"/>
            <a:r>
              <a:rPr lang="cs-CZ" sz="2800" b="1" smtClean="0"/>
              <a:t>Paralelně </a:t>
            </a:r>
            <a:r>
              <a:rPr lang="cs-CZ" sz="2800" smtClean="0"/>
              <a:t>– daný titul lze půjčit vícekrát najednou </a:t>
            </a:r>
          </a:p>
          <a:p>
            <a:pPr eaLnBrk="1" hangingPunct="1">
              <a:buFont typeface="Wingdings 2" pitchFamily="18" charset="2"/>
              <a:buNone/>
            </a:pP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smtClean="0"/>
              <a:t>Půjčování E-knih v knihovnách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288" y="1916113"/>
            <a:ext cx="8424862" cy="47529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b="1" smtClean="0"/>
              <a:t>	</a:t>
            </a:r>
            <a:r>
              <a:rPr lang="cs-CZ" sz="3200" b="1" smtClean="0"/>
              <a:t>Princip půjčování E-knih</a:t>
            </a:r>
            <a:r>
              <a:rPr lang="cs-CZ" sz="3200" smtClean="0"/>
              <a:t>:</a:t>
            </a:r>
          </a:p>
          <a:p>
            <a:pPr eaLnBrk="1" hangingPunct="1">
              <a:buFont typeface="Arial" charset="0"/>
              <a:buChar char="•"/>
            </a:pPr>
            <a:r>
              <a:rPr lang="cs-CZ" sz="3200" smtClean="0"/>
              <a:t>Čtenář nemusí fyzicky navštívit knihovnu;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Přes své přihlašovací údaje se připojí do on-line katalogu knihovny nebo jiného distributora E-knih;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Vybere si titul;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Ten si stáhne do svého zařízení (čtečka, mobil, tablet, PC);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Po uplynutí výpůjční doby se vybraný titul přestane v daném zařízení zobrazovat.</a:t>
            </a:r>
          </a:p>
          <a:p>
            <a:pPr eaLnBrk="1" hangingPunct="1">
              <a:buFont typeface="Arial" charset="0"/>
              <a:buChar char="•"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Půjčování E-knih v knihovnách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mtClean="0"/>
              <a:t>Distributoři / poskytovatelé obsahu ( E-knih, E-časopisů, audioknih, hudby, filmů…) řeší </a:t>
            </a:r>
            <a:r>
              <a:rPr lang="cs-CZ" b="1" smtClean="0"/>
              <a:t>licenční vztahy </a:t>
            </a:r>
            <a:r>
              <a:rPr lang="cs-CZ" smtClean="0"/>
              <a:t>s nakladateli</a:t>
            </a:r>
          </a:p>
          <a:p>
            <a:pPr>
              <a:lnSpc>
                <a:spcPct val="90000"/>
              </a:lnSpc>
            </a:pPr>
            <a:r>
              <a:rPr lang="cs-CZ" smtClean="0"/>
              <a:t>Nakladatel si určí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jak se smí s jeho dokumenty nakládat (tisk, kopírování …)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knihovnám pak poskytují kompletní technologické zázemí pro elektronické půjčování.</a:t>
            </a:r>
          </a:p>
          <a:p>
            <a:pPr>
              <a:lnSpc>
                <a:spcPct val="90000"/>
              </a:lnSpc>
            </a:pPr>
            <a:r>
              <a:rPr lang="cs-CZ" smtClean="0"/>
              <a:t>Práva k vypůjčené knize, (ne)možnost jejího kopírování, tisku a hlídání výpůjční lhůty technicky řeší systém ochrany DRM (Digital Rights Management), který je nedělitelně spjat se samotným dokumentem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2215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sociální DRM </a:t>
            </a:r>
            <a:r>
              <a:rPr lang="cs-CZ" dirty="0" smtClean="0"/>
              <a:t>(vodoznak) – označení kopie e-knihy jménem konkrétního čtenáře, který si ji koupil, případně IP či poštovní adresou, tzn. uživatel může knihu kopírovat a otevřít na jakémkoli zařízení, ovšem pokud ji veřejně </a:t>
            </a:r>
            <a:r>
              <a:rPr lang="cs-CZ" dirty="0" err="1" smtClean="0"/>
              <a:t>nasdílí</a:t>
            </a:r>
            <a:r>
              <a:rPr lang="cs-CZ" dirty="0" smtClean="0"/>
              <a:t> navzdory autorskému právu, bude identifikován</a:t>
            </a:r>
          </a:p>
          <a:p>
            <a:pPr>
              <a:buNone/>
            </a:pPr>
            <a:r>
              <a:rPr lang="cs-CZ" dirty="0" smtClean="0"/>
              <a:t>(</a:t>
            </a:r>
            <a:r>
              <a:rPr lang="cs-CZ" sz="2400" dirty="0" smtClean="0"/>
              <a:t>e-</a:t>
            </a:r>
            <a:r>
              <a:rPr lang="cs-CZ" sz="2400" dirty="0" err="1" smtClean="0"/>
              <a:t>Reading</a:t>
            </a:r>
            <a:r>
              <a:rPr lang="cs-CZ" sz="2400" dirty="0" smtClean="0"/>
              <a:t>, Kosmas a </a:t>
            </a:r>
            <a:r>
              <a:rPr lang="cs-CZ" sz="2400" dirty="0" err="1" smtClean="0"/>
              <a:t>Palmknihy</a:t>
            </a:r>
            <a:r>
              <a:rPr lang="cs-CZ" dirty="0" smtClean="0"/>
              <a:t>);</a:t>
            </a:r>
          </a:p>
          <a:p>
            <a:r>
              <a:rPr lang="cs-CZ" dirty="0" smtClean="0"/>
              <a:t>2. </a:t>
            </a:r>
            <a:r>
              <a:rPr lang="cs-CZ" b="1" dirty="0" smtClean="0"/>
              <a:t>Sociální DRM doplněné </a:t>
            </a:r>
            <a:r>
              <a:rPr lang="cs-CZ" dirty="0" smtClean="0"/>
              <a:t>o zákaz úprav, kopírování nebo tisku e-knihy</a:t>
            </a:r>
          </a:p>
          <a:p>
            <a:r>
              <a:rPr lang="cs-CZ" dirty="0" smtClean="0"/>
              <a:t>3. </a:t>
            </a:r>
            <a:r>
              <a:rPr lang="cs-CZ" b="1" dirty="0" smtClean="0"/>
              <a:t>Tzv. tvrdé DRM </a:t>
            </a:r>
            <a:r>
              <a:rPr lang="cs-CZ" dirty="0" smtClean="0"/>
              <a:t>(</a:t>
            </a:r>
            <a:r>
              <a:rPr lang="cs-CZ" dirty="0" err="1" smtClean="0"/>
              <a:t>proprietární</a:t>
            </a:r>
            <a:r>
              <a:rPr lang="cs-CZ" dirty="0" smtClean="0"/>
              <a:t>) – úplné uzamčení e-knihy pro použití na konkrétním čtecím zařízení</a:t>
            </a:r>
          </a:p>
          <a:p>
            <a:pPr>
              <a:buNone/>
            </a:pPr>
            <a:r>
              <a:rPr lang="cs-CZ" sz="2400" dirty="0" smtClean="0"/>
              <a:t>(</a:t>
            </a:r>
            <a:r>
              <a:rPr lang="cs-CZ" sz="2400" dirty="0" err="1" smtClean="0"/>
              <a:t>Wooky</a:t>
            </a:r>
            <a:r>
              <a:rPr lang="cs-CZ" sz="2400" dirty="0" smtClean="0"/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pPr lvl="0"/>
            <a:r>
              <a:rPr lang="cs-CZ" sz="2400" dirty="0" smtClean="0"/>
              <a:t>jediná platforma </a:t>
            </a:r>
            <a:r>
              <a:rPr lang="cs-CZ" sz="2400" b="1" dirty="0" smtClean="0"/>
              <a:t>ELIB</a:t>
            </a:r>
            <a:r>
              <a:rPr lang="cs-CZ" sz="2400" dirty="0" smtClean="0"/>
              <a:t> – 4 hlavní nakladatelé ve Švédsku</a:t>
            </a:r>
          </a:p>
          <a:p>
            <a:pPr lvl="0"/>
            <a:r>
              <a:rPr lang="cs-CZ" sz="2400" dirty="0" smtClean="0"/>
              <a:t>již od roku 2002, k dispozici v el. podobě prakticky všechny novinky – ve stejné chvíli jako papírová podoba</a:t>
            </a:r>
          </a:p>
          <a:p>
            <a:pPr lvl="0"/>
            <a:r>
              <a:rPr lang="cs-CZ" sz="2400" dirty="0" smtClean="0"/>
              <a:t>nabízí 4300 E-knih pro knihovny (pro knihkupectví 5200), beletrie – zastoupena velmi silně, prakticky chybí literatura pro děti</a:t>
            </a:r>
          </a:p>
          <a:p>
            <a:pPr lvl="0"/>
            <a:r>
              <a:rPr lang="cs-CZ" sz="2400" dirty="0" smtClean="0"/>
              <a:t>E-knihy nabízejí VŠECHNY švédské knihovny, 2012 – 70 000 výpůjček e-knih</a:t>
            </a:r>
          </a:p>
          <a:p>
            <a:pPr lvl="0"/>
            <a:r>
              <a:rPr lang="cs-CZ" sz="2400" dirty="0" smtClean="0"/>
              <a:t>Virtuální knihovna – 7/7, 24/24, uživatel musí být přihlášen v „kamenné“ knihovně</a:t>
            </a:r>
          </a:p>
          <a:p>
            <a:pPr lvl="0"/>
            <a:r>
              <a:rPr lang="cs-CZ" sz="2400" dirty="0" smtClean="0"/>
              <a:t>Výběr titulu, „</a:t>
            </a:r>
            <a:r>
              <a:rPr lang="cs-CZ" sz="2400" dirty="0" err="1" smtClean="0"/>
              <a:t>streaming</a:t>
            </a:r>
            <a:r>
              <a:rPr lang="cs-CZ" sz="2400" dirty="0" smtClean="0"/>
              <a:t>“ titulu, - na PC, tablet, chytrý telefon</a:t>
            </a:r>
          </a:p>
          <a:p>
            <a:pPr lvl="0"/>
            <a:r>
              <a:rPr lang="cs-CZ" sz="2400" dirty="0" smtClean="0"/>
              <a:t>Automaticky „zmizí“ na konci </a:t>
            </a:r>
            <a:r>
              <a:rPr lang="cs-CZ" sz="2400" dirty="0" err="1" smtClean="0"/>
              <a:t>vypůjčního</a:t>
            </a:r>
            <a:r>
              <a:rPr lang="cs-CZ" sz="2400" dirty="0" smtClean="0"/>
              <a:t> období 28 dní</a:t>
            </a:r>
          </a:p>
          <a:p>
            <a:pPr eaLnBrk="1" hangingPunct="1"/>
            <a:endParaRPr lang="cs-CZ" sz="2400" dirty="0" smtClean="0"/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400" dirty="0" smtClean="0"/>
              <a:t>2012 - 90% transakcí s E-knihami – knihovny, 10% nakladatelé</a:t>
            </a:r>
          </a:p>
          <a:p>
            <a:r>
              <a:rPr lang="cs-CZ" sz="2400" dirty="0" smtClean="0"/>
              <a:t>E-kniha se prodává o 30% levněji než papírová kniha</a:t>
            </a:r>
          </a:p>
          <a:p>
            <a:r>
              <a:rPr lang="cs-CZ" sz="2400" dirty="0" smtClean="0"/>
              <a:t>Ekonomický model stejný od r. 2002:</a:t>
            </a:r>
          </a:p>
          <a:p>
            <a:r>
              <a:rPr lang="cs-CZ" sz="2400" dirty="0" smtClean="0"/>
              <a:t>Každá výpůjčka – knihovna platí 20 SEK (2 EUR) </a:t>
            </a:r>
            <a:r>
              <a:rPr lang="cs-CZ" sz="2400" dirty="0" err="1" smtClean="0"/>
              <a:t>Elibu</a:t>
            </a:r>
            <a:r>
              <a:rPr lang="cs-CZ" sz="2400" dirty="0" smtClean="0"/>
              <a:t>. </a:t>
            </a:r>
            <a:r>
              <a:rPr lang="cs-CZ" sz="2400" dirty="0" err="1" smtClean="0"/>
              <a:t>Elib</a:t>
            </a:r>
            <a:r>
              <a:rPr lang="cs-CZ" sz="2400" dirty="0" smtClean="0"/>
              <a:t> – polovinu předá nakladateli, původně knihovny předpokládaly částku 4 EUR</a:t>
            </a:r>
          </a:p>
          <a:p>
            <a:r>
              <a:rPr lang="cs-CZ" sz="2400" dirty="0" smtClean="0"/>
              <a:t>Knihovny hradí každé čtvrtletí</a:t>
            </a:r>
          </a:p>
          <a:p>
            <a:r>
              <a:rPr lang="cs-CZ" sz="2400" dirty="0" smtClean="0"/>
              <a:t>Každé dílo lze půjčit simultánně</a:t>
            </a:r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dirty="0" smtClean="0"/>
              <a:t>Nakladatelé : „knihovny kanibalizují prodej e-knih veřejnosti“ – nespokojenost, 90% prodeje pro knihovny, návrh 3-4 měsíce „čekací doby“ pro knihovny</a:t>
            </a:r>
          </a:p>
          <a:p>
            <a:endParaRPr lang="cs-CZ" dirty="0" smtClean="0"/>
          </a:p>
          <a:p>
            <a:r>
              <a:rPr lang="cs-CZ" dirty="0" smtClean="0"/>
              <a:t>Nespokojené knihovny – nemají pod dohledem své výdaje za výpůjčky (omezují 5 výpůjček na osobu a týden) </a:t>
            </a:r>
          </a:p>
          <a:p>
            <a:pPr>
              <a:buNone/>
            </a:pPr>
            <a:r>
              <a:rPr lang="cs-CZ" dirty="0" smtClean="0"/>
              <a:t>Požadavek - model předplatného, výběr titulů, licence pro každý titul, omezená podle času i počtu výpůjček</a:t>
            </a:r>
          </a:p>
          <a:p>
            <a:r>
              <a:rPr lang="cs-CZ" dirty="0" smtClean="0"/>
              <a:t>Dost velký nesoulad zájmů knihoven a nakladatelů ...</a:t>
            </a:r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dirty="0" smtClean="0"/>
              <a:t>Nabídka nejméně 3 platforem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OverDrive</a:t>
            </a:r>
            <a:r>
              <a:rPr lang="cs-CZ" sz="2800" b="1" dirty="0" smtClean="0"/>
              <a:t>, 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Onlline</a:t>
            </a:r>
            <a:r>
              <a:rPr lang="cs-CZ" sz="2800" b="1" dirty="0" smtClean="0"/>
              <a:t>, nabídka </a:t>
            </a:r>
            <a:r>
              <a:rPr lang="cs-CZ" sz="2800" b="1" dirty="0" err="1" smtClean="0"/>
              <a:t>Askews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Holts</a:t>
            </a:r>
            <a:endParaRPr lang="cs-CZ" sz="2800" b="1" dirty="0" smtClean="0"/>
          </a:p>
          <a:p>
            <a:r>
              <a:rPr lang="cs-CZ" sz="2800" dirty="0" smtClean="0"/>
              <a:t>Kromě toho další specializované platformy – akademická sféra atd. (EBSCO, americké </a:t>
            </a:r>
            <a:r>
              <a:rPr lang="cs-CZ" sz="2800" dirty="0" err="1" smtClean="0"/>
              <a:t>ebrary</a:t>
            </a:r>
            <a:r>
              <a:rPr lang="cs-CZ" sz="2800" dirty="0" smtClean="0"/>
              <a:t>, 3M)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pPr lvl="0"/>
            <a:r>
              <a:rPr lang="cs-CZ" sz="2800" dirty="0" smtClean="0"/>
              <a:t>2012 – 71% anglických knihoven (81 </a:t>
            </a:r>
            <a:r>
              <a:rPr lang="cs-CZ" sz="2800" dirty="0" err="1" smtClean="0"/>
              <a:t>welšských</a:t>
            </a:r>
            <a:r>
              <a:rPr lang="cs-CZ" sz="2800" dirty="0" smtClean="0"/>
              <a:t>, 57% skotských) nabízí E-knihy</a:t>
            </a:r>
          </a:p>
          <a:p>
            <a:endParaRPr lang="cs-CZ" sz="2800" dirty="0" smtClean="0"/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 v TDKIV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200" smtClean="0"/>
              <a:t>Kniha v digitální podobě, tedy vytvořená na počítači nebo převedená do digitální podoby.</a:t>
            </a:r>
          </a:p>
          <a:p>
            <a:r>
              <a:rPr lang="cs-CZ" sz="3200" smtClean="0"/>
              <a:t>Jednoúčelové fyzické přenosné zařízení umožňující jednoduchou manipulaci s textem dokumentu (nahrávání, čtení, vytváření poznámek apod.).</a:t>
            </a:r>
          </a:p>
          <a:p>
            <a:r>
              <a:rPr lang="cs-CZ" sz="3200" smtClean="0"/>
              <a:t>Elektronickou knihou se někdy rozumí kniha v digitální podobě vydaná na fyzickém nosiči (např. na CD-ROM).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b="1" dirty="0" err="1" smtClean="0"/>
              <a:t>OverDrive</a:t>
            </a:r>
            <a:endParaRPr lang="cs-CZ" sz="2800" b="1" dirty="0" smtClean="0"/>
          </a:p>
          <a:p>
            <a:r>
              <a:rPr lang="cs-CZ" sz="2800" dirty="0" smtClean="0"/>
              <a:t>služby stahování e-knih pro knihovny – od 2002</a:t>
            </a:r>
          </a:p>
          <a:p>
            <a:r>
              <a:rPr lang="cs-CZ" sz="2800" dirty="0" smtClean="0"/>
              <a:t>katalog s více než 700 000 tituly od více než 1000 nakladatelů (</a:t>
            </a:r>
            <a:r>
              <a:rPr lang="cs-CZ" sz="2800" dirty="0" err="1" smtClean="0"/>
              <a:t>Random</a:t>
            </a:r>
            <a:r>
              <a:rPr lang="cs-CZ" sz="2800" dirty="0" smtClean="0"/>
              <a:t> House, </a:t>
            </a:r>
            <a:r>
              <a:rPr lang="cs-CZ" sz="2800" dirty="0" err="1" smtClean="0"/>
              <a:t>HarperCollins</a:t>
            </a:r>
            <a:r>
              <a:rPr lang="cs-CZ" sz="2800" dirty="0" smtClean="0"/>
              <a:t>, Harlequin, </a:t>
            </a:r>
            <a:r>
              <a:rPr lang="cs-CZ" sz="2800" dirty="0" err="1" smtClean="0"/>
              <a:t>Penguin</a:t>
            </a:r>
            <a:r>
              <a:rPr lang="cs-CZ" sz="2800" dirty="0" smtClean="0"/>
              <a:t>, odmítl </a:t>
            </a:r>
            <a:r>
              <a:rPr lang="cs-CZ" sz="2800" dirty="0" err="1" smtClean="0"/>
              <a:t>Hachette</a:t>
            </a:r>
            <a:r>
              <a:rPr lang="cs-CZ" sz="2800" dirty="0" smtClean="0"/>
              <a:t>, </a:t>
            </a:r>
            <a:r>
              <a:rPr lang="cs-CZ" sz="2800" dirty="0" err="1" smtClean="0"/>
              <a:t>MacMillan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více než 19 000 knihoven z více než 20 zemí světa, z toho 700 knihoven ve VB</a:t>
            </a:r>
          </a:p>
          <a:p>
            <a:r>
              <a:rPr lang="cs-CZ" sz="2800" dirty="0" smtClean="0"/>
              <a:t>11 milionů uživatelů</a:t>
            </a:r>
          </a:p>
          <a:p>
            <a:r>
              <a:rPr lang="cs-CZ" sz="2800" dirty="0" smtClean="0"/>
              <a:t>každá knihovna – vlastní výběr e-knih, zvukových knih, hudby a videa</a:t>
            </a: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b="1" dirty="0" err="1" smtClean="0"/>
              <a:t>OverDrive</a:t>
            </a:r>
            <a:endParaRPr lang="cs-CZ" sz="2800" b="1" dirty="0" smtClean="0"/>
          </a:p>
          <a:p>
            <a:r>
              <a:rPr lang="cs-CZ" sz="2800" dirty="0" smtClean="0"/>
              <a:t>speciální platforma pro weby knihoven</a:t>
            </a:r>
          </a:p>
          <a:p>
            <a:r>
              <a:rPr lang="cs-CZ" sz="2800" dirty="0" smtClean="0"/>
              <a:t>stahování na PC, tablety, čtečky, chytré telefony</a:t>
            </a:r>
          </a:p>
          <a:p>
            <a:r>
              <a:rPr lang="cs-CZ" sz="2800" dirty="0" smtClean="0"/>
              <a:t>Formát </a:t>
            </a:r>
            <a:r>
              <a:rPr lang="cs-CZ" sz="2800" dirty="0" err="1" smtClean="0"/>
              <a:t>pdf</a:t>
            </a:r>
            <a:r>
              <a:rPr lang="cs-CZ" sz="2800" dirty="0" smtClean="0"/>
              <a:t> nebo </a:t>
            </a:r>
            <a:r>
              <a:rPr lang="cs-CZ" sz="2800" dirty="0" err="1" smtClean="0"/>
              <a:t>ePub</a:t>
            </a:r>
            <a:endParaRPr lang="cs-CZ" sz="2800" dirty="0" smtClean="0"/>
          </a:p>
          <a:p>
            <a:r>
              <a:rPr lang="cs-CZ" sz="2800" dirty="0" smtClean="0"/>
              <a:t>dobu výpůjčky si určuje knihovna (7, 14, 21)</a:t>
            </a:r>
          </a:p>
          <a:p>
            <a:r>
              <a:rPr lang="cs-CZ" sz="2800" dirty="0" smtClean="0"/>
              <a:t>Licence</a:t>
            </a:r>
          </a:p>
          <a:p>
            <a:endParaRPr lang="cs-CZ" sz="2800" dirty="0" smtClean="0"/>
          </a:p>
          <a:p>
            <a:r>
              <a:rPr lang="cs-CZ" sz="2800" dirty="0" err="1" smtClean="0"/>
              <a:t>Overdrive</a:t>
            </a:r>
            <a:r>
              <a:rPr lang="cs-CZ" sz="2800" dirty="0" smtClean="0"/>
              <a:t> – roční poplatky,ca 6000 GBP/ročně na 1 knihovnu, e- tištěné verze jsou dražší než tištěné</a:t>
            </a:r>
          </a:p>
          <a:p>
            <a:endParaRPr lang="cs-CZ" sz="2800" b="1" dirty="0" smtClean="0"/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endParaRPr lang="cs-CZ" sz="2800" b="1" dirty="0" smtClean="0"/>
          </a:p>
          <a:p>
            <a:pPr>
              <a:buNone/>
            </a:pPr>
            <a:r>
              <a:rPr lang="cs-CZ" sz="2800" b="1" dirty="0" smtClean="0"/>
              <a:t>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Online</a:t>
            </a:r>
          </a:p>
          <a:p>
            <a:r>
              <a:rPr lang="cs-CZ" sz="2800" dirty="0" smtClean="0"/>
              <a:t>2009, nakladatel </a:t>
            </a:r>
            <a:r>
              <a:rPr lang="cs-CZ" sz="2800" dirty="0" err="1" smtClean="0"/>
              <a:t>Bloomsbury</a:t>
            </a:r>
            <a:endParaRPr lang="cs-CZ" sz="2800" dirty="0" smtClean="0"/>
          </a:p>
          <a:p>
            <a:r>
              <a:rPr lang="cs-CZ" sz="2800" dirty="0" smtClean="0"/>
              <a:t>77 knihoven ve VB</a:t>
            </a:r>
          </a:p>
          <a:p>
            <a:r>
              <a:rPr lang="cs-CZ" sz="2800" dirty="0" smtClean="0"/>
              <a:t>72 virtuálních knihovniček, každá s 7-12 tituly – čtení on-line, nikoli stahování</a:t>
            </a:r>
          </a:p>
          <a:p>
            <a:r>
              <a:rPr lang="cs-CZ" sz="2800" dirty="0" smtClean="0"/>
              <a:t>Roční platba, ca 255 GBP za knihovničku</a:t>
            </a:r>
          </a:p>
          <a:p>
            <a:endParaRPr lang="cs-CZ" sz="2800" b="1" dirty="0" smtClean="0"/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pPr lvl="0">
              <a:buNone/>
            </a:pPr>
            <a:r>
              <a:rPr lang="cs-CZ" sz="2800" b="1" dirty="0" err="1" smtClean="0"/>
              <a:t>Askew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Holts</a:t>
            </a:r>
            <a:endParaRPr lang="cs-CZ" sz="2800" b="1" dirty="0" smtClean="0"/>
          </a:p>
          <a:p>
            <a:pPr lvl="0">
              <a:buNone/>
            </a:pPr>
            <a:r>
              <a:rPr lang="cs-CZ" sz="2800" dirty="0" smtClean="0"/>
              <a:t> 30 knihoven, 106 000 titulů, dost podobně jako </a:t>
            </a:r>
            <a:r>
              <a:rPr lang="cs-CZ" sz="2800" dirty="0" err="1" smtClean="0"/>
              <a:t>OverDrive</a:t>
            </a:r>
            <a:endParaRPr lang="cs-CZ" sz="2800" dirty="0" smtClean="0"/>
          </a:p>
          <a:p>
            <a:pPr lvl="0"/>
            <a:r>
              <a:rPr lang="cs-CZ" sz="2800" dirty="0" smtClean="0"/>
              <a:t>Placení za výpůjčku</a:t>
            </a:r>
          </a:p>
          <a:p>
            <a:pPr lvl="0">
              <a:buNone/>
            </a:pPr>
            <a:endParaRPr lang="cs-CZ" sz="2800" dirty="0" smtClean="0"/>
          </a:p>
          <a:p>
            <a:pPr lvl="0">
              <a:buNone/>
            </a:pPr>
            <a:r>
              <a:rPr lang="cs-CZ" sz="2800" dirty="0" smtClean="0"/>
              <a:t>Shrnutí: </a:t>
            </a:r>
          </a:p>
          <a:p>
            <a:pPr lvl="0"/>
            <a:r>
              <a:rPr lang="cs-CZ" sz="2800" dirty="0" smtClean="0"/>
              <a:t>Pravděpodobně je  nejrozvinutější trh s e-knihami, </a:t>
            </a:r>
            <a:r>
              <a:rPr lang="cs-CZ" sz="2800" dirty="0" err="1" smtClean="0"/>
              <a:t>stějně</a:t>
            </a:r>
            <a:r>
              <a:rPr lang="cs-CZ" sz="2800" dirty="0" smtClean="0"/>
              <a:t> jako služby pro veřejné knihovny</a:t>
            </a:r>
          </a:p>
          <a:p>
            <a:r>
              <a:rPr lang="cs-CZ" sz="2800" dirty="0" smtClean="0"/>
              <a:t>Dost velká brzda na straně nakladatelů, hlavně těch významnějších - odmítli své knihy dát k dispozici</a:t>
            </a:r>
          </a:p>
          <a:p>
            <a:pPr lvl="0"/>
            <a:endParaRPr lang="cs-CZ" sz="2800" dirty="0" smtClean="0"/>
          </a:p>
          <a:p>
            <a:endParaRPr lang="cs-CZ" sz="2800" b="1" dirty="0" smtClean="0"/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sz="3200" dirty="0" smtClean="0"/>
              <a:t>Německé knihovny prostřednictvím </a:t>
            </a:r>
            <a:r>
              <a:rPr lang="cs-CZ" sz="3200" dirty="0" err="1" smtClean="0"/>
              <a:t>DiViBib</a:t>
            </a:r>
            <a:endParaRPr lang="cs-CZ" sz="3200" dirty="0" smtClean="0"/>
          </a:p>
          <a:p>
            <a:pPr eaLnBrk="1" hangingPunct="1">
              <a:buFont typeface="Arial" charset="0"/>
              <a:buNone/>
            </a:pPr>
            <a:r>
              <a:rPr lang="cs-CZ" sz="3200" dirty="0" smtClean="0"/>
              <a:t>	</a:t>
            </a:r>
            <a:r>
              <a:rPr lang="cs-CZ" sz="3200" dirty="0" smtClean="0">
                <a:hlinkClick r:id="rId2"/>
              </a:rPr>
              <a:t>http://www.</a:t>
            </a:r>
            <a:r>
              <a:rPr lang="cs-CZ" sz="3200" dirty="0" err="1" smtClean="0">
                <a:hlinkClick r:id="rId2"/>
              </a:rPr>
              <a:t>divibib.com</a:t>
            </a:r>
            <a:endParaRPr lang="cs-CZ" sz="3200" dirty="0" smtClean="0"/>
          </a:p>
          <a:p>
            <a:pPr eaLnBrk="1" hangingPunct="1"/>
            <a:r>
              <a:rPr lang="cs-CZ" sz="3200" dirty="0" smtClean="0"/>
              <a:t>Knihovny si tuto službu předplatí, čtenáři se přihlašují pomocí svého čtenářského konta knihovny</a:t>
            </a:r>
          </a:p>
          <a:p>
            <a:pPr eaLnBrk="1" hangingPunct="1"/>
            <a:r>
              <a:rPr lang="cs-CZ" sz="3200" dirty="0" smtClean="0"/>
              <a:t>Dokument přístupný 28 dní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78080" cy="5005536"/>
          </a:xfrm>
        </p:spPr>
        <p:txBody>
          <a:bodyPr/>
          <a:lstStyle/>
          <a:p>
            <a:r>
              <a:rPr lang="cs-CZ" sz="3200" dirty="0" err="1" smtClean="0"/>
              <a:t>DiViBib</a:t>
            </a:r>
            <a:r>
              <a:rPr lang="cs-CZ" sz="3200" dirty="0" smtClean="0"/>
              <a:t> – služba </a:t>
            </a:r>
            <a:r>
              <a:rPr lang="cs-CZ" sz="3200" dirty="0" err="1" smtClean="0"/>
              <a:t>Onleihe</a:t>
            </a:r>
            <a:endParaRPr lang="cs-CZ" sz="3200" dirty="0" smtClean="0"/>
          </a:p>
          <a:p>
            <a:r>
              <a:rPr lang="cs-CZ" sz="3200" dirty="0" err="1" smtClean="0"/>
              <a:t>zal</a:t>
            </a:r>
            <a:r>
              <a:rPr lang="cs-CZ" sz="3200" dirty="0" smtClean="0"/>
              <a:t>. 2006, </a:t>
            </a:r>
            <a:r>
              <a:rPr lang="cs-CZ" sz="3200" dirty="0" err="1" smtClean="0"/>
              <a:t>ekZ.bibliotheksservice</a:t>
            </a:r>
            <a:r>
              <a:rPr lang="cs-CZ" sz="3200" dirty="0" smtClean="0"/>
              <a:t> </a:t>
            </a:r>
            <a:r>
              <a:rPr lang="cs-CZ" sz="3200" dirty="0" err="1" smtClean="0"/>
              <a:t>GmbH</a:t>
            </a:r>
            <a:endParaRPr lang="cs-CZ" sz="3200" dirty="0" smtClean="0"/>
          </a:p>
          <a:p>
            <a:r>
              <a:rPr lang="cs-CZ" sz="3200" dirty="0" smtClean="0"/>
              <a:t>2007 - 4 pilotní knihovny, </a:t>
            </a:r>
          </a:p>
          <a:p>
            <a:r>
              <a:rPr lang="cs-CZ" sz="3200" dirty="0" smtClean="0"/>
              <a:t>2011 - 200 knihoven</a:t>
            </a:r>
          </a:p>
          <a:p>
            <a:r>
              <a:rPr lang="cs-CZ" sz="3200" dirty="0" smtClean="0"/>
              <a:t>2012 – 400 knihoven (350 německých)</a:t>
            </a:r>
          </a:p>
          <a:p>
            <a:r>
              <a:rPr lang="cs-CZ" sz="3200" dirty="0" smtClean="0"/>
              <a:t>3 miliony uživatelů, Německo, Itálie, Švýcarsko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600" dirty="0" err="1" smtClean="0"/>
              <a:t>DiViBib</a:t>
            </a:r>
            <a:r>
              <a:rPr lang="cs-CZ" sz="3600" dirty="0" smtClean="0"/>
              <a:t> – kompletní služby</a:t>
            </a:r>
          </a:p>
          <a:p>
            <a:r>
              <a:rPr lang="cs-CZ" sz="3600" dirty="0" smtClean="0"/>
              <a:t>přístup k platformě, technické prostředky, vyřízení licencí, indexace a distribuce e-obsahu </a:t>
            </a:r>
          </a:p>
          <a:p>
            <a:r>
              <a:rPr lang="cs-CZ" sz="3600" dirty="0" smtClean="0"/>
              <a:t>stahování ve formátu </a:t>
            </a:r>
            <a:r>
              <a:rPr lang="cs-CZ" sz="3600" dirty="0" err="1" smtClean="0"/>
              <a:t>pdf</a:t>
            </a:r>
            <a:r>
              <a:rPr lang="cs-CZ" sz="3600" dirty="0" smtClean="0"/>
              <a:t> a </a:t>
            </a:r>
            <a:r>
              <a:rPr lang="cs-CZ" sz="3600" dirty="0" err="1" smtClean="0"/>
              <a:t>ePub</a:t>
            </a:r>
            <a:r>
              <a:rPr lang="cs-CZ" sz="3600" dirty="0" smtClean="0"/>
              <a:t> </a:t>
            </a:r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600" dirty="0" smtClean="0"/>
              <a:t>Knihovny mohou nabízet všechny nebo jen část (5000 z 20 000 titulů)</a:t>
            </a:r>
          </a:p>
          <a:p>
            <a:r>
              <a:rPr lang="cs-CZ" sz="3600" dirty="0" smtClean="0"/>
              <a:t>Délku výpůjční doby si určuje knihovna</a:t>
            </a:r>
          </a:p>
          <a:p>
            <a:r>
              <a:rPr lang="cs-CZ" sz="3600" dirty="0" smtClean="0"/>
              <a:t>Chybí někteří </a:t>
            </a:r>
            <a:r>
              <a:rPr lang="cs-CZ" sz="3600" dirty="0" err="1" smtClean="0"/>
              <a:t>význ</a:t>
            </a:r>
            <a:r>
              <a:rPr lang="cs-CZ" sz="3600" dirty="0" smtClean="0"/>
              <a:t>. něm. nakladatelé</a:t>
            </a:r>
          </a:p>
          <a:p>
            <a:r>
              <a:rPr lang="cs-CZ" sz="3600" dirty="0" smtClean="0"/>
              <a:t>2011 – 2 miliony stáhnutí, </a:t>
            </a:r>
          </a:p>
          <a:p>
            <a:r>
              <a:rPr lang="cs-CZ" sz="3600" dirty="0" smtClean="0"/>
              <a:t>2012 – 4 miliony (celkový počet </a:t>
            </a:r>
            <a:r>
              <a:rPr lang="cs-CZ" sz="3600" dirty="0" err="1" smtClean="0"/>
              <a:t>výp</a:t>
            </a:r>
            <a:r>
              <a:rPr lang="cs-CZ" sz="3600" dirty="0" smtClean="0"/>
              <a:t>.  všech knihoven 466 milionů)</a:t>
            </a:r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221560"/>
          </a:xfrm>
        </p:spPr>
        <p:txBody>
          <a:bodyPr/>
          <a:lstStyle/>
          <a:p>
            <a:r>
              <a:rPr lang="cs-CZ" sz="3200" dirty="0" smtClean="0"/>
              <a:t>blíží se ke klasickým výpůjčkám tištěných knih – knihovna si vybere mezi tituly, jedno koupená el. kniha se může půjčovat jako tištěná, za stejných podmínek, ale lze půjčovat jen jednomu uživateli</a:t>
            </a:r>
          </a:p>
          <a:p>
            <a:r>
              <a:rPr lang="cs-CZ" sz="3200" dirty="0" smtClean="0"/>
              <a:t>Cena: individuální / konsorcium velikost sídla, instalace 5 000 Eur, katalog 10 000 Eur, měsíčně 500 Eur</a:t>
            </a:r>
          </a:p>
          <a:p>
            <a:r>
              <a:rPr lang="cs-CZ" sz="3200" dirty="0" smtClean="0"/>
              <a:t>Připravuje se ale model – placení za výpůjčku uskutečněnou </a:t>
            </a:r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221560"/>
          </a:xfrm>
        </p:spPr>
        <p:txBody>
          <a:bodyPr/>
          <a:lstStyle/>
          <a:p>
            <a:r>
              <a:rPr lang="cs-CZ" sz="3200" dirty="0" smtClean="0"/>
              <a:t>E-knihy nabízí 10% německých knihoven </a:t>
            </a:r>
          </a:p>
          <a:p>
            <a:pPr lvl="0"/>
            <a:r>
              <a:rPr lang="cs-CZ" sz="3200" dirty="0" smtClean="0"/>
              <a:t>Jednání s některými nakladateli – někdy jsou knihovny vyčleněny z nákupu e-knih – ale situace relativně ideální</a:t>
            </a:r>
          </a:p>
          <a:p>
            <a:pPr lvl="0"/>
            <a:r>
              <a:rPr lang="cs-CZ" sz="3200" dirty="0" smtClean="0"/>
              <a:t> Takže – vytvoření speciální platformy, ale málo knihoven</a:t>
            </a:r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sz="3600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 v TDKIV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chemeClr val="bg1">
                    <a:lumMod val="50000"/>
                  </a:schemeClr>
                </a:solidFill>
              </a:rPr>
              <a:t>Kniha v digitální podobě, tedy vytvořená na počítači nebo převedená do digitální podoby.</a:t>
            </a:r>
          </a:p>
          <a:p>
            <a:pPr>
              <a:defRPr/>
            </a:pPr>
            <a:r>
              <a:rPr lang="cs-CZ" sz="3200" dirty="0" smtClean="0">
                <a:solidFill>
                  <a:srgbClr val="0070C0"/>
                </a:solidFill>
              </a:rPr>
              <a:t>Jednoúčelové fyzické přenosné zařízení umožňující jednoduchou manipulaci s textem dokumentu (nahrávání, čtení, vytváření poznámek apod.).</a:t>
            </a:r>
          </a:p>
          <a:p>
            <a:pPr>
              <a:defRPr/>
            </a:pPr>
            <a:r>
              <a:rPr lang="cs-CZ" sz="3200" dirty="0" smtClean="0">
                <a:solidFill>
                  <a:schemeClr val="bg1">
                    <a:lumMod val="50000"/>
                  </a:schemeClr>
                </a:solidFill>
              </a:rPr>
              <a:t>Elektronickou knihou se někdy rozumí kniha v digitální podobě vydaná na fyzickém nosiči (např. na CD-ROM).</a:t>
            </a:r>
            <a:endParaRPr lang="cs-CZ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0213"/>
            <a:ext cx="9144000" cy="1728787"/>
          </a:xfrm>
          <a:ln>
            <a:solidFill>
              <a:schemeClr val="tx1"/>
            </a:solidFill>
          </a:ln>
        </p:spPr>
      </p:pic>
      <p:sp>
        <p:nvSpPr>
          <p:cNvPr id="34820" name="TextovéPole 4"/>
          <p:cNvSpPr txBox="1">
            <a:spLocks noChangeArrowheads="1"/>
          </p:cNvSpPr>
          <p:nvPr/>
        </p:nvSpPr>
        <p:spPr bwMode="auto">
          <a:xfrm>
            <a:off x="323850" y="3429000"/>
            <a:ext cx="88201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34821" name="TextovéPole 5"/>
          <p:cNvSpPr txBox="1">
            <a:spLocks noChangeArrowheads="1"/>
          </p:cNvSpPr>
          <p:nvPr/>
        </p:nvSpPr>
        <p:spPr bwMode="auto">
          <a:xfrm>
            <a:off x="395288" y="4076700"/>
            <a:ext cx="84248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Více 10 000 veřejných knihoven v Německu zajišťuje obyvatelům svobodný přistup k informacím, médiím, vzdělávacím materiálům a zábavě… Společnost DiViBib ve Wiesbadenu si dala za cíl přenést výpůjční model knihoven do digitálního věku a to tak, aby knihovny umožňovaly obyvatelům přístup k těmto (digitálním) informacím.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338" y="1552575"/>
            <a:ext cx="7248525" cy="436245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 - Bielefeld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628775"/>
            <a:ext cx="7040562" cy="4435475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ve Francii</a:t>
            </a:r>
          </a:p>
        </p:txBody>
      </p:sp>
      <p:sp>
        <p:nvSpPr>
          <p:cNvPr id="3789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288" y="1628775"/>
            <a:ext cx="8208962" cy="5229225"/>
          </a:xfrm>
        </p:spPr>
        <p:txBody>
          <a:bodyPr/>
          <a:lstStyle/>
          <a:p>
            <a:pPr eaLnBrk="1" hangingPunct="1"/>
            <a:r>
              <a:rPr lang="cs-CZ" dirty="0" smtClean="0"/>
              <a:t>Pro knihovny prostřednictvím velkých el. knihkupectví -  </a:t>
            </a:r>
            <a:r>
              <a:rPr lang="cs-CZ" sz="2800" i="1" dirty="0" err="1" smtClean="0"/>
              <a:t>Numilog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Cyberlibris</a:t>
            </a:r>
            <a:r>
              <a:rPr lang="cs-CZ" sz="2800" i="1" dirty="0" smtClean="0"/>
              <a:t>- </a:t>
            </a:r>
            <a:r>
              <a:rPr lang="cs-CZ" sz="2800" i="1" dirty="0" err="1" smtClean="0"/>
              <a:t>Bibliovox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Immatériel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Harmatheque</a:t>
            </a:r>
            <a:endParaRPr lang="cs-CZ" sz="2800" i="1" dirty="0" smtClean="0"/>
          </a:p>
          <a:p>
            <a:pPr eaLnBrk="1" hangingPunct="1"/>
            <a:r>
              <a:rPr lang="cs-CZ" dirty="0" smtClean="0"/>
              <a:t>V současnosti – více než 20 veřejných knihoven, první B</a:t>
            </a:r>
            <a:r>
              <a:rPr lang="fr-FR" dirty="0" smtClean="0"/>
              <a:t>ibliothèque de Boulogne-Billancourt </a:t>
            </a:r>
            <a:r>
              <a:rPr lang="cs-CZ" dirty="0" smtClean="0"/>
              <a:t>začala nabízet tyto služby v roce 2002</a:t>
            </a:r>
          </a:p>
          <a:p>
            <a:pPr eaLnBrk="1" hangingPunct="1"/>
            <a:r>
              <a:rPr lang="cs-CZ" dirty="0" smtClean="0"/>
              <a:t>Registrovaní uživatelé knihovny si mohou půjčit předem určený počet E-knih na omezenou dobu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800" dirty="0" smtClean="0"/>
              <a:t>	</a:t>
            </a:r>
            <a:r>
              <a:rPr lang="cs-CZ" sz="2400" dirty="0" smtClean="0">
                <a:hlinkClick r:id="rId2"/>
              </a:rPr>
              <a:t>http://www.</a:t>
            </a:r>
            <a:r>
              <a:rPr lang="cs-CZ" sz="2400" dirty="0" err="1" smtClean="0">
                <a:hlinkClick r:id="rId2"/>
              </a:rPr>
              <a:t>enssib.fr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bibliotheque</a:t>
            </a:r>
            <a:r>
              <a:rPr lang="cs-CZ" sz="2400" dirty="0" smtClean="0">
                <a:hlinkClick r:id="rId2"/>
              </a:rPr>
              <a:t>-</a:t>
            </a:r>
            <a:r>
              <a:rPr lang="cs-CZ" sz="2400" dirty="0" err="1" smtClean="0">
                <a:hlinkClick r:id="rId2"/>
              </a:rPr>
              <a:t>numerique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document</a:t>
            </a:r>
            <a:r>
              <a:rPr lang="cs-CZ" sz="2400" dirty="0" smtClean="0">
                <a:hlinkClick r:id="rId2"/>
              </a:rPr>
              <a:t>-49503</a:t>
            </a:r>
            <a:endParaRPr lang="cs-CZ" sz="2400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ve Francii - Numilog</a:t>
            </a: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989138"/>
            <a:ext cx="7408862" cy="4059237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97877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E-knihy ve Francii - knihovna v </a:t>
            </a:r>
            <a:r>
              <a:rPr lang="cs-CZ" dirty="0" err="1" smtClean="0"/>
              <a:t>Troyes</a:t>
            </a:r>
            <a:endParaRPr lang="cs-CZ" dirty="0" smtClean="0"/>
          </a:p>
        </p:txBody>
      </p:sp>
      <p:pic>
        <p:nvPicPr>
          <p:cNvPr id="39939" name="Picture 2"/>
          <p:cNvPicPr>
            <a:picLocks noGrp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800225"/>
            <a:ext cx="7199312" cy="4500563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800225"/>
            <a:ext cx="7199312" cy="4500563"/>
          </a:xfrm>
          <a:ln>
            <a:solidFill>
              <a:schemeClr val="tx1"/>
            </a:solidFill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97877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E-knihy ve Francii - knihovna v </a:t>
            </a:r>
            <a:r>
              <a:rPr lang="cs-CZ" dirty="0" err="1" smtClean="0"/>
              <a:t>Troyes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978775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E-knihy ve Francii -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Málo knihoven</a:t>
            </a:r>
          </a:p>
          <a:p>
            <a:r>
              <a:rPr lang="cs-CZ" dirty="0" smtClean="0"/>
              <a:t>Dost distributorů</a:t>
            </a:r>
          </a:p>
          <a:p>
            <a:r>
              <a:rPr lang="cs-CZ" dirty="0" smtClean="0"/>
              <a:t>Dost zdrojů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E-knihy - Nizozemí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dirty="0" smtClean="0"/>
              <a:t>Neexistuje zákon o půjčování e-knih</a:t>
            </a:r>
          </a:p>
          <a:p>
            <a:r>
              <a:rPr lang="cs-CZ" sz="2400" dirty="0" smtClean="0"/>
              <a:t>E-knihy v knihovnách – v angličtině, nebo mimo aut. práva (EBSCO, Public </a:t>
            </a:r>
            <a:r>
              <a:rPr lang="cs-CZ" sz="2400" dirty="0" err="1" smtClean="0"/>
              <a:t>Library</a:t>
            </a:r>
            <a:r>
              <a:rPr lang="cs-CZ" sz="2400" dirty="0" smtClean="0"/>
              <a:t> Online)</a:t>
            </a:r>
          </a:p>
          <a:p>
            <a:r>
              <a:rPr lang="cs-CZ" sz="2400" dirty="0" smtClean="0"/>
              <a:t>2013 – studie ministerstva kultury a školství</a:t>
            </a:r>
          </a:p>
          <a:p>
            <a:r>
              <a:rPr lang="cs-CZ" sz="2400" dirty="0" smtClean="0"/>
              <a:t>2013 – velký projekt rozvoje jednotné platformy pro E-knihy (iniciativa knihoven!)</a:t>
            </a:r>
          </a:p>
          <a:p>
            <a:r>
              <a:rPr lang="cs-CZ" sz="2400" dirty="0" smtClean="0"/>
              <a:t>pro všechny holandské knihovny, obsah báze stejný včetně audia a videa, léto 2013 – 1500 titulů</a:t>
            </a:r>
          </a:p>
          <a:p>
            <a:r>
              <a:rPr lang="cs-CZ" sz="2400" dirty="0" smtClean="0"/>
              <a:t>3 ekonomické modely – nové knihy - 1 rok – platí přímo uživatelé, 1-3 roky – platí knihovny přes předplatné, starší 3 let – centralizovaný nákup pro všechny knihovny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dirty="0" smtClean="0"/>
              <a:t>Nejrozvinutější nabídka e-knih pro knihovny </a:t>
            </a:r>
            <a:r>
              <a:rPr lang="cs-CZ" sz="2800" dirty="0" err="1" smtClean="0"/>
              <a:t>OverDrive</a:t>
            </a:r>
            <a:r>
              <a:rPr lang="cs-CZ" sz="2800" dirty="0" smtClean="0"/>
              <a:t>, stejně tak rozvinutý trh se čtečkami,  Amazon</a:t>
            </a:r>
          </a:p>
          <a:p>
            <a:r>
              <a:rPr lang="cs-CZ" sz="2800" dirty="0" smtClean="0"/>
              <a:t>82% amerických knihoven nabízí zdarma půjčování E-knih</a:t>
            </a:r>
          </a:p>
          <a:p>
            <a:r>
              <a:rPr lang="cs-CZ" sz="2800" dirty="0" smtClean="0"/>
              <a:t>1 600 knihoven v Kanadě, 16 5000 knihoven v USA</a:t>
            </a:r>
          </a:p>
          <a:p>
            <a:endParaRPr lang="cs-CZ" sz="2800" dirty="0" smtClean="0"/>
          </a:p>
          <a:p>
            <a:r>
              <a:rPr lang="cs-CZ" sz="2400" dirty="0" smtClean="0"/>
              <a:t>12% čtenářů e-knih si v r. 2011 půjčilo E-knihu v knihovně</a:t>
            </a:r>
          </a:p>
          <a:p>
            <a:r>
              <a:rPr lang="cs-CZ" sz="2400" dirty="0" smtClean="0"/>
              <a:t> 58% uživatelů knihoven ignoruje nabídku E-výpůjčky </a:t>
            </a:r>
          </a:p>
          <a:p>
            <a:pPr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</a:t>
            </a:r>
          </a:p>
        </p:txBody>
      </p:sp>
      <p:sp>
        <p:nvSpPr>
          <p:cNvPr id="7171" name="Rectangle 102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Wingdings 2" pitchFamily="18" charset="2"/>
              <a:buNone/>
              <a:tabLst>
                <a:tab pos="0" algn="l"/>
              </a:tabLst>
            </a:pPr>
            <a:r>
              <a:rPr lang="cs-CZ" sz="3600" smtClean="0"/>
              <a:t>Elektronická kniha (též e-kniha, ekniha nebo digitální kniha) je publikace obsahující text a/nebo obrazové materiály, </a:t>
            </a:r>
            <a:r>
              <a:rPr lang="cs-CZ" sz="3600" b="1" smtClean="0"/>
              <a:t>která je vytvořena a vydána v digitální podobě a čitelná na počítači nebo jiném elektronickém zařízení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sz="2800" b="1" dirty="0" err="1" smtClean="0"/>
              <a:t>OverDrive</a:t>
            </a:r>
            <a:r>
              <a:rPr lang="cs-CZ" sz="2800" dirty="0" smtClean="0"/>
              <a:t> – 90% trhu</a:t>
            </a:r>
          </a:p>
          <a:p>
            <a:pPr>
              <a:buNone/>
            </a:pPr>
            <a:r>
              <a:rPr lang="cs-CZ" sz="2800" dirty="0" smtClean="0"/>
              <a:t>Ceny – podle velikosti sídla, ca 1 500 USD -13 000 USD za rok</a:t>
            </a:r>
          </a:p>
          <a:p>
            <a:pPr>
              <a:buNone/>
            </a:pPr>
            <a:r>
              <a:rPr lang="cs-CZ" sz="2800" dirty="0" smtClean="0"/>
              <a:t>Smlouvy na 3-4 roky, další roční poplatky</a:t>
            </a:r>
          </a:p>
          <a:p>
            <a:pPr>
              <a:buNone/>
            </a:pPr>
            <a:r>
              <a:rPr lang="cs-CZ" sz="2800" b="1" dirty="0" smtClean="0"/>
              <a:t>3M </a:t>
            </a:r>
            <a:r>
              <a:rPr lang="cs-CZ" sz="2800" b="1" dirty="0" err="1" smtClean="0"/>
              <a:t>Cloud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2012 – </a:t>
            </a:r>
            <a:r>
              <a:rPr lang="cs-CZ" sz="2800" dirty="0" smtClean="0"/>
              <a:t>250 000 titulů</a:t>
            </a:r>
          </a:p>
          <a:p>
            <a:pPr>
              <a:buNone/>
            </a:pPr>
            <a:r>
              <a:rPr lang="cs-CZ" sz="2800" b="1" dirty="0" smtClean="0"/>
              <a:t>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Online</a:t>
            </a:r>
          </a:p>
          <a:p>
            <a:pPr>
              <a:buNone/>
            </a:pPr>
            <a:r>
              <a:rPr lang="cs-CZ" sz="2800" b="1" dirty="0" smtClean="0"/>
              <a:t>EBSCO </a:t>
            </a:r>
            <a:r>
              <a:rPr lang="cs-CZ" sz="2800" b="1" dirty="0" err="1" smtClean="0"/>
              <a:t>Publishing</a:t>
            </a:r>
            <a:endParaRPr lang="cs-CZ" sz="2800" b="1" dirty="0" smtClean="0"/>
          </a:p>
          <a:p>
            <a:pPr>
              <a:buNone/>
            </a:pPr>
            <a:r>
              <a:rPr lang="cs-CZ" sz="2800" b="1" dirty="0" err="1" smtClean="0"/>
              <a:t>Ebrary</a:t>
            </a:r>
            <a:endParaRPr lang="cs-CZ" sz="2800" b="1" dirty="0" smtClean="0"/>
          </a:p>
          <a:p>
            <a:pPr>
              <a:buNone/>
            </a:pPr>
            <a:r>
              <a:rPr lang="cs-CZ" sz="2800" b="1" dirty="0" err="1" smtClean="0"/>
              <a:t>Bilbary</a:t>
            </a:r>
            <a:endParaRPr lang="cs-CZ" sz="2800" b="1" dirty="0" smtClean="0"/>
          </a:p>
          <a:p>
            <a:pPr>
              <a:buNone/>
            </a:pPr>
            <a:endParaRPr lang="cs-CZ" sz="2800" dirty="0" smtClean="0"/>
          </a:p>
          <a:p>
            <a:pPr algn="r" eaLnBrk="1" hangingPunct="1"/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800" dirty="0" smtClean="0"/>
              <a:t>Nízký výběr titulů (chybí 2 z „velké šestky“)</a:t>
            </a:r>
          </a:p>
          <a:p>
            <a:pPr>
              <a:buNone/>
            </a:pPr>
            <a:r>
              <a:rPr lang="cs-CZ" sz="2800" dirty="0" err="1" smtClean="0"/>
              <a:t>Harper</a:t>
            </a:r>
            <a:r>
              <a:rPr lang="cs-CZ" sz="2800" dirty="0" smtClean="0"/>
              <a:t> </a:t>
            </a:r>
            <a:r>
              <a:rPr lang="cs-CZ" sz="2800" dirty="0" err="1" smtClean="0"/>
              <a:t>Cllins</a:t>
            </a:r>
            <a:r>
              <a:rPr lang="cs-CZ" sz="2800" dirty="0" smtClean="0"/>
              <a:t>, </a:t>
            </a:r>
            <a:r>
              <a:rPr lang="cs-CZ" sz="2800" dirty="0" err="1" smtClean="0"/>
              <a:t>Random</a:t>
            </a:r>
            <a:r>
              <a:rPr lang="cs-CZ" sz="2800" dirty="0" smtClean="0"/>
              <a:t> House (rapidně zvýšil ceny pro knihovny), </a:t>
            </a:r>
            <a:r>
              <a:rPr lang="cs-CZ" sz="2800" dirty="0" err="1" smtClean="0"/>
              <a:t>Hachette</a:t>
            </a:r>
            <a:r>
              <a:rPr lang="cs-CZ" sz="2800" dirty="0" smtClean="0"/>
              <a:t> – (jen do léta 2009, zastavil novinky), </a:t>
            </a:r>
            <a:r>
              <a:rPr lang="cs-CZ" sz="2800" dirty="0" err="1" smtClean="0"/>
              <a:t>Penguin</a:t>
            </a:r>
            <a:r>
              <a:rPr lang="cs-CZ" sz="2800" dirty="0" smtClean="0"/>
              <a:t> (zastavil spolupráci – Amazon, 3M)</a:t>
            </a:r>
          </a:p>
          <a:p>
            <a:pPr>
              <a:buNone/>
            </a:pPr>
            <a:r>
              <a:rPr lang="cs-CZ" sz="2800" dirty="0" err="1" smtClean="0"/>
              <a:t>MacMillan</a:t>
            </a:r>
            <a:r>
              <a:rPr lang="cs-CZ" sz="2800" dirty="0" smtClean="0"/>
              <a:t>, Simon </a:t>
            </a:r>
            <a:r>
              <a:rPr lang="cs-CZ" sz="2800" dirty="0" err="1" smtClean="0"/>
              <a:t>and</a:t>
            </a:r>
            <a:r>
              <a:rPr lang="cs-CZ" sz="2800" dirty="0" smtClean="0"/>
              <a:t> </a:t>
            </a:r>
            <a:r>
              <a:rPr lang="cs-CZ" sz="2800" dirty="0" err="1" smtClean="0"/>
              <a:t>Schuster</a:t>
            </a:r>
            <a:r>
              <a:rPr lang="cs-CZ" sz="2800" dirty="0" smtClean="0"/>
              <a:t>  - nevstoupili </a:t>
            </a:r>
          </a:p>
          <a:p>
            <a:r>
              <a:rPr lang="cs-CZ" sz="2800" dirty="0" smtClean="0"/>
              <a:t>Různé platformy</a:t>
            </a:r>
          </a:p>
          <a:p>
            <a:r>
              <a:rPr lang="cs-CZ" sz="2800" dirty="0" smtClean="0"/>
              <a:t>Ztráta přímého spojení knihovna – čtenář</a:t>
            </a:r>
          </a:p>
          <a:p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pPr algn="r" eaLnBrk="1" hangingPunct="1"/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Více než 11 000 amerických  veřejných knihoven (a škol) mohou nyní půjčovat E-knihy od distributora E-knih OverDrive pro čtečku Amazon Kindle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cs-CZ" sz="2400" smtClean="0"/>
              <a:t>New York Times, 22.9.2011</a:t>
            </a:r>
          </a:p>
          <a:p>
            <a:pPr eaLnBrk="1" hangingPunct="1">
              <a:buFont typeface="Wingdings 2" pitchFamily="18" charset="2"/>
              <a:buNone/>
            </a:pPr>
            <a:endParaRPr lang="cs-CZ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1800" i="1" smtClean="0">
                <a:hlinkClick r:id="rId3"/>
              </a:rPr>
              <a:t>http://www.nytimes.com/2011/09/22/books/amazons-kindle-to-make-library-e-books-available.html?_r=1</a:t>
            </a:r>
            <a:endParaRPr lang="cs-CZ" sz="1800" i="1" smtClean="0"/>
          </a:p>
          <a:p>
            <a:pPr algn="r" eaLnBrk="1" hangingPunct="1">
              <a:buFont typeface="Arial" charset="0"/>
              <a:buNone/>
            </a:pP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USA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528763"/>
            <a:ext cx="7772400" cy="4410075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E-knihy</a:t>
            </a:r>
            <a:r>
              <a:rPr lang="cs-CZ" sz="3600" smtClean="0"/>
              <a:t> v USA - Overdrive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7900" y="1557338"/>
            <a:ext cx="7188200" cy="4346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86687" cy="1157288"/>
          </a:xfrm>
        </p:spPr>
        <p:txBody>
          <a:bodyPr/>
          <a:lstStyle/>
          <a:p>
            <a:r>
              <a:rPr lang="cs-CZ" smtClean="0"/>
              <a:t>E-knihy v USA - New York Library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4525" y="1557338"/>
            <a:ext cx="7854950" cy="51006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New York Public </a:t>
            </a:r>
            <a:r>
              <a:rPr lang="cs-CZ" dirty="0" err="1" smtClean="0"/>
              <a:t>Library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Overdrive</a:t>
            </a:r>
            <a:r>
              <a:rPr lang="cs-CZ" dirty="0" smtClean="0"/>
              <a:t> od 2004</a:t>
            </a:r>
          </a:p>
          <a:p>
            <a:r>
              <a:rPr lang="cs-CZ" dirty="0" smtClean="0"/>
              <a:t>Katalog – 45 200 titulů E-knih</a:t>
            </a:r>
          </a:p>
          <a:p>
            <a:r>
              <a:rPr lang="cs-CZ" dirty="0" smtClean="0"/>
              <a:t>Knihovna kupuje ca 3 kopie od každé E-knihy</a:t>
            </a:r>
          </a:p>
          <a:p>
            <a:r>
              <a:rPr lang="cs-CZ" dirty="0" smtClean="0"/>
              <a:t>2009 – 113 000 výpůjček E-knih</a:t>
            </a:r>
          </a:p>
          <a:p>
            <a:r>
              <a:rPr lang="cs-CZ" dirty="0" smtClean="0"/>
              <a:t>2012 – 860 000 výpůjček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Vlastní půjčování Amazon - 2.11.2011</a:t>
            </a:r>
          </a:p>
          <a:p>
            <a:pPr eaLnBrk="1" hangingPunct="1"/>
            <a:r>
              <a:rPr lang="cs-CZ" smtClean="0">
                <a:hlinkClick r:id="rId2"/>
              </a:rPr>
              <a:t>http://phx.corporate-ir.net/phoenix.zhtml?ID=1625426&amp;p=irol-newsArticle&amp;c=176060&amp;highlight</a:t>
            </a:r>
            <a:endParaRPr lang="cs-CZ" smtClean="0"/>
          </a:p>
          <a:p>
            <a:pPr eaLnBrk="1" hangingPunct="1"/>
            <a:r>
              <a:rPr lang="cs-CZ" smtClean="0"/>
              <a:t>Zpoplatněno – 79 </a:t>
            </a:r>
            <a:r>
              <a:rPr lang="en-US" smtClean="0"/>
              <a:t>$ </a:t>
            </a:r>
            <a:r>
              <a:rPr lang="cs-CZ" smtClean="0"/>
              <a:t>/ rok</a:t>
            </a:r>
            <a:endParaRPr lang="cs-CZ" b="1" smtClean="0"/>
          </a:p>
          <a:p>
            <a:pPr eaLnBrk="1" hangingPunct="1"/>
            <a:r>
              <a:rPr lang="cs-CZ" smtClean="0"/>
              <a:t>Katalog ca 5 tisíc titulů  (ne od 6 největších amerických nakladatelů)</a:t>
            </a:r>
          </a:p>
          <a:p>
            <a:pPr eaLnBrk="1" hangingPunct="1"/>
            <a:r>
              <a:rPr lang="cs-CZ" smtClean="0"/>
              <a:t>1 kniha / měsíc</a:t>
            </a: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USA - Amazon Library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844675"/>
            <a:ext cx="7888287" cy="4079875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Světové srovnání</a:t>
            </a:r>
            <a:endParaRPr lang="cs-CZ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726" y="1844824"/>
            <a:ext cx="94174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Vývoj E-knihy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200" dirty="0" smtClean="0"/>
              <a:t>Project </a:t>
            </a:r>
            <a:r>
              <a:rPr lang="cs-CZ" sz="3200" dirty="0" err="1" smtClean="0"/>
              <a:t>Gutenberg</a:t>
            </a:r>
            <a:r>
              <a:rPr lang="cs-CZ" sz="3200" dirty="0" smtClean="0"/>
              <a:t> – 1971</a:t>
            </a:r>
          </a:p>
          <a:p>
            <a:r>
              <a:rPr lang="cs-CZ" sz="3200" dirty="0" smtClean="0"/>
              <a:t>Původně studenti opisující texty, dnes spíše automatické skenování a následné rozpoznání textu (OCR)</a:t>
            </a:r>
          </a:p>
          <a:p>
            <a:r>
              <a:rPr lang="cs-CZ" sz="3200" dirty="0" smtClean="0"/>
              <a:t>Formát – </a:t>
            </a:r>
            <a:r>
              <a:rPr lang="cs-CZ" sz="3200" dirty="0" err="1" smtClean="0"/>
              <a:t>plain</a:t>
            </a:r>
            <a:r>
              <a:rPr lang="cs-CZ" sz="3200" dirty="0" smtClean="0"/>
              <a:t> text (</a:t>
            </a:r>
            <a:r>
              <a:rPr lang="cs-CZ" sz="3200" dirty="0" err="1" smtClean="0"/>
              <a:t>txt</a:t>
            </a:r>
            <a:r>
              <a:rPr lang="cs-CZ" sz="3200" dirty="0" smtClean="0"/>
              <a:t>) </a:t>
            </a:r>
          </a:p>
          <a:p>
            <a:r>
              <a:rPr lang="cs-CZ" sz="3200" dirty="0" smtClean="0"/>
              <a:t>Nezávislý, jednoduchý, trvalý</a:t>
            </a:r>
          </a:p>
          <a:p>
            <a:r>
              <a:rPr lang="cs-CZ" sz="2400" dirty="0" smtClean="0"/>
              <a:t>http://www.</a:t>
            </a:r>
            <a:r>
              <a:rPr lang="cs-CZ" sz="2400" dirty="0" err="1" smtClean="0"/>
              <a:t>gutenberg.org</a:t>
            </a:r>
            <a:endParaRPr lang="cs-CZ" sz="2400" dirty="0" smtClean="0"/>
          </a:p>
          <a:p>
            <a:r>
              <a:rPr lang="cs-CZ" sz="2400" dirty="0" smtClean="0"/>
              <a:t>http://www.</a:t>
            </a:r>
            <a:r>
              <a:rPr lang="cs-CZ" sz="2400" dirty="0" err="1" smtClean="0"/>
              <a:t>gutenberg.org</a:t>
            </a:r>
            <a:r>
              <a:rPr lang="cs-CZ" sz="2400" dirty="0" smtClean="0"/>
              <a:t>/</a:t>
            </a:r>
            <a:r>
              <a:rPr lang="cs-CZ" sz="2400" dirty="0" err="1" smtClean="0"/>
              <a:t>browse</a:t>
            </a:r>
            <a:r>
              <a:rPr lang="cs-CZ" sz="2400" dirty="0" smtClean="0"/>
              <a:t>/</a:t>
            </a:r>
            <a:r>
              <a:rPr lang="cs-CZ" sz="2400" dirty="0" err="1" smtClean="0"/>
              <a:t>scores</a:t>
            </a:r>
            <a:r>
              <a:rPr lang="cs-CZ" sz="2400" dirty="0" smtClean="0"/>
              <a:t>/top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Čtečka v knihovně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2588" cy="21891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Jihočeská vědecká knihovna</a:t>
            </a:r>
          </a:p>
          <a:p>
            <a:pPr eaLnBrk="1" hangingPunct="1"/>
            <a:r>
              <a:rPr lang="cs-CZ" smtClean="0"/>
              <a:t>od ledna 2011, pro čtenáře od března 2011</a:t>
            </a:r>
          </a:p>
          <a:p>
            <a:pPr eaLnBrk="1" hangingPunct="1"/>
            <a:r>
              <a:rPr lang="cs-CZ" smtClean="0"/>
              <a:t>2 čtečky:  Amazon</a:t>
            </a:r>
            <a:r>
              <a:rPr lang="sv-SE" smtClean="0"/>
              <a:t> Kindle 3 </a:t>
            </a:r>
            <a:endParaRPr lang="cs-CZ" smtClean="0"/>
          </a:p>
          <a:p>
            <a:pPr eaLnBrk="1" hangingPunct="1"/>
            <a:r>
              <a:rPr lang="cs-CZ" smtClean="0"/>
              <a:t>od r. 2012 – čtečka Sony PRS-300  a Prestigio Nobile</a:t>
            </a:r>
            <a:endParaRPr lang="sv-SE" smtClean="0"/>
          </a:p>
          <a:p>
            <a:pPr eaLnBrk="1" hangingPunct="1">
              <a:buFont typeface="Arial" charset="0"/>
              <a:buNone/>
            </a:pPr>
            <a:endParaRPr lang="cs-CZ" smtClean="0"/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3995738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ovéPole 7"/>
          <p:cNvSpPr txBox="1">
            <a:spLocks noChangeArrowheads="1"/>
          </p:cNvSpPr>
          <p:nvPr/>
        </p:nvSpPr>
        <p:spPr bwMode="auto">
          <a:xfrm>
            <a:off x="4572000" y="6396038"/>
            <a:ext cx="3925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/>
              <a:t>http://www.linuxexpres.cz/hardware/recenze-ctecky-knih-amazon-kindle-3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Obsah čtečky v JVK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0825" y="1700213"/>
            <a:ext cx="8893175" cy="49688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Zatím pouze </a:t>
            </a:r>
            <a:r>
              <a:rPr lang="cs-CZ" b="1" smtClean="0"/>
              <a:t>volná </a:t>
            </a:r>
            <a:r>
              <a:rPr lang="cs-CZ" smtClean="0"/>
              <a:t>díla:</a:t>
            </a:r>
          </a:p>
          <a:p>
            <a:pPr eaLnBrk="1" hangingPunct="1"/>
            <a:r>
              <a:rPr lang="pl-PL" smtClean="0"/>
              <a:t> 370 děl od 44 autorů (Arbes, Čapek, Erben, Hašek, Mácha, Němcová ...)</a:t>
            </a:r>
          </a:p>
          <a:p>
            <a:pPr eaLnBrk="1" hangingPunct="1"/>
            <a:r>
              <a:rPr lang="pl-PL" smtClean="0"/>
              <a:t>Výbor ze starší české literatury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</a:t>
            </a:r>
            <a:r>
              <a:rPr lang="cs-CZ" smtClean="0">
                <a:hlinkClick r:id="rId2"/>
              </a:rPr>
              <a:t>http://eknihy.academia.cz/vybor-ze-starsi-ceske-literatury.html</a:t>
            </a:r>
            <a:endParaRPr lang="cs-CZ" smtClean="0"/>
          </a:p>
          <a:p>
            <a:pPr eaLnBrk="1" hangingPunct="1"/>
            <a:r>
              <a:rPr lang="cs-CZ" smtClean="0"/>
              <a:t>Zpravodajství iDNES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mtClean="0"/>
              <a:t>	</a:t>
            </a:r>
            <a:r>
              <a:rPr lang="cs-CZ" smtClean="0">
                <a:hlinkClick r:id="rId3"/>
              </a:rPr>
              <a:t>http://vice.idnes.cz/kindle_zadani.asp</a:t>
            </a:r>
            <a:endParaRPr lang="cs-CZ" smtClean="0"/>
          </a:p>
          <a:p>
            <a:pPr eaLnBrk="1" hangingPunct="1"/>
            <a:r>
              <a:rPr lang="cs-CZ" smtClean="0"/>
              <a:t>Zpravodajství Lidových novin </a:t>
            </a:r>
            <a:r>
              <a:rPr lang="cs-CZ" smtClean="0">
                <a:hlinkClick r:id="rId4"/>
              </a:rPr>
              <a:t>http://app.lidovky.cz/kindle_zadani.asp</a:t>
            </a:r>
            <a:endParaRPr lang="cs-CZ" smtClean="0"/>
          </a:p>
          <a:p>
            <a:pPr eaLnBrk="1" hangingPunct="1">
              <a:buFontTx/>
              <a:buChar char="-"/>
            </a:pPr>
            <a:endParaRPr lang="cs-CZ" smtClean="0"/>
          </a:p>
          <a:p>
            <a:pPr eaLnBrk="1" hangingPunct="1">
              <a:buFontTx/>
              <a:buChar char="-"/>
            </a:pPr>
            <a:endParaRPr lang="cs-CZ" smtClean="0"/>
          </a:p>
          <a:p>
            <a:pPr eaLnBrk="1" hangingPunct="1">
              <a:buFont typeface="Arial" charset="0"/>
              <a:buNone/>
            </a:pPr>
            <a:endParaRPr lang="cs-CZ" smtClean="0"/>
          </a:p>
          <a:p>
            <a:pPr eaLnBrk="1" hangingPunct="1"/>
            <a:endParaRPr lang="cs-CZ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620713"/>
            <a:ext cx="9175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91344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4275"/>
            <a:ext cx="9264650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Nadpis 2"/>
          <p:cNvSpPr>
            <a:spLocks noGrp="1"/>
          </p:cNvSpPr>
          <p:nvPr>
            <p:ph type="title"/>
          </p:nvPr>
        </p:nvSpPr>
        <p:spPr>
          <a:xfrm>
            <a:off x="827088" y="0"/>
            <a:ext cx="7772400" cy="1143000"/>
          </a:xfrm>
        </p:spPr>
        <p:txBody>
          <a:bodyPr/>
          <a:lstStyle/>
          <a:p>
            <a:pPr eaLnBrk="1" hangingPunct="1"/>
            <a:r>
              <a:rPr lang="cs-CZ" smtClean="0"/>
              <a:t>Odkaz do katalogu JVK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260350"/>
            <a:ext cx="93503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Informace o čtečkách na webu JVK</a:t>
            </a: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484313"/>
            <a:ext cx="7559675" cy="4849812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Pravidla půjčování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628775"/>
            <a:ext cx="4433887" cy="4572000"/>
          </a:xfrm>
          <a:ln>
            <a:solidFill>
              <a:schemeClr val="tx1"/>
            </a:solidFill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cs-CZ" dirty="0" smtClean="0"/>
              <a:t>Volně šiřitelné e-knihy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Národní digitální knihovna</a:t>
            </a:r>
          </a:p>
          <a:p>
            <a:pPr>
              <a:buNone/>
            </a:pPr>
            <a:r>
              <a:rPr lang="cs-CZ" dirty="0" smtClean="0"/>
              <a:t>	- </a:t>
            </a:r>
            <a:r>
              <a:rPr lang="cs-CZ" dirty="0" err="1" smtClean="0"/>
              <a:t>Manuscriptorium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Kramerius</a:t>
            </a:r>
          </a:p>
          <a:p>
            <a:pPr>
              <a:buFontTx/>
              <a:buChar char="-"/>
            </a:pPr>
            <a:r>
              <a:rPr lang="cs-CZ" dirty="0" err="1" smtClean="0"/>
              <a:t>Webarchiv</a:t>
            </a: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Manuscriptorium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Typ digitální knihovny</a:t>
            </a:r>
          </a:p>
          <a:p>
            <a:r>
              <a:rPr lang="cs-CZ" dirty="0" smtClean="0"/>
              <a:t>Součást Národní digitální knihovny (NDK)</a:t>
            </a:r>
          </a:p>
          <a:p>
            <a:r>
              <a:rPr lang="cs-CZ" dirty="0" smtClean="0"/>
              <a:t>zprostředkovává, uchovává a poskytuje uživatelům digitální verze dokumentů, jako jsou zejména vzácné rukopisy, staré tisky, mapy</a:t>
            </a:r>
          </a:p>
          <a:p>
            <a:r>
              <a:rPr lang="cs-CZ" dirty="0" smtClean="0"/>
              <a:t>digitální knihovna – katalog (vyhledávání)</a:t>
            </a:r>
          </a:p>
          <a:p>
            <a:r>
              <a:rPr lang="cs-CZ" dirty="0" smtClean="0"/>
              <a:t>Data v rámci </a:t>
            </a:r>
            <a:r>
              <a:rPr lang="cs-CZ" dirty="0" err="1" smtClean="0"/>
              <a:t>Manuscriptoria</a:t>
            </a:r>
            <a:r>
              <a:rPr lang="cs-CZ" dirty="0" smtClean="0"/>
              <a:t> -  obsahovat technické informace o dokumentu (</a:t>
            </a:r>
            <a:r>
              <a:rPr lang="cs-CZ" dirty="0" err="1" smtClean="0"/>
              <a:t>metadata</a:t>
            </a:r>
            <a:r>
              <a:rPr lang="cs-CZ" dirty="0" smtClean="0"/>
              <a:t> apod.), věrohodná a v kvalitní podobě, kompatibilní (standardy) </a:t>
            </a:r>
          </a:p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manuscriptorium.com</a:t>
            </a:r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www.gutenberg.org</a:t>
            </a:r>
          </a:p>
        </p:txBody>
      </p:sp>
      <p:pic>
        <p:nvPicPr>
          <p:cNvPr id="921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875"/>
            <a:ext cx="8367713" cy="5013325"/>
          </a:xfrm>
          <a:noFill/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13" y="2636838"/>
            <a:ext cx="424338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Kramerius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projekt na záchranu </a:t>
            </a:r>
            <a:r>
              <a:rPr lang="cs-CZ" dirty="0" err="1" smtClean="0"/>
              <a:t>bohemikálních</a:t>
            </a:r>
            <a:r>
              <a:rPr lang="cs-CZ" dirty="0" smtClean="0"/>
              <a:t> dokumentů 19. století, koordinátorem je Národní knihovna ČR.</a:t>
            </a:r>
          </a:p>
          <a:p>
            <a:r>
              <a:rPr lang="cs-CZ" dirty="0" smtClean="0"/>
              <a:t>Podprogram programu VISK (Veřejné informační služby knihoven) - Národní program </a:t>
            </a:r>
            <a:r>
              <a:rPr lang="cs-CZ" dirty="0" err="1" smtClean="0"/>
              <a:t>mikrofilmování</a:t>
            </a:r>
            <a:r>
              <a:rPr lang="cs-CZ" dirty="0" smtClean="0"/>
              <a:t> a digitálního zpřístupňování dokumentů ohrožených degradací kyselého papíru – Kramerius</a:t>
            </a:r>
          </a:p>
          <a:p>
            <a:r>
              <a:rPr lang="cs-CZ" dirty="0" smtClean="0"/>
              <a:t>open-</a:t>
            </a:r>
            <a:r>
              <a:rPr lang="cs-CZ" dirty="0" err="1" smtClean="0"/>
              <a:t>source</a:t>
            </a:r>
            <a:r>
              <a:rPr lang="cs-CZ" dirty="0" smtClean="0"/>
              <a:t> program na bázi licence GNU GPL, který slouží pro prezentaci dokumentů na lokálních sítí a internetu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Kramerius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29566" cy="4981596"/>
          </a:xfrm>
        </p:spPr>
        <p:txBody>
          <a:bodyPr/>
          <a:lstStyle/>
          <a:p>
            <a:r>
              <a:rPr lang="cs-CZ" dirty="0" smtClean="0"/>
              <a:t>V ČR 30 instalací Krameria</a:t>
            </a:r>
          </a:p>
          <a:p>
            <a:r>
              <a:rPr lang="cs-CZ" dirty="0" smtClean="0"/>
              <a:t>NK - více než 8 milionů naskenovaných stran plných textů periodik a monografií</a:t>
            </a:r>
          </a:p>
          <a:p>
            <a:r>
              <a:rPr lang="cs-CZ" dirty="0" smtClean="0"/>
              <a:t>dokumenty v češtině, v německém a ruském jazyce.</a:t>
            </a:r>
          </a:p>
          <a:p>
            <a:r>
              <a:rPr lang="cs-CZ" dirty="0" smtClean="0"/>
              <a:t>koordinace při digitalizaci (Národní knihovna ČR a Knihovna Akademie věd ČR)  - webová aplikace </a:t>
            </a:r>
            <a:r>
              <a:rPr lang="cs-CZ" b="1" dirty="0" smtClean="0"/>
              <a:t>Registr digitalizace</a:t>
            </a:r>
          </a:p>
          <a:p>
            <a:r>
              <a:rPr lang="cs-CZ" dirty="0" smtClean="0">
                <a:hlinkClick r:id="rId2"/>
              </a:rPr>
              <a:t>http://cs.wikipedia.org/wiki/Syst%C3%A9m_Kramerius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hlinkClick r:id="rId3"/>
              </a:rPr>
              <a:t>http://kramerius.cbvk.cz:8080/search/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hlinkClick r:id="rId4"/>
              </a:rPr>
              <a:t>http://kramerius.nkp.cz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digitální knihovna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ndk.cz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Kramerius 4 v projektu NDK NK ČR zobrazuje téměř 22 miliónů stran ve více než 82 000 monografiích a 900 periodicích.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Europeana</a:t>
            </a:r>
            <a:r>
              <a:rPr lang="cs-CZ" dirty="0" smtClean="0"/>
              <a:t> – evropská digitální knihovna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01004" cy="5124472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http://www.europeana.eu/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2008 – první návrh projektu</a:t>
            </a:r>
          </a:p>
          <a:p>
            <a:r>
              <a:rPr lang="cs-CZ" dirty="0" smtClean="0"/>
              <a:t>propojuje přístup k dokumentům uchovávaným ve sbírkách evropských muzeí, knihoven, archivů a audiovizuálních sbírek</a:t>
            </a:r>
          </a:p>
          <a:p>
            <a:r>
              <a:rPr lang="cs-CZ" dirty="0" smtClean="0"/>
              <a:t>Portál – </a:t>
            </a:r>
            <a:r>
              <a:rPr lang="cs-CZ" dirty="0" err="1" smtClean="0"/>
              <a:t>tj</a:t>
            </a:r>
            <a:r>
              <a:rPr lang="cs-CZ" dirty="0" smtClean="0"/>
              <a:t> cílem není digitalizovat kulturní historický obsah, ale zpřístupnit jej z jiných zdrojů</a:t>
            </a:r>
          </a:p>
          <a:p>
            <a:r>
              <a:rPr lang="cs-CZ" sz="2000" dirty="0" smtClean="0"/>
              <a:t>projekt Kongresové knihovny </a:t>
            </a:r>
            <a:r>
              <a:rPr lang="cs-CZ" sz="2000" dirty="0" err="1" smtClean="0">
                <a:hlinkClick r:id="rId3"/>
              </a:rPr>
              <a:t>American</a:t>
            </a:r>
            <a:r>
              <a:rPr lang="cs-CZ" sz="2000" dirty="0" smtClean="0">
                <a:hlinkClick r:id="rId3"/>
              </a:rPr>
              <a:t> </a:t>
            </a:r>
            <a:r>
              <a:rPr lang="cs-CZ" sz="2000" dirty="0" err="1" smtClean="0">
                <a:hlinkClick r:id="rId3"/>
              </a:rPr>
              <a:t>Memory</a:t>
            </a:r>
            <a:r>
              <a:rPr lang="cs-CZ" sz="2000" dirty="0" smtClean="0">
                <a:hlinkClick r:id="rId3"/>
              </a:rPr>
              <a:t> </a:t>
            </a:r>
            <a:r>
              <a:rPr lang="cs-CZ" sz="2000" dirty="0" err="1" smtClean="0">
                <a:hlinkClick r:id="rId3"/>
              </a:rPr>
              <a:t>Programme</a:t>
            </a:r>
            <a:r>
              <a:rPr lang="cs-CZ" sz="2000" dirty="0" smtClean="0"/>
              <a:t>, který zpřístupňuje ve více jak 120 tematických sbírkách dokumenty týkající se historie amerického kontinentu</a:t>
            </a:r>
            <a:r>
              <a:rPr lang="cs-CZ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Esbírky</a:t>
            </a:r>
            <a:r>
              <a:rPr lang="cs-CZ" dirty="0" smtClean="0"/>
              <a:t>…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http://www.esbirky.cz/</a:t>
            </a:r>
            <a:endParaRPr lang="cs-CZ" dirty="0" smtClean="0"/>
          </a:p>
          <a:p>
            <a:r>
              <a:rPr lang="cs-CZ" dirty="0" smtClean="0"/>
              <a:t>Národní muzeum v Praze</a:t>
            </a:r>
          </a:p>
          <a:p>
            <a:r>
              <a:rPr lang="cs-CZ" dirty="0" smtClean="0"/>
              <a:t>on-line prezentace muzejních a </a:t>
            </a:r>
            <a:r>
              <a:rPr lang="cs-CZ" dirty="0" smtClean="0"/>
              <a:t>galerijních </a:t>
            </a:r>
            <a:r>
              <a:rPr lang="cs-CZ" dirty="0" smtClean="0"/>
              <a:t>fondů</a:t>
            </a:r>
          </a:p>
          <a:p>
            <a:r>
              <a:rPr lang="cs-CZ" dirty="0" smtClean="0"/>
              <a:t>Fotografie, zvukové záznamy, (zveřejnění zvukového archivu Rádia Svobodná Evropa)</a:t>
            </a:r>
          </a:p>
          <a:p>
            <a:r>
              <a:rPr lang="cs-CZ" dirty="0" smtClean="0"/>
              <a:t>sedm paměťových institucí, vystaveno kolem deseti tisíc sbírkových předmětů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Googlebooks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http://books.google.cz/</a:t>
            </a:r>
            <a:endParaRPr lang="cs-CZ" dirty="0" smtClean="0"/>
          </a:p>
          <a:p>
            <a:r>
              <a:rPr lang="cs-CZ" dirty="0" smtClean="0"/>
              <a:t>jeden z projektů firmy </a:t>
            </a:r>
            <a:r>
              <a:rPr lang="cs-CZ" dirty="0" err="1" smtClean="0"/>
              <a:t>Google</a:t>
            </a:r>
            <a:endParaRPr lang="cs-CZ" dirty="0" smtClean="0"/>
          </a:p>
          <a:p>
            <a:r>
              <a:rPr lang="cs-CZ" dirty="0" smtClean="0"/>
              <a:t>Vyhledávání </a:t>
            </a:r>
            <a:r>
              <a:rPr lang="cs-CZ" dirty="0" smtClean="0"/>
              <a:t>informací mimo internet – na knihy a časopisy v papírové podobě</a:t>
            </a:r>
          </a:p>
          <a:p>
            <a:r>
              <a:rPr lang="cs-CZ" dirty="0" smtClean="0"/>
              <a:t>Skenování knih uložených v partnerských knihovnách, uložení, vyhledávaní</a:t>
            </a:r>
          </a:p>
          <a:p>
            <a:r>
              <a:rPr lang="cs-CZ" dirty="0" smtClean="0"/>
              <a:t>U </a:t>
            </a:r>
            <a:r>
              <a:rPr lang="cs-CZ" dirty="0" smtClean="0"/>
              <a:t>volných </a:t>
            </a:r>
            <a:r>
              <a:rPr lang="cs-CZ" dirty="0" smtClean="0"/>
              <a:t>děl – </a:t>
            </a:r>
            <a:r>
              <a:rPr lang="cs-CZ" dirty="0" smtClean="0"/>
              <a:t>stažení </a:t>
            </a:r>
            <a:r>
              <a:rPr lang="cs-CZ" dirty="0" smtClean="0"/>
              <a:t>(</a:t>
            </a:r>
            <a:r>
              <a:rPr lang="cs-CZ" dirty="0" err="1" smtClean="0"/>
              <a:t>pdf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Googlebooks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http://books.google.cz/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Fakta a fikce:</a:t>
            </a:r>
          </a:p>
          <a:p>
            <a:r>
              <a:rPr lang="cs-CZ" dirty="0" smtClean="0"/>
              <a:t>http://books.google.cz/intl/cs/googlebooks/facts.html</a:t>
            </a:r>
          </a:p>
          <a:p>
            <a:r>
              <a:rPr lang="cs-CZ" dirty="0" smtClean="0"/>
              <a:t>http://books.google.cz/intl/cs/googlebooks/history.html</a:t>
            </a:r>
          </a:p>
          <a:p>
            <a:r>
              <a:rPr lang="cs-CZ" b="1" dirty="0" err="1" smtClean="0"/>
              <a:t>Google</a:t>
            </a:r>
            <a:r>
              <a:rPr lang="cs-CZ" b="1" dirty="0" smtClean="0"/>
              <a:t> </a:t>
            </a:r>
            <a:r>
              <a:rPr lang="cs-CZ" b="1" dirty="0" err="1" smtClean="0"/>
              <a:t>Books</a:t>
            </a:r>
            <a:r>
              <a:rPr lang="cs-CZ" b="1" dirty="0" smtClean="0"/>
              <a:t> </a:t>
            </a:r>
            <a:r>
              <a:rPr lang="cs-CZ" b="1" dirty="0" err="1" smtClean="0"/>
              <a:t>Library</a:t>
            </a:r>
            <a:r>
              <a:rPr lang="cs-CZ" b="1" dirty="0" smtClean="0"/>
              <a:t> Project</a:t>
            </a:r>
          </a:p>
          <a:p>
            <a:r>
              <a:rPr lang="en-US" dirty="0" smtClean="0"/>
              <a:t>http://cs.wikisource.org/wiki/N%C3%A1pov%C4%9Bda:Jak_na_Google_Books</a:t>
            </a:r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 - MKP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Městská knihovna v Praze</a:t>
            </a:r>
          </a:p>
          <a:p>
            <a:r>
              <a:rPr lang="cs-CZ" dirty="0" smtClean="0"/>
              <a:t>E-knihovna</a:t>
            </a:r>
          </a:p>
          <a:p>
            <a:r>
              <a:rPr lang="en-US" dirty="0" smtClean="0">
                <a:hlinkClick r:id="rId2"/>
              </a:rPr>
              <a:t>http://www.mlp.cz/cz/projekty/e-knihovna/</a:t>
            </a:r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 MKP http://www.</a:t>
            </a:r>
            <a:r>
              <a:rPr lang="cs-CZ" dirty="0" err="1" smtClean="0"/>
              <a:t>mlp.cz</a:t>
            </a:r>
            <a:r>
              <a:rPr lang="cs-CZ" dirty="0" smtClean="0"/>
              <a:t>/</a:t>
            </a:r>
            <a:r>
              <a:rPr lang="cs-CZ" dirty="0" err="1" smtClean="0"/>
              <a:t>cz</a:t>
            </a:r>
            <a:r>
              <a:rPr lang="cs-CZ" dirty="0" smtClean="0"/>
              <a:t>/projekty/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767" y="1447800"/>
            <a:ext cx="2245784" cy="51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cs-CZ" dirty="0" err="1" smtClean="0"/>
              <a:t>eknihy.knihovna.cz</a:t>
            </a:r>
            <a:r>
              <a:rPr lang="cs-CZ" dirty="0" smtClean="0"/>
              <a:t> – KISK</a:t>
            </a:r>
          </a:p>
          <a:p>
            <a:pPr lvl="0"/>
            <a:r>
              <a:rPr lang="cs-CZ" dirty="0" smtClean="0"/>
              <a:t>Další odkazy…</a:t>
            </a:r>
          </a:p>
          <a:p>
            <a:pPr lvl="0"/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ceskaskola.cz</a:t>
            </a:r>
            <a:r>
              <a:rPr lang="cs-CZ" dirty="0" smtClean="0">
                <a:hlinkClick r:id="rId2"/>
              </a:rPr>
              <a:t>/2014/10/e-knihy-pro-knihovny.</a:t>
            </a:r>
            <a:r>
              <a:rPr lang="cs-CZ" dirty="0" err="1" smtClean="0">
                <a:hlinkClick r:id="rId2"/>
              </a:rPr>
              <a:t>html</a:t>
            </a:r>
            <a:endParaRPr lang="cs-CZ" dirty="0" smtClean="0"/>
          </a:p>
          <a:p>
            <a:pPr lvl="0">
              <a:buNone/>
            </a:pPr>
            <a:endParaRPr lang="cs-CZ" dirty="0" smtClean="0"/>
          </a:p>
          <a:p>
            <a:pPr lvl="0"/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Technologie, formáty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78775" cy="50768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Zobrazení (resp. čitelnost) na displeji závislé na typu digitálního formátu a typu zařízení (E-</a:t>
            </a:r>
            <a:r>
              <a:rPr lang="cs-CZ" sz="3000" dirty="0" err="1" smtClean="0"/>
              <a:t>ink</a:t>
            </a:r>
            <a:r>
              <a:rPr lang="cs-CZ" sz="3000" dirty="0" smtClean="0"/>
              <a:t>/LCD)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Formáty textových souborů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 .</a:t>
            </a:r>
            <a:r>
              <a:rPr lang="cs-CZ" sz="3000" dirty="0" err="1" smtClean="0"/>
              <a:t>txt</a:t>
            </a:r>
            <a:r>
              <a:rPr lang="cs-CZ" sz="3000" dirty="0" smtClean="0"/>
              <a:t>, (.</a:t>
            </a:r>
            <a:r>
              <a:rPr lang="cs-CZ" sz="3000" dirty="0" err="1" smtClean="0"/>
              <a:t>html</a:t>
            </a:r>
            <a:r>
              <a:rPr lang="cs-CZ" sz="3000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Formáty textových souborů s podporou obrázků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azw</a:t>
            </a:r>
            <a:r>
              <a:rPr lang="cs-CZ" sz="3000" dirty="0" smtClean="0"/>
              <a:t> – Amazon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prc</a:t>
            </a:r>
            <a:r>
              <a:rPr lang="cs-CZ" sz="3000" dirty="0" smtClean="0"/>
              <a:t>, .</a:t>
            </a:r>
            <a:r>
              <a:rPr lang="cs-CZ" sz="3000" dirty="0" err="1" smtClean="0"/>
              <a:t>mobi</a:t>
            </a:r>
            <a:r>
              <a:rPr lang="cs-CZ" sz="3000" dirty="0" smtClean="0"/>
              <a:t> - </a:t>
            </a:r>
            <a:r>
              <a:rPr lang="cs-CZ" sz="3000" dirty="0" err="1" smtClean="0"/>
              <a:t>Mobipocket</a:t>
            </a:r>
            <a:endParaRPr lang="cs-CZ" sz="3000" b="1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epub</a:t>
            </a:r>
            <a:r>
              <a:rPr lang="cs-CZ" sz="3000" dirty="0" smtClean="0"/>
              <a:t> -  </a:t>
            </a:r>
            <a:r>
              <a:rPr lang="cs-CZ" sz="3000" dirty="0" err="1" smtClean="0"/>
              <a:t>International</a:t>
            </a:r>
            <a:r>
              <a:rPr lang="cs-CZ" sz="3000" dirty="0" smtClean="0"/>
              <a:t> Digital </a:t>
            </a:r>
            <a:r>
              <a:rPr lang="cs-CZ" sz="3000" dirty="0" err="1" smtClean="0"/>
              <a:t>Publishing</a:t>
            </a:r>
            <a:r>
              <a:rPr lang="cs-CZ" sz="3000" dirty="0" smtClean="0"/>
              <a:t> </a:t>
            </a:r>
            <a:r>
              <a:rPr lang="cs-CZ" sz="3000" dirty="0" err="1" smtClean="0"/>
              <a:t>Forum</a:t>
            </a:r>
            <a:endParaRPr lang="cs-CZ" sz="3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pdb</a:t>
            </a:r>
            <a:r>
              <a:rPr lang="cs-CZ" sz="3000" dirty="0" smtClean="0"/>
              <a:t> – Palm Media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.lit – Microsoft</a:t>
            </a:r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3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pdf</a:t>
            </a:r>
            <a:endParaRPr lang="cs-CZ" sz="3000" dirty="0" smtClean="0"/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cs-CZ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338" y="4572000"/>
            <a:ext cx="352266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63246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733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>
                <a:cs typeface="Arial" charset="0"/>
              </a:rPr>
              <a:t>http://www.businessit.cz/cz/prehled-tablety-smartphony-ctecky-e-knih-ve-firme.php</a:t>
            </a:r>
            <a:endParaRPr 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 - inspirace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Ostrava - MSVK</a:t>
            </a:r>
          </a:p>
          <a:p>
            <a:endParaRPr lang="cs-CZ" dirty="0" smtClean="0"/>
          </a:p>
          <a:p>
            <a:pPr lvl="0"/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svkos.cz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elektronicke</a:t>
            </a:r>
            <a:r>
              <a:rPr lang="cs-CZ" dirty="0" smtClean="0">
                <a:hlinkClick r:id="rId2"/>
              </a:rPr>
              <a:t>-zdroje/</a:t>
            </a:r>
            <a:r>
              <a:rPr lang="cs-CZ" dirty="0" err="1" smtClean="0">
                <a:hlinkClick r:id="rId2"/>
              </a:rPr>
              <a:t>databaze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vytvarene</a:t>
            </a:r>
            <a:r>
              <a:rPr lang="cs-CZ" dirty="0" smtClean="0">
                <a:hlinkClick r:id="rId2"/>
              </a:rPr>
              <a:t>-v-</a:t>
            </a:r>
            <a:r>
              <a:rPr lang="cs-CZ" dirty="0" err="1" smtClean="0">
                <a:hlinkClick r:id="rId2"/>
              </a:rPr>
              <a:t>msvk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clanek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regionalni</a:t>
            </a:r>
            <a:r>
              <a:rPr lang="cs-CZ" dirty="0" smtClean="0">
                <a:hlinkClick r:id="rId2"/>
              </a:rPr>
              <a:t>-e-knihy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lvl="0">
              <a:buNone/>
            </a:pPr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sehnat e-knihy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Kosmas - 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kosmas.cz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eknihy</a:t>
            </a:r>
            <a:endParaRPr lang="cs-CZ" dirty="0" smtClean="0"/>
          </a:p>
          <a:p>
            <a:r>
              <a:rPr lang="cs-CZ" dirty="0" err="1" smtClean="0"/>
              <a:t>Palmknihy</a:t>
            </a:r>
            <a:r>
              <a:rPr lang="cs-CZ" dirty="0" smtClean="0"/>
              <a:t> - </a:t>
            </a: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palmknihy.cz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r>
              <a:rPr lang="cs-CZ" dirty="0" smtClean="0"/>
              <a:t>Ráj knih  </a:t>
            </a:r>
            <a:r>
              <a:rPr lang="cs-CZ" dirty="0" smtClean="0">
                <a:hlinkClick r:id="rId4"/>
              </a:rPr>
              <a:t> http://rajknih.cz</a:t>
            </a:r>
            <a:endParaRPr lang="cs-CZ" dirty="0" smtClean="0"/>
          </a:p>
          <a:p>
            <a:r>
              <a:rPr lang="cs-CZ" dirty="0" err="1" smtClean="0"/>
              <a:t>iDnes</a:t>
            </a:r>
            <a:r>
              <a:rPr lang="cs-CZ" dirty="0" smtClean="0"/>
              <a:t>  </a:t>
            </a:r>
            <a:r>
              <a:rPr lang="cs-CZ" dirty="0" smtClean="0">
                <a:hlinkClick r:id="rId5"/>
              </a:rPr>
              <a:t>http://knihy.</a:t>
            </a:r>
            <a:r>
              <a:rPr lang="cs-CZ" dirty="0" err="1" smtClean="0">
                <a:hlinkClick r:id="rId5"/>
              </a:rPr>
              <a:t>idnes.cz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eReading</a:t>
            </a:r>
            <a:r>
              <a:rPr lang="cs-CZ" dirty="0" smtClean="0"/>
              <a:t> - </a:t>
            </a:r>
            <a:r>
              <a:rPr lang="cs-CZ" dirty="0" smtClean="0">
                <a:hlinkClick r:id="rId6"/>
              </a:rPr>
              <a:t>http://www.</a:t>
            </a:r>
            <a:r>
              <a:rPr lang="cs-CZ" dirty="0" err="1" smtClean="0">
                <a:hlinkClick r:id="rId6"/>
              </a:rPr>
              <a:t>ereading.cz</a:t>
            </a:r>
            <a:r>
              <a:rPr lang="cs-CZ" dirty="0" smtClean="0">
                <a:hlinkClick r:id="rId6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eBookEater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eBookEater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http://www.</a:t>
            </a:r>
            <a:r>
              <a:rPr lang="cs-CZ" dirty="0" err="1" smtClean="0"/>
              <a:t>ebookeater.cz</a:t>
            </a:r>
            <a:r>
              <a:rPr lang="cs-CZ" dirty="0" smtClean="0"/>
              <a:t>/</a:t>
            </a:r>
          </a:p>
          <a:p>
            <a:r>
              <a:rPr lang="cs-CZ" dirty="0" smtClean="0"/>
              <a:t>internetová platforma, </a:t>
            </a:r>
          </a:p>
          <a:p>
            <a:r>
              <a:rPr lang="cs-CZ" dirty="0" smtClean="0"/>
              <a:t>šance publikovat všem autorům, bez nakladatelů. </a:t>
            </a:r>
          </a:p>
          <a:p>
            <a:r>
              <a:rPr lang="cs-CZ" dirty="0" smtClean="0"/>
              <a:t>autoři zde mohou svá díla bezplatně publikovat a čtenáři naopak volně stahovat a hodnotit</a:t>
            </a:r>
          </a:p>
          <a:p>
            <a:r>
              <a:rPr lang="cs-CZ" dirty="0" smtClean="0"/>
              <a:t>Všechny služby portálu jsou zdarma pro autory i čtenáře bez jakýchkoliv výjimek</a:t>
            </a:r>
          </a:p>
          <a:p>
            <a:r>
              <a:rPr lang="cs-CZ" b="1" dirty="0" smtClean="0"/>
              <a:t>486 autorů</a:t>
            </a:r>
            <a:endParaRPr lang="cs-CZ" dirty="0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tedy knihovny mohou?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Půjčovat čtečky</a:t>
            </a:r>
          </a:p>
          <a:p>
            <a:r>
              <a:rPr lang="cs-CZ" dirty="0" smtClean="0"/>
              <a:t>na čtečkách nabízet legálně pořízené knihy </a:t>
            </a:r>
          </a:p>
          <a:p>
            <a:pPr lvl="1"/>
            <a:r>
              <a:rPr lang="cs-CZ" dirty="0" smtClean="0"/>
              <a:t>Prezenčně</a:t>
            </a:r>
          </a:p>
          <a:p>
            <a:pPr lvl="1"/>
            <a:r>
              <a:rPr lang="cs-CZ" dirty="0" smtClean="0"/>
              <a:t>Absenčně na základě licenční smlouvy</a:t>
            </a:r>
          </a:p>
          <a:p>
            <a:r>
              <a:rPr lang="cs-CZ" dirty="0" smtClean="0"/>
              <a:t>Informovat o trhu s </a:t>
            </a:r>
            <a:r>
              <a:rPr lang="cs-CZ" dirty="0" err="1" smtClean="0"/>
              <a:t>eknihami</a:t>
            </a:r>
            <a:endParaRPr lang="cs-CZ" dirty="0" smtClean="0"/>
          </a:p>
          <a:p>
            <a:r>
              <a:rPr lang="cs-CZ" dirty="0" smtClean="0"/>
              <a:t>Nabízet odkazy na legální e-knihy</a:t>
            </a:r>
          </a:p>
          <a:p>
            <a:endParaRPr lang="cs-CZ" dirty="0" smtClean="0"/>
          </a:p>
          <a:p>
            <a:r>
              <a:rPr lang="cs-CZ" dirty="0" smtClean="0"/>
              <a:t>Digitalizovat regionální literaturu</a:t>
            </a:r>
          </a:p>
          <a:p>
            <a:r>
              <a:rPr lang="cs-CZ" dirty="0" smtClean="0"/>
              <a:t>Podpořit místní autory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knihovny mohou?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Další možnosti PŘÍŠTĚ!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Tvorba E-knih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313" cy="5410200"/>
          </a:xfrm>
        </p:spPr>
        <p:txBody>
          <a:bodyPr/>
          <a:lstStyle/>
          <a:p>
            <a:r>
              <a:rPr lang="cs-CZ" sz="3200" smtClean="0"/>
              <a:t>Digitalizace původně tištěných dokumentů</a:t>
            </a:r>
          </a:p>
          <a:p>
            <a:pPr lvl="1"/>
            <a:r>
              <a:rPr lang="cs-CZ" sz="2800" smtClean="0"/>
              <a:t>Ručně  –  přepis knihy</a:t>
            </a:r>
          </a:p>
          <a:p>
            <a:pPr lvl="1"/>
            <a:r>
              <a:rPr lang="cs-CZ" sz="2800" smtClean="0"/>
              <a:t>Skenování +  rozpoznání textu OCR (Optical Character Recognition) </a:t>
            </a:r>
          </a:p>
          <a:p>
            <a:pPr lvl="1"/>
            <a:r>
              <a:rPr lang="cs-CZ" sz="2800" smtClean="0"/>
              <a:t>eod – </a:t>
            </a:r>
            <a:r>
              <a:rPr lang="cs-CZ" sz="2800" i="1" smtClean="0"/>
              <a:t>e-books on demand</a:t>
            </a:r>
            <a:r>
              <a:rPr lang="cs-CZ" sz="2800" smtClean="0"/>
              <a:t> (E-knihy na požádání) pouze pro volná díla</a:t>
            </a:r>
          </a:p>
          <a:p>
            <a:r>
              <a:rPr lang="cs-CZ" sz="3200" smtClean="0"/>
              <a:t>„Digital-born“ – již digitálně vzniklé dokumenty </a:t>
            </a:r>
          </a:p>
          <a:p>
            <a:pPr lvl="1"/>
            <a:r>
              <a:rPr lang="cs-CZ" sz="2800" smtClean="0"/>
              <a:t>Vedlejší produkt tiskové přípravy</a:t>
            </a:r>
          </a:p>
          <a:p>
            <a:pPr lvl="1"/>
            <a:r>
              <a:rPr lang="cs-CZ" sz="2800" smtClean="0"/>
              <a:t> Digitální podoba jako finální produkt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2269</TotalTime>
  <Words>2636</Words>
  <Application>Microsoft Office PowerPoint</Application>
  <PresentationFormat>Předvádění na obrazovce (4:3)</PresentationFormat>
  <Paragraphs>448</Paragraphs>
  <Slides>84</Slides>
  <Notes>16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5" baseType="lpstr">
      <vt:lpstr>Jmění</vt:lpstr>
      <vt:lpstr>E-knihy a knihovny - I</vt:lpstr>
      <vt:lpstr>E-knihy v knihovnách</vt:lpstr>
      <vt:lpstr>Definice E-knihy v TDKIV</vt:lpstr>
      <vt:lpstr>Definice E-knihy v TDKIV</vt:lpstr>
      <vt:lpstr>Definice E-knihy</vt:lpstr>
      <vt:lpstr>Vývoj E-knihy</vt:lpstr>
      <vt:lpstr>www.gutenberg.org</vt:lpstr>
      <vt:lpstr>Technologie, formáty …</vt:lpstr>
      <vt:lpstr>Tvorba E-knih</vt:lpstr>
      <vt:lpstr>Jak vzniká E-kniha</vt:lpstr>
      <vt:lpstr>Jak vzniká E-kniha </vt:lpstr>
      <vt:lpstr>Jak vzniká E-kniha </vt:lpstr>
      <vt:lpstr>Jak vzniká E-kniha </vt:lpstr>
      <vt:lpstr>Jak vzniká E-kniha</vt:lpstr>
      <vt:lpstr>E-knihy a AZ</vt:lpstr>
      <vt:lpstr>E-knihy a AZ</vt:lpstr>
      <vt:lpstr>E-knihy a AZ</vt:lpstr>
      <vt:lpstr>E-knihy a AZ</vt:lpstr>
      <vt:lpstr>E-knihy a co s nimi</vt:lpstr>
      <vt:lpstr>Půjčování E-knih v knihovnách</vt:lpstr>
      <vt:lpstr> Půjčování E-knih v knihovnách</vt:lpstr>
      <vt:lpstr>Půjčování E-knih v knihovnách</vt:lpstr>
      <vt:lpstr>Půjčování E-knih v knihovnách</vt:lpstr>
      <vt:lpstr>Půjčování E-knih v knihovnách</vt:lpstr>
      <vt:lpstr>DRM</vt:lpstr>
      <vt:lpstr>E-knihy ve světě - Švédsko</vt:lpstr>
      <vt:lpstr>E-knihy ve světě - Švédsko</vt:lpstr>
      <vt:lpstr>E-knihy ve světě - Švédsko</vt:lpstr>
      <vt:lpstr>E-knihy ve světě – Velká Británie</vt:lpstr>
      <vt:lpstr>E-knihy ve světě – Velká Británie</vt:lpstr>
      <vt:lpstr>E-knihy ve světě – Velká Británie</vt:lpstr>
      <vt:lpstr>E-knihy ve světě – Velká Británie</vt:lpstr>
      <vt:lpstr>E-knihy ve světě – Velká Británie</vt:lpstr>
      <vt:lpstr>E-knihy v Německu</vt:lpstr>
      <vt:lpstr>E-knihy v Německu</vt:lpstr>
      <vt:lpstr>E-knihy v Německu</vt:lpstr>
      <vt:lpstr>E-knihy v Německu</vt:lpstr>
      <vt:lpstr>E-knihy v Německu</vt:lpstr>
      <vt:lpstr>E-knihy v Německu</vt:lpstr>
      <vt:lpstr>E-knihy v Německu</vt:lpstr>
      <vt:lpstr>E-knihy v Německu</vt:lpstr>
      <vt:lpstr>E-knihy v Německu - Bielefeld</vt:lpstr>
      <vt:lpstr>E-knihy ve Francii</vt:lpstr>
      <vt:lpstr>E-knihy ve Francii - Numilog</vt:lpstr>
      <vt:lpstr>E-knihy ve Francii - knihovna v Troyes</vt:lpstr>
      <vt:lpstr>E-knihy ve Francii - knihovna v Troyes</vt:lpstr>
      <vt:lpstr>E-knihy ve Francii -</vt:lpstr>
      <vt:lpstr>E-knihy - Nizozemí</vt:lpstr>
      <vt:lpstr>E-knihy v USA</vt:lpstr>
      <vt:lpstr>E-knihy v USA</vt:lpstr>
      <vt:lpstr>E-knihy v USA</vt:lpstr>
      <vt:lpstr>E-knihy v USA</vt:lpstr>
      <vt:lpstr>E-knihy v USA</vt:lpstr>
      <vt:lpstr>E-knihy v USA - Overdrive</vt:lpstr>
      <vt:lpstr>E-knihy v USA - New York Library</vt:lpstr>
      <vt:lpstr>New York Public Library</vt:lpstr>
      <vt:lpstr>E-knihy v USA</vt:lpstr>
      <vt:lpstr>E-knihy v USA - Amazon Library</vt:lpstr>
      <vt:lpstr>Světové srovnání</vt:lpstr>
      <vt:lpstr>Čtečka v knihovně</vt:lpstr>
      <vt:lpstr>Obsah čtečky v JVK</vt:lpstr>
      <vt:lpstr>Snímek 62</vt:lpstr>
      <vt:lpstr>Snímek 63</vt:lpstr>
      <vt:lpstr>Snímek 64</vt:lpstr>
      <vt:lpstr>Odkaz do katalogu JVK</vt:lpstr>
      <vt:lpstr>Informace o čtečkách na webu JVK</vt:lpstr>
      <vt:lpstr>Pravidla půjčování</vt:lpstr>
      <vt:lpstr>Volně šiřitelné e-knihy</vt:lpstr>
      <vt:lpstr>Manuscriptorium</vt:lpstr>
      <vt:lpstr>Kramerius</vt:lpstr>
      <vt:lpstr>Kramerius</vt:lpstr>
      <vt:lpstr>Národní digitální knihovna</vt:lpstr>
      <vt:lpstr>Europeana – evropská digitální knihovna</vt:lpstr>
      <vt:lpstr>Esbírky…</vt:lpstr>
      <vt:lpstr>Googlebooks</vt:lpstr>
      <vt:lpstr>Googlebooks</vt:lpstr>
      <vt:lpstr>Další volné knihy - MKP</vt:lpstr>
      <vt:lpstr>Další volné knihy MKP http://www.mlp.cz/cz/projekty/</vt:lpstr>
      <vt:lpstr>Další volné knihy</vt:lpstr>
      <vt:lpstr>Další volné knihy - inspirace</vt:lpstr>
      <vt:lpstr>Kde sehnat e-knihy</vt:lpstr>
      <vt:lpstr>eBookEater</vt:lpstr>
      <vt:lpstr>Co tedy knihovny mohou?</vt:lpstr>
      <vt:lpstr>Co knihovny mohou?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hajkova</dc:creator>
  <cp:lastModifiedBy>hajkova</cp:lastModifiedBy>
  <cp:revision>248</cp:revision>
  <dcterms:created xsi:type="dcterms:W3CDTF">2011-10-31T10:50:41Z</dcterms:created>
  <dcterms:modified xsi:type="dcterms:W3CDTF">2014-11-19T22:21:46Z</dcterms:modified>
</cp:coreProperties>
</file>