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804" r:id="rId2"/>
  </p:sldMasterIdLst>
  <p:notesMasterIdLst>
    <p:notesMasterId r:id="rId132"/>
  </p:notesMasterIdLst>
  <p:sldIdLst>
    <p:sldId id="455" r:id="rId3"/>
    <p:sldId id="340" r:id="rId4"/>
    <p:sldId id="456" r:id="rId5"/>
    <p:sldId id="457" r:id="rId6"/>
    <p:sldId id="343" r:id="rId7"/>
    <p:sldId id="380" r:id="rId8"/>
    <p:sldId id="344" r:id="rId9"/>
    <p:sldId id="345" r:id="rId10"/>
    <p:sldId id="347" r:id="rId11"/>
    <p:sldId id="348" r:id="rId12"/>
    <p:sldId id="386" r:id="rId13"/>
    <p:sldId id="387" r:id="rId14"/>
    <p:sldId id="388" r:id="rId15"/>
    <p:sldId id="389" r:id="rId16"/>
    <p:sldId id="390" r:id="rId17"/>
    <p:sldId id="458" r:id="rId18"/>
    <p:sldId id="391" r:id="rId19"/>
    <p:sldId id="392" r:id="rId20"/>
    <p:sldId id="393" r:id="rId21"/>
    <p:sldId id="394" r:id="rId22"/>
    <p:sldId id="570" r:id="rId23"/>
    <p:sldId id="350" r:id="rId24"/>
    <p:sldId id="381" r:id="rId25"/>
    <p:sldId id="351" r:id="rId26"/>
    <p:sldId id="352" r:id="rId27"/>
    <p:sldId id="377" r:id="rId28"/>
    <p:sldId id="492" r:id="rId29"/>
    <p:sldId id="400" r:id="rId30"/>
    <p:sldId id="401" r:id="rId31"/>
    <p:sldId id="403" r:id="rId32"/>
    <p:sldId id="409" r:id="rId33"/>
    <p:sldId id="417" r:id="rId34"/>
    <p:sldId id="423" r:id="rId35"/>
    <p:sldId id="424" r:id="rId36"/>
    <p:sldId id="434" r:id="rId37"/>
    <p:sldId id="435" r:id="rId38"/>
    <p:sldId id="437" r:id="rId39"/>
    <p:sldId id="438" r:id="rId40"/>
    <p:sldId id="439" r:id="rId41"/>
    <p:sldId id="440" r:id="rId42"/>
    <p:sldId id="442" r:id="rId43"/>
    <p:sldId id="452" r:id="rId44"/>
    <p:sldId id="453" r:id="rId45"/>
    <p:sldId id="451" r:id="rId46"/>
    <p:sldId id="506" r:id="rId47"/>
    <p:sldId id="507" r:id="rId48"/>
    <p:sldId id="508" r:id="rId49"/>
    <p:sldId id="509" r:id="rId50"/>
    <p:sldId id="510" r:id="rId51"/>
    <p:sldId id="511" r:id="rId52"/>
    <p:sldId id="512" r:id="rId53"/>
    <p:sldId id="513" r:id="rId54"/>
    <p:sldId id="514" r:id="rId55"/>
    <p:sldId id="515" r:id="rId56"/>
    <p:sldId id="516" r:id="rId57"/>
    <p:sldId id="517" r:id="rId58"/>
    <p:sldId id="518" r:id="rId59"/>
    <p:sldId id="519" r:id="rId60"/>
    <p:sldId id="520" r:id="rId61"/>
    <p:sldId id="521" r:id="rId62"/>
    <p:sldId id="522" r:id="rId63"/>
    <p:sldId id="523" r:id="rId64"/>
    <p:sldId id="524" r:id="rId65"/>
    <p:sldId id="525" r:id="rId66"/>
    <p:sldId id="526" r:id="rId67"/>
    <p:sldId id="527" r:id="rId68"/>
    <p:sldId id="528" r:id="rId69"/>
    <p:sldId id="571" r:id="rId70"/>
    <p:sldId id="572" r:id="rId71"/>
    <p:sldId id="573" r:id="rId72"/>
    <p:sldId id="574" r:id="rId73"/>
    <p:sldId id="460" r:id="rId74"/>
    <p:sldId id="464" r:id="rId75"/>
    <p:sldId id="465" r:id="rId76"/>
    <p:sldId id="466" r:id="rId77"/>
    <p:sldId id="467" r:id="rId78"/>
    <p:sldId id="468" r:id="rId79"/>
    <p:sldId id="470" r:id="rId80"/>
    <p:sldId id="471" r:id="rId81"/>
    <p:sldId id="472" r:id="rId82"/>
    <p:sldId id="473" r:id="rId83"/>
    <p:sldId id="474" r:id="rId84"/>
    <p:sldId id="475" r:id="rId85"/>
    <p:sldId id="476" r:id="rId86"/>
    <p:sldId id="478" r:id="rId87"/>
    <p:sldId id="479" r:id="rId88"/>
    <p:sldId id="480" r:id="rId89"/>
    <p:sldId id="481" r:id="rId90"/>
    <p:sldId id="482" r:id="rId91"/>
    <p:sldId id="483" r:id="rId92"/>
    <p:sldId id="484" r:id="rId93"/>
    <p:sldId id="485" r:id="rId94"/>
    <p:sldId id="486" r:id="rId95"/>
    <p:sldId id="500" r:id="rId96"/>
    <p:sldId id="487" r:id="rId97"/>
    <p:sldId id="502" r:id="rId98"/>
    <p:sldId id="503" r:id="rId99"/>
    <p:sldId id="531" r:id="rId100"/>
    <p:sldId id="532" r:id="rId101"/>
    <p:sldId id="533" r:id="rId102"/>
    <p:sldId id="534" r:id="rId103"/>
    <p:sldId id="535" r:id="rId104"/>
    <p:sldId id="548" r:id="rId105"/>
    <p:sldId id="549" r:id="rId106"/>
    <p:sldId id="552" r:id="rId107"/>
    <p:sldId id="554" r:id="rId108"/>
    <p:sldId id="555" r:id="rId109"/>
    <p:sldId id="556" r:id="rId110"/>
    <p:sldId id="557" r:id="rId111"/>
    <p:sldId id="538" r:id="rId112"/>
    <p:sldId id="537" r:id="rId113"/>
    <p:sldId id="559" r:id="rId114"/>
    <p:sldId id="560" r:id="rId115"/>
    <p:sldId id="561" r:id="rId116"/>
    <p:sldId id="562" r:id="rId117"/>
    <p:sldId id="563" r:id="rId118"/>
    <p:sldId id="564" r:id="rId119"/>
    <p:sldId id="567" r:id="rId120"/>
    <p:sldId id="568" r:id="rId121"/>
    <p:sldId id="569" r:id="rId122"/>
    <p:sldId id="504" r:id="rId123"/>
    <p:sldId id="576" r:id="rId124"/>
    <p:sldId id="577" r:id="rId125"/>
    <p:sldId id="578" r:id="rId126"/>
    <p:sldId id="579" r:id="rId127"/>
    <p:sldId id="580" r:id="rId128"/>
    <p:sldId id="581" r:id="rId129"/>
    <p:sldId id="582" r:id="rId130"/>
    <p:sldId id="583" r:id="rId131"/>
  </p:sldIdLst>
  <p:sldSz cx="9144000" cy="6858000" type="screen4x3"/>
  <p:notesSz cx="6735763" cy="98663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2586" autoAdjust="0"/>
  </p:normalViewPr>
  <p:slideViewPr>
    <p:cSldViewPr>
      <p:cViewPr varScale="1">
        <p:scale>
          <a:sx n="85" d="100"/>
          <a:sy n="85" d="100"/>
        </p:scale>
        <p:origin x="-3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presProps" Target="pres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13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EMP\knihovn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EMP\knihovn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EMP\knihovn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EMP\knihovn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EMP\knihovn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 smtClean="0"/>
              <a:t>E-výpůjčky</a:t>
            </a:r>
            <a:endParaRPr lang="cs-CZ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spPr>
            <a:solidFill>
              <a:schemeClr val="bg1">
                <a:lumMod val="95000"/>
                <a:alpha val="63000"/>
              </a:schemeClr>
            </a:solidFill>
            <a:ln>
              <a:noFill/>
            </a:ln>
            <a:effectLst/>
          </c:spPr>
          <c:cat>
            <c:strRef>
              <c:f>List1!$A$5:$A$35</c:f>
              <c:strCache>
                <c:ptCount val="31"/>
                <c:pt idx="0">
                  <c:v>2014-4</c:v>
                </c:pt>
                <c:pt idx="1">
                  <c:v>2014-5</c:v>
                </c:pt>
                <c:pt idx="2">
                  <c:v>2014-6</c:v>
                </c:pt>
                <c:pt idx="3">
                  <c:v>2014-7</c:v>
                </c:pt>
                <c:pt idx="4">
                  <c:v>2014-8</c:v>
                </c:pt>
                <c:pt idx="5">
                  <c:v>2014-9</c:v>
                </c:pt>
                <c:pt idx="6">
                  <c:v>2014-10</c:v>
                </c:pt>
                <c:pt idx="7">
                  <c:v>2014-11</c:v>
                </c:pt>
                <c:pt idx="8">
                  <c:v>2014-12</c:v>
                </c:pt>
                <c:pt idx="9">
                  <c:v>2015-1</c:v>
                </c:pt>
                <c:pt idx="10">
                  <c:v>2015-2</c:v>
                </c:pt>
                <c:pt idx="11">
                  <c:v>2015-3</c:v>
                </c:pt>
                <c:pt idx="12">
                  <c:v>2015-4</c:v>
                </c:pt>
                <c:pt idx="13">
                  <c:v>2015-5</c:v>
                </c:pt>
                <c:pt idx="14">
                  <c:v>2015-6</c:v>
                </c:pt>
                <c:pt idx="15">
                  <c:v>2015-7</c:v>
                </c:pt>
                <c:pt idx="16">
                  <c:v>2015-8</c:v>
                </c:pt>
                <c:pt idx="17">
                  <c:v>2015-9</c:v>
                </c:pt>
                <c:pt idx="18">
                  <c:v>2015-10</c:v>
                </c:pt>
                <c:pt idx="19">
                  <c:v>2015-11</c:v>
                </c:pt>
                <c:pt idx="20">
                  <c:v>2015-12</c:v>
                </c:pt>
                <c:pt idx="21">
                  <c:v>2016-1</c:v>
                </c:pt>
                <c:pt idx="22">
                  <c:v>2016-2</c:v>
                </c:pt>
                <c:pt idx="23">
                  <c:v>2016-3</c:v>
                </c:pt>
                <c:pt idx="24">
                  <c:v>2016-4</c:v>
                </c:pt>
                <c:pt idx="25">
                  <c:v>2016-5</c:v>
                </c:pt>
                <c:pt idx="26">
                  <c:v>2016-6</c:v>
                </c:pt>
                <c:pt idx="27">
                  <c:v>2016-7</c:v>
                </c:pt>
                <c:pt idx="28">
                  <c:v>2016-8</c:v>
                </c:pt>
                <c:pt idx="29">
                  <c:v>2016-9</c:v>
                </c:pt>
                <c:pt idx="30">
                  <c:v>2016-10</c:v>
                </c:pt>
              </c:strCache>
            </c:strRef>
          </c:cat>
          <c:val>
            <c:numRef>
              <c:f>List1!$B$5:$B$35</c:f>
              <c:numCache>
                <c:formatCode>General</c:formatCode>
                <c:ptCount val="31"/>
                <c:pt idx="0">
                  <c:v>800</c:v>
                </c:pt>
                <c:pt idx="1">
                  <c:v>800</c:v>
                </c:pt>
                <c:pt idx="2">
                  <c:v>800</c:v>
                </c:pt>
                <c:pt idx="3">
                  <c:v>800</c:v>
                </c:pt>
                <c:pt idx="4">
                  <c:v>800</c:v>
                </c:pt>
                <c:pt idx="5">
                  <c:v>800</c:v>
                </c:pt>
                <c:pt idx="6">
                  <c:v>800</c:v>
                </c:pt>
                <c:pt idx="7">
                  <c:v>800</c:v>
                </c:pt>
                <c:pt idx="8">
                  <c:v>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C3-4246-900E-3C315B6E1D0D}"/>
            </c:ext>
          </c:extLst>
        </c:ser>
        <c:ser>
          <c:idx val="1"/>
          <c:order val="1"/>
          <c:spPr>
            <a:solidFill>
              <a:schemeClr val="bg1">
                <a:lumMod val="85000"/>
                <a:alpha val="63000"/>
              </a:schemeClr>
            </a:solidFill>
            <a:ln>
              <a:noFill/>
            </a:ln>
            <a:effectLst/>
          </c:spPr>
          <c:cat>
            <c:strRef>
              <c:f>List1!$A$5:$A$35</c:f>
              <c:strCache>
                <c:ptCount val="31"/>
                <c:pt idx="0">
                  <c:v>2014-4</c:v>
                </c:pt>
                <c:pt idx="1">
                  <c:v>2014-5</c:v>
                </c:pt>
                <c:pt idx="2">
                  <c:v>2014-6</c:v>
                </c:pt>
                <c:pt idx="3">
                  <c:v>2014-7</c:v>
                </c:pt>
                <c:pt idx="4">
                  <c:v>2014-8</c:v>
                </c:pt>
                <c:pt idx="5">
                  <c:v>2014-9</c:v>
                </c:pt>
                <c:pt idx="6">
                  <c:v>2014-10</c:v>
                </c:pt>
                <c:pt idx="7">
                  <c:v>2014-11</c:v>
                </c:pt>
                <c:pt idx="8">
                  <c:v>2014-12</c:v>
                </c:pt>
                <c:pt idx="9">
                  <c:v>2015-1</c:v>
                </c:pt>
                <c:pt idx="10">
                  <c:v>2015-2</c:v>
                </c:pt>
                <c:pt idx="11">
                  <c:v>2015-3</c:v>
                </c:pt>
                <c:pt idx="12">
                  <c:v>2015-4</c:v>
                </c:pt>
                <c:pt idx="13">
                  <c:v>2015-5</c:v>
                </c:pt>
                <c:pt idx="14">
                  <c:v>2015-6</c:v>
                </c:pt>
                <c:pt idx="15">
                  <c:v>2015-7</c:v>
                </c:pt>
                <c:pt idx="16">
                  <c:v>2015-8</c:v>
                </c:pt>
                <c:pt idx="17">
                  <c:v>2015-9</c:v>
                </c:pt>
                <c:pt idx="18">
                  <c:v>2015-10</c:v>
                </c:pt>
                <c:pt idx="19">
                  <c:v>2015-11</c:v>
                </c:pt>
                <c:pt idx="20">
                  <c:v>2015-12</c:v>
                </c:pt>
                <c:pt idx="21">
                  <c:v>2016-1</c:v>
                </c:pt>
                <c:pt idx="22">
                  <c:v>2016-2</c:v>
                </c:pt>
                <c:pt idx="23">
                  <c:v>2016-3</c:v>
                </c:pt>
                <c:pt idx="24">
                  <c:v>2016-4</c:v>
                </c:pt>
                <c:pt idx="25">
                  <c:v>2016-5</c:v>
                </c:pt>
                <c:pt idx="26">
                  <c:v>2016-6</c:v>
                </c:pt>
                <c:pt idx="27">
                  <c:v>2016-7</c:v>
                </c:pt>
                <c:pt idx="28">
                  <c:v>2016-8</c:v>
                </c:pt>
                <c:pt idx="29">
                  <c:v>2016-9</c:v>
                </c:pt>
                <c:pt idx="30">
                  <c:v>2016-10</c:v>
                </c:pt>
              </c:strCache>
            </c:strRef>
          </c:cat>
          <c:val>
            <c:numRef>
              <c:f>List1!$C$5:$C$35</c:f>
              <c:numCache>
                <c:formatCode>General</c:formatCode>
                <c:ptCount val="31"/>
                <c:pt idx="9">
                  <c:v>800</c:v>
                </c:pt>
                <c:pt idx="10">
                  <c:v>800</c:v>
                </c:pt>
                <c:pt idx="11">
                  <c:v>800</c:v>
                </c:pt>
                <c:pt idx="12">
                  <c:v>800</c:v>
                </c:pt>
                <c:pt idx="13">
                  <c:v>800</c:v>
                </c:pt>
                <c:pt idx="14">
                  <c:v>800</c:v>
                </c:pt>
                <c:pt idx="15">
                  <c:v>800</c:v>
                </c:pt>
                <c:pt idx="16">
                  <c:v>800</c:v>
                </c:pt>
                <c:pt idx="17">
                  <c:v>800</c:v>
                </c:pt>
                <c:pt idx="18">
                  <c:v>800</c:v>
                </c:pt>
                <c:pt idx="19">
                  <c:v>800</c:v>
                </c:pt>
                <c:pt idx="20">
                  <c:v>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7C3-4246-900E-3C315B6E1D0D}"/>
            </c:ext>
          </c:extLst>
        </c:ser>
        <c:ser>
          <c:idx val="2"/>
          <c:order val="2"/>
          <c:spPr>
            <a:solidFill>
              <a:schemeClr val="bg1">
                <a:lumMod val="75000"/>
                <a:alpha val="63000"/>
              </a:schemeClr>
            </a:solidFill>
            <a:ln>
              <a:noFill/>
            </a:ln>
            <a:effectLst/>
          </c:spPr>
          <c:cat>
            <c:strRef>
              <c:f>List1!$A$5:$A$35</c:f>
              <c:strCache>
                <c:ptCount val="31"/>
                <c:pt idx="0">
                  <c:v>2014-4</c:v>
                </c:pt>
                <c:pt idx="1">
                  <c:v>2014-5</c:v>
                </c:pt>
                <c:pt idx="2">
                  <c:v>2014-6</c:v>
                </c:pt>
                <c:pt idx="3">
                  <c:v>2014-7</c:v>
                </c:pt>
                <c:pt idx="4">
                  <c:v>2014-8</c:v>
                </c:pt>
                <c:pt idx="5">
                  <c:v>2014-9</c:v>
                </c:pt>
                <c:pt idx="6">
                  <c:v>2014-10</c:v>
                </c:pt>
                <c:pt idx="7">
                  <c:v>2014-11</c:v>
                </c:pt>
                <c:pt idx="8">
                  <c:v>2014-12</c:v>
                </c:pt>
                <c:pt idx="9">
                  <c:v>2015-1</c:v>
                </c:pt>
                <c:pt idx="10">
                  <c:v>2015-2</c:v>
                </c:pt>
                <c:pt idx="11">
                  <c:v>2015-3</c:v>
                </c:pt>
                <c:pt idx="12">
                  <c:v>2015-4</c:v>
                </c:pt>
                <c:pt idx="13">
                  <c:v>2015-5</c:v>
                </c:pt>
                <c:pt idx="14">
                  <c:v>2015-6</c:v>
                </c:pt>
                <c:pt idx="15">
                  <c:v>2015-7</c:v>
                </c:pt>
                <c:pt idx="16">
                  <c:v>2015-8</c:v>
                </c:pt>
                <c:pt idx="17">
                  <c:v>2015-9</c:v>
                </c:pt>
                <c:pt idx="18">
                  <c:v>2015-10</c:v>
                </c:pt>
                <c:pt idx="19">
                  <c:v>2015-11</c:v>
                </c:pt>
                <c:pt idx="20">
                  <c:v>2015-12</c:v>
                </c:pt>
                <c:pt idx="21">
                  <c:v>2016-1</c:v>
                </c:pt>
                <c:pt idx="22">
                  <c:v>2016-2</c:v>
                </c:pt>
                <c:pt idx="23">
                  <c:v>2016-3</c:v>
                </c:pt>
                <c:pt idx="24">
                  <c:v>2016-4</c:v>
                </c:pt>
                <c:pt idx="25">
                  <c:v>2016-5</c:v>
                </c:pt>
                <c:pt idx="26">
                  <c:v>2016-6</c:v>
                </c:pt>
                <c:pt idx="27">
                  <c:v>2016-7</c:v>
                </c:pt>
                <c:pt idx="28">
                  <c:v>2016-8</c:v>
                </c:pt>
                <c:pt idx="29">
                  <c:v>2016-9</c:v>
                </c:pt>
                <c:pt idx="30">
                  <c:v>2016-10</c:v>
                </c:pt>
              </c:strCache>
            </c:strRef>
          </c:cat>
          <c:val>
            <c:numRef>
              <c:f>List1!$D$5:$D$35</c:f>
              <c:numCache>
                <c:formatCode>General</c:formatCode>
                <c:ptCount val="31"/>
                <c:pt idx="21">
                  <c:v>800</c:v>
                </c:pt>
                <c:pt idx="22">
                  <c:v>800</c:v>
                </c:pt>
                <c:pt idx="23">
                  <c:v>800</c:v>
                </c:pt>
                <c:pt idx="24">
                  <c:v>800</c:v>
                </c:pt>
                <c:pt idx="25">
                  <c:v>800</c:v>
                </c:pt>
                <c:pt idx="26">
                  <c:v>800</c:v>
                </c:pt>
                <c:pt idx="27">
                  <c:v>800</c:v>
                </c:pt>
                <c:pt idx="28">
                  <c:v>800</c:v>
                </c:pt>
                <c:pt idx="29">
                  <c:v>800</c:v>
                </c:pt>
                <c:pt idx="30">
                  <c:v>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7C3-4246-900E-3C315B6E1D0D}"/>
            </c:ext>
          </c:extLst>
        </c:ser>
        <c:gapWidth val="0"/>
        <c:overlap val="100"/>
        <c:axId val="60803712"/>
        <c:axId val="60813696"/>
      </c:barChart>
      <c:barChart>
        <c:barDir val="col"/>
        <c:grouping val="clustered"/>
        <c:ser>
          <c:idx val="3"/>
          <c:order val="3"/>
          <c:tx>
            <c:v>eReading</c:v>
          </c:tx>
          <c:spPr>
            <a:solidFill>
              <a:srgbClr val="CE1D6B"/>
            </a:solidFill>
            <a:ln>
              <a:solidFill>
                <a:srgbClr val="CE1D6B"/>
              </a:solidFill>
            </a:ln>
            <a:effectLst/>
          </c:spPr>
          <c:cat>
            <c:strRef>
              <c:f>List1!$A$5:$A$35</c:f>
              <c:strCache>
                <c:ptCount val="31"/>
                <c:pt idx="0">
                  <c:v>2014-4</c:v>
                </c:pt>
                <c:pt idx="1">
                  <c:v>2014-5</c:v>
                </c:pt>
                <c:pt idx="2">
                  <c:v>2014-6</c:v>
                </c:pt>
                <c:pt idx="3">
                  <c:v>2014-7</c:v>
                </c:pt>
                <c:pt idx="4">
                  <c:v>2014-8</c:v>
                </c:pt>
                <c:pt idx="5">
                  <c:v>2014-9</c:v>
                </c:pt>
                <c:pt idx="6">
                  <c:v>2014-10</c:v>
                </c:pt>
                <c:pt idx="7">
                  <c:v>2014-11</c:v>
                </c:pt>
                <c:pt idx="8">
                  <c:v>2014-12</c:v>
                </c:pt>
                <c:pt idx="9">
                  <c:v>2015-1</c:v>
                </c:pt>
                <c:pt idx="10">
                  <c:v>2015-2</c:v>
                </c:pt>
                <c:pt idx="11">
                  <c:v>2015-3</c:v>
                </c:pt>
                <c:pt idx="12">
                  <c:v>2015-4</c:v>
                </c:pt>
                <c:pt idx="13">
                  <c:v>2015-5</c:v>
                </c:pt>
                <c:pt idx="14">
                  <c:v>2015-6</c:v>
                </c:pt>
                <c:pt idx="15">
                  <c:v>2015-7</c:v>
                </c:pt>
                <c:pt idx="16">
                  <c:v>2015-8</c:v>
                </c:pt>
                <c:pt idx="17">
                  <c:v>2015-9</c:v>
                </c:pt>
                <c:pt idx="18">
                  <c:v>2015-10</c:v>
                </c:pt>
                <c:pt idx="19">
                  <c:v>2015-11</c:v>
                </c:pt>
                <c:pt idx="20">
                  <c:v>2015-12</c:v>
                </c:pt>
                <c:pt idx="21">
                  <c:v>2016-1</c:v>
                </c:pt>
                <c:pt idx="22">
                  <c:v>2016-2</c:v>
                </c:pt>
                <c:pt idx="23">
                  <c:v>2016-3</c:v>
                </c:pt>
                <c:pt idx="24">
                  <c:v>2016-4</c:v>
                </c:pt>
                <c:pt idx="25">
                  <c:v>2016-5</c:v>
                </c:pt>
                <c:pt idx="26">
                  <c:v>2016-6</c:v>
                </c:pt>
                <c:pt idx="27">
                  <c:v>2016-7</c:v>
                </c:pt>
                <c:pt idx="28">
                  <c:v>2016-8</c:v>
                </c:pt>
                <c:pt idx="29">
                  <c:v>2016-9</c:v>
                </c:pt>
                <c:pt idx="30">
                  <c:v>2016-10</c:v>
                </c:pt>
              </c:strCache>
            </c:strRef>
          </c:cat>
          <c:val>
            <c:numRef>
              <c:f>List1!$E$5:$E$35</c:f>
              <c:numCache>
                <c:formatCode>General</c:formatCode>
                <c:ptCount val="31"/>
                <c:pt idx="0">
                  <c:v>145</c:v>
                </c:pt>
                <c:pt idx="1">
                  <c:v>241</c:v>
                </c:pt>
                <c:pt idx="2">
                  <c:v>215</c:v>
                </c:pt>
                <c:pt idx="3">
                  <c:v>189</c:v>
                </c:pt>
                <c:pt idx="4">
                  <c:v>156</c:v>
                </c:pt>
                <c:pt idx="5">
                  <c:v>162</c:v>
                </c:pt>
                <c:pt idx="6">
                  <c:v>197</c:v>
                </c:pt>
                <c:pt idx="7">
                  <c:v>242</c:v>
                </c:pt>
                <c:pt idx="8">
                  <c:v>226</c:v>
                </c:pt>
                <c:pt idx="9">
                  <c:v>265</c:v>
                </c:pt>
                <c:pt idx="10">
                  <c:v>209</c:v>
                </c:pt>
                <c:pt idx="11">
                  <c:v>221</c:v>
                </c:pt>
                <c:pt idx="12">
                  <c:v>187</c:v>
                </c:pt>
                <c:pt idx="13">
                  <c:v>203</c:v>
                </c:pt>
                <c:pt idx="14">
                  <c:v>247</c:v>
                </c:pt>
                <c:pt idx="15">
                  <c:v>301</c:v>
                </c:pt>
                <c:pt idx="16">
                  <c:v>353</c:v>
                </c:pt>
                <c:pt idx="17">
                  <c:v>262</c:v>
                </c:pt>
                <c:pt idx="18">
                  <c:v>292</c:v>
                </c:pt>
                <c:pt idx="19">
                  <c:v>277</c:v>
                </c:pt>
                <c:pt idx="20">
                  <c:v>254</c:v>
                </c:pt>
                <c:pt idx="21">
                  <c:v>277</c:v>
                </c:pt>
                <c:pt idx="22">
                  <c:v>269</c:v>
                </c:pt>
                <c:pt idx="23">
                  <c:v>245</c:v>
                </c:pt>
                <c:pt idx="24">
                  <c:v>224</c:v>
                </c:pt>
                <c:pt idx="25">
                  <c:v>269</c:v>
                </c:pt>
                <c:pt idx="26">
                  <c:v>255</c:v>
                </c:pt>
                <c:pt idx="27">
                  <c:v>279</c:v>
                </c:pt>
                <c:pt idx="28">
                  <c:v>285</c:v>
                </c:pt>
                <c:pt idx="29">
                  <c:v>272</c:v>
                </c:pt>
                <c:pt idx="30">
                  <c:v>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7C3-4246-900E-3C315B6E1D0D}"/>
            </c:ext>
          </c:extLst>
        </c:ser>
        <c:ser>
          <c:idx val="4"/>
          <c:order val="4"/>
          <c:tx>
            <c:v>Flexibooks</c:v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cat>
            <c:strRef>
              <c:f>List1!$A$5:$A$35</c:f>
              <c:strCache>
                <c:ptCount val="31"/>
                <c:pt idx="0">
                  <c:v>2014-4</c:v>
                </c:pt>
                <c:pt idx="1">
                  <c:v>2014-5</c:v>
                </c:pt>
                <c:pt idx="2">
                  <c:v>2014-6</c:v>
                </c:pt>
                <c:pt idx="3">
                  <c:v>2014-7</c:v>
                </c:pt>
                <c:pt idx="4">
                  <c:v>2014-8</c:v>
                </c:pt>
                <c:pt idx="5">
                  <c:v>2014-9</c:v>
                </c:pt>
                <c:pt idx="6">
                  <c:v>2014-10</c:v>
                </c:pt>
                <c:pt idx="7">
                  <c:v>2014-11</c:v>
                </c:pt>
                <c:pt idx="8">
                  <c:v>2014-12</c:v>
                </c:pt>
                <c:pt idx="9">
                  <c:v>2015-1</c:v>
                </c:pt>
                <c:pt idx="10">
                  <c:v>2015-2</c:v>
                </c:pt>
                <c:pt idx="11">
                  <c:v>2015-3</c:v>
                </c:pt>
                <c:pt idx="12">
                  <c:v>2015-4</c:v>
                </c:pt>
                <c:pt idx="13">
                  <c:v>2015-5</c:v>
                </c:pt>
                <c:pt idx="14">
                  <c:v>2015-6</c:v>
                </c:pt>
                <c:pt idx="15">
                  <c:v>2015-7</c:v>
                </c:pt>
                <c:pt idx="16">
                  <c:v>2015-8</c:v>
                </c:pt>
                <c:pt idx="17">
                  <c:v>2015-9</c:v>
                </c:pt>
                <c:pt idx="18">
                  <c:v>2015-10</c:v>
                </c:pt>
                <c:pt idx="19">
                  <c:v>2015-11</c:v>
                </c:pt>
                <c:pt idx="20">
                  <c:v>2015-12</c:v>
                </c:pt>
                <c:pt idx="21">
                  <c:v>2016-1</c:v>
                </c:pt>
                <c:pt idx="22">
                  <c:v>2016-2</c:v>
                </c:pt>
                <c:pt idx="23">
                  <c:v>2016-3</c:v>
                </c:pt>
                <c:pt idx="24">
                  <c:v>2016-4</c:v>
                </c:pt>
                <c:pt idx="25">
                  <c:v>2016-5</c:v>
                </c:pt>
                <c:pt idx="26">
                  <c:v>2016-6</c:v>
                </c:pt>
                <c:pt idx="27">
                  <c:v>2016-7</c:v>
                </c:pt>
                <c:pt idx="28">
                  <c:v>2016-8</c:v>
                </c:pt>
                <c:pt idx="29">
                  <c:v>2016-9</c:v>
                </c:pt>
                <c:pt idx="30">
                  <c:v>2016-10</c:v>
                </c:pt>
              </c:strCache>
            </c:strRef>
          </c:cat>
          <c:val>
            <c:numRef>
              <c:f>List1!$F$5:$F$35</c:f>
              <c:numCache>
                <c:formatCode>General</c:formatCode>
                <c:ptCount val="31"/>
                <c:pt idx="21">
                  <c:v>67</c:v>
                </c:pt>
                <c:pt idx="22">
                  <c:v>142</c:v>
                </c:pt>
                <c:pt idx="23">
                  <c:v>119</c:v>
                </c:pt>
                <c:pt idx="24">
                  <c:v>102</c:v>
                </c:pt>
                <c:pt idx="25">
                  <c:v>100</c:v>
                </c:pt>
                <c:pt idx="26">
                  <c:v>73</c:v>
                </c:pt>
                <c:pt idx="27">
                  <c:v>52</c:v>
                </c:pt>
                <c:pt idx="28">
                  <c:v>47</c:v>
                </c:pt>
                <c:pt idx="29">
                  <c:v>55</c:v>
                </c:pt>
                <c:pt idx="30">
                  <c:v>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7C3-4246-900E-3C315B6E1D0D}"/>
            </c:ext>
          </c:extLst>
        </c:ser>
        <c:gapWidth val="0"/>
        <c:axId val="60816768"/>
        <c:axId val="60815232"/>
      </c:barChart>
      <c:catAx>
        <c:axId val="608037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0813696"/>
        <c:crosses val="autoZero"/>
        <c:auto val="1"/>
        <c:lblAlgn val="ctr"/>
        <c:lblOffset val="100"/>
      </c:catAx>
      <c:valAx>
        <c:axId val="60813696"/>
        <c:scaling>
          <c:orientation val="minMax"/>
          <c:max val="400"/>
        </c:scaling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0803712"/>
        <c:crosses val="autoZero"/>
        <c:crossBetween val="between"/>
        <c:minorUnit val="25"/>
      </c:valAx>
      <c:valAx>
        <c:axId val="60815232"/>
        <c:scaling>
          <c:orientation val="minMax"/>
        </c:scaling>
        <c:axPos val="r"/>
        <c:numFmt formatCode="General" sourceLinked="1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0816768"/>
        <c:crosses val="max"/>
        <c:crossBetween val="between"/>
      </c:valAx>
      <c:catAx>
        <c:axId val="60816768"/>
        <c:scaling>
          <c:orientation val="minMax"/>
        </c:scaling>
        <c:delete val="1"/>
        <c:axPos val="b"/>
        <c:numFmt formatCode="General" sourceLinked="1"/>
        <c:tickLblPos val="nextTo"/>
        <c:crossAx val="60815232"/>
        <c:crosses val="autoZero"/>
        <c:auto val="1"/>
        <c:lblAlgn val="ctr"/>
        <c:lblOffset val="10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Celkov</a:t>
            </a:r>
            <a:r>
              <a:rPr lang="cs-CZ" baseline="0"/>
              <a:t>é výpůjčky v r. 2014-16</a:t>
            </a:r>
            <a:endParaRPr lang="cs-CZ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3"/>
          <c:order val="3"/>
          <c:tx>
            <c:strRef>
              <c:f>List1!$O$19</c:f>
              <c:strCache>
                <c:ptCount val="1"/>
              </c:strCache>
            </c:strRef>
          </c:tx>
          <c:spPr>
            <a:solidFill>
              <a:srgbClr val="0070C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dLbls>
            <c:dLbl>
              <c:idx val="11"/>
              <c:layout/>
              <c:tx>
                <c:rich>
                  <a:bodyPr/>
                  <a:lstStyle/>
                  <a:p>
                    <a:fld id="{FAC68DCC-A1EB-4965-BBA6-67FE3C09CF1A}" type="VALUE">
                      <a:rPr lang="en-US">
                        <a:solidFill>
                          <a:schemeClr val="bg1"/>
                        </a:solidFill>
                      </a:rPr>
                      <a:pPr/>
                      <a:t>[HODNOTA]</a:t>
                    </a:fld>
                    <a:endParaRPr lang="cs-CZ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535-48AA-A44A-B5C05CA6E5F3}"/>
                </c:ext>
              </c:extLst>
            </c:dLbl>
            <c:spPr>
              <a:solidFill>
                <a:srgbClr val="0070C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List1!$K$20:$K$31</c:f>
              <c:strCache>
                <c:ptCount val="12"/>
                <c:pt idx="0">
                  <c:v>leden</c:v>
                </c:pt>
                <c:pt idx="1">
                  <c:v>únor</c:v>
                </c:pt>
                <c:pt idx="2">
                  <c:v>březen</c:v>
                </c:pt>
                <c:pt idx="3">
                  <c:v>duben</c:v>
                </c:pt>
                <c:pt idx="4">
                  <c:v>květen</c:v>
                </c:pt>
                <c:pt idx="5">
                  <c:v>červen</c:v>
                </c:pt>
                <c:pt idx="6">
                  <c:v>červenec</c:v>
                </c:pt>
                <c:pt idx="7">
                  <c:v>srpen</c:v>
                </c:pt>
                <c:pt idx="8">
                  <c:v>září</c:v>
                </c:pt>
                <c:pt idx="9">
                  <c:v>říjen</c:v>
                </c:pt>
                <c:pt idx="10">
                  <c:v>listopad</c:v>
                </c:pt>
                <c:pt idx="11">
                  <c:v>prosinec</c:v>
                </c:pt>
              </c:strCache>
            </c:strRef>
          </c:cat>
          <c:val>
            <c:numRef>
              <c:f>List1!$O$20:$O$31</c:f>
              <c:numCache>
                <c:formatCode>General</c:formatCode>
                <c:ptCount val="12"/>
                <c:pt idx="11">
                  <c:v>1773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535-48AA-A44A-B5C05CA6E5F3}"/>
            </c:ext>
          </c:extLst>
        </c:ser>
        <c:ser>
          <c:idx val="4"/>
          <c:order val="4"/>
          <c:tx>
            <c:strRef>
              <c:f>List1!$P$19</c:f>
              <c:strCache>
                <c:ptCount val="1"/>
              </c:strCache>
            </c:strRef>
          </c:tx>
          <c:spPr>
            <a:solidFill>
              <a:schemeClr val="accent2"/>
            </a:solidFill>
            <a:ln w="9525" cap="flat" cmpd="sng" algn="ctr">
              <a:solidFill>
                <a:schemeClr val="accent2"/>
              </a:solidFill>
              <a:round/>
            </a:ln>
            <a:effectLst/>
          </c:spPr>
          <c:dLbls>
            <c:dLbl>
              <c:idx val="11"/>
              <c:spPr>
                <a:solidFill>
                  <a:schemeClr val="accent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</c:dLbl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List1!$K$20:$K$31</c:f>
              <c:strCache>
                <c:ptCount val="12"/>
                <c:pt idx="0">
                  <c:v>leden</c:v>
                </c:pt>
                <c:pt idx="1">
                  <c:v>únor</c:v>
                </c:pt>
                <c:pt idx="2">
                  <c:v>březen</c:v>
                </c:pt>
                <c:pt idx="3">
                  <c:v>duben</c:v>
                </c:pt>
                <c:pt idx="4">
                  <c:v>květen</c:v>
                </c:pt>
                <c:pt idx="5">
                  <c:v>červen</c:v>
                </c:pt>
                <c:pt idx="6">
                  <c:v>červenec</c:v>
                </c:pt>
                <c:pt idx="7">
                  <c:v>srpen</c:v>
                </c:pt>
                <c:pt idx="8">
                  <c:v>září</c:v>
                </c:pt>
                <c:pt idx="9">
                  <c:v>říjen</c:v>
                </c:pt>
                <c:pt idx="10">
                  <c:v>listopad</c:v>
                </c:pt>
                <c:pt idx="11">
                  <c:v>prosinec</c:v>
                </c:pt>
              </c:strCache>
            </c:strRef>
          </c:cat>
          <c:val>
            <c:numRef>
              <c:f>List1!$P$20:$P$31</c:f>
              <c:numCache>
                <c:formatCode>General</c:formatCode>
                <c:ptCount val="12"/>
                <c:pt idx="11">
                  <c:v>3071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535-48AA-A44A-B5C05CA6E5F3}"/>
            </c:ext>
          </c:extLst>
        </c:ser>
        <c:ser>
          <c:idx val="5"/>
          <c:order val="5"/>
          <c:tx>
            <c:strRef>
              <c:f>List1!$Q$19</c:f>
              <c:strCache>
                <c:ptCount val="1"/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  <c:dLbls>
            <c:dLbl>
              <c:idx val="9"/>
              <c:spPr>
                <a:solidFill>
                  <a:schemeClr val="accent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</c:dLbl>
            <c:spPr>
              <a:solidFill>
                <a:schemeClr val="accent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List1!$K$20:$K$31</c:f>
              <c:strCache>
                <c:ptCount val="12"/>
                <c:pt idx="0">
                  <c:v>leden</c:v>
                </c:pt>
                <c:pt idx="1">
                  <c:v>únor</c:v>
                </c:pt>
                <c:pt idx="2">
                  <c:v>březen</c:v>
                </c:pt>
                <c:pt idx="3">
                  <c:v>duben</c:v>
                </c:pt>
                <c:pt idx="4">
                  <c:v>květen</c:v>
                </c:pt>
                <c:pt idx="5">
                  <c:v>červen</c:v>
                </c:pt>
                <c:pt idx="6">
                  <c:v>červenec</c:v>
                </c:pt>
                <c:pt idx="7">
                  <c:v>srpen</c:v>
                </c:pt>
                <c:pt idx="8">
                  <c:v>září</c:v>
                </c:pt>
                <c:pt idx="9">
                  <c:v>říjen</c:v>
                </c:pt>
                <c:pt idx="10">
                  <c:v>listopad</c:v>
                </c:pt>
                <c:pt idx="11">
                  <c:v>prosinec</c:v>
                </c:pt>
              </c:strCache>
            </c:strRef>
          </c:cat>
          <c:val>
            <c:numRef>
              <c:f>List1!$Q$20:$Q$31</c:f>
              <c:numCache>
                <c:formatCode>General</c:formatCode>
                <c:ptCount val="12"/>
                <c:pt idx="9">
                  <c:v>2675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535-48AA-A44A-B5C05CA6E5F3}"/>
            </c:ext>
          </c:extLst>
        </c:ser>
        <c:axId val="61902848"/>
        <c:axId val="61904384"/>
      </c:barChart>
      <c:lineChart>
        <c:grouping val="standard"/>
        <c:ser>
          <c:idx val="0"/>
          <c:order val="0"/>
          <c:tx>
            <c:strRef>
              <c:f>List1!$L$19</c:f>
              <c:strCache>
                <c:ptCount val="1"/>
                <c:pt idx="0">
                  <c:v>2014</c:v>
                </c:pt>
              </c:strCache>
            </c:strRef>
          </c:tx>
          <c:spPr>
            <a:ln w="22225" cap="rnd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List1!$K$20:$K$31</c:f>
              <c:strCache>
                <c:ptCount val="12"/>
                <c:pt idx="0">
                  <c:v>leden</c:v>
                </c:pt>
                <c:pt idx="1">
                  <c:v>únor</c:v>
                </c:pt>
                <c:pt idx="2">
                  <c:v>březen</c:v>
                </c:pt>
                <c:pt idx="3">
                  <c:v>duben</c:v>
                </c:pt>
                <c:pt idx="4">
                  <c:v>květen</c:v>
                </c:pt>
                <c:pt idx="5">
                  <c:v>červen</c:v>
                </c:pt>
                <c:pt idx="6">
                  <c:v>červenec</c:v>
                </c:pt>
                <c:pt idx="7">
                  <c:v>srpen</c:v>
                </c:pt>
                <c:pt idx="8">
                  <c:v>září</c:v>
                </c:pt>
                <c:pt idx="9">
                  <c:v>říjen</c:v>
                </c:pt>
                <c:pt idx="10">
                  <c:v>listopad</c:v>
                </c:pt>
                <c:pt idx="11">
                  <c:v>prosinec</c:v>
                </c:pt>
              </c:strCache>
            </c:strRef>
          </c:cat>
          <c:val>
            <c:numRef>
              <c:f>List1!$L$20:$L$31</c:f>
              <c:numCache>
                <c:formatCode>General</c:formatCode>
                <c:ptCount val="12"/>
                <c:pt idx="3">
                  <c:v>145</c:v>
                </c:pt>
                <c:pt idx="4">
                  <c:v>386</c:v>
                </c:pt>
                <c:pt idx="5">
                  <c:v>601</c:v>
                </c:pt>
                <c:pt idx="6">
                  <c:v>790</c:v>
                </c:pt>
                <c:pt idx="7">
                  <c:v>946</c:v>
                </c:pt>
                <c:pt idx="8">
                  <c:v>1108</c:v>
                </c:pt>
                <c:pt idx="9">
                  <c:v>1305</c:v>
                </c:pt>
                <c:pt idx="10">
                  <c:v>1547</c:v>
                </c:pt>
                <c:pt idx="11">
                  <c:v>1773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535-48AA-A44A-B5C05CA6E5F3}"/>
            </c:ext>
          </c:extLst>
        </c:ser>
        <c:ser>
          <c:idx val="1"/>
          <c:order val="1"/>
          <c:tx>
            <c:strRef>
              <c:f>List1!$M$19</c:f>
              <c:strCache>
                <c:ptCount val="1"/>
                <c:pt idx="0">
                  <c:v>2015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List1!$K$20:$K$31</c:f>
              <c:strCache>
                <c:ptCount val="12"/>
                <c:pt idx="0">
                  <c:v>leden</c:v>
                </c:pt>
                <c:pt idx="1">
                  <c:v>únor</c:v>
                </c:pt>
                <c:pt idx="2">
                  <c:v>březen</c:v>
                </c:pt>
                <c:pt idx="3">
                  <c:v>duben</c:v>
                </c:pt>
                <c:pt idx="4">
                  <c:v>květen</c:v>
                </c:pt>
                <c:pt idx="5">
                  <c:v>červen</c:v>
                </c:pt>
                <c:pt idx="6">
                  <c:v>červenec</c:v>
                </c:pt>
                <c:pt idx="7">
                  <c:v>srpen</c:v>
                </c:pt>
                <c:pt idx="8">
                  <c:v>září</c:v>
                </c:pt>
                <c:pt idx="9">
                  <c:v>říjen</c:v>
                </c:pt>
                <c:pt idx="10">
                  <c:v>listopad</c:v>
                </c:pt>
                <c:pt idx="11">
                  <c:v>prosinec</c:v>
                </c:pt>
              </c:strCache>
            </c:strRef>
          </c:cat>
          <c:val>
            <c:numRef>
              <c:f>List1!$M$20:$M$31</c:f>
              <c:numCache>
                <c:formatCode>General</c:formatCode>
                <c:ptCount val="12"/>
                <c:pt idx="0">
                  <c:v>265</c:v>
                </c:pt>
                <c:pt idx="1">
                  <c:v>474</c:v>
                </c:pt>
                <c:pt idx="2">
                  <c:v>695</c:v>
                </c:pt>
                <c:pt idx="3">
                  <c:v>882</c:v>
                </c:pt>
                <c:pt idx="4">
                  <c:v>1085</c:v>
                </c:pt>
                <c:pt idx="5">
                  <c:v>1332</c:v>
                </c:pt>
                <c:pt idx="6">
                  <c:v>1633</c:v>
                </c:pt>
                <c:pt idx="7">
                  <c:v>1986</c:v>
                </c:pt>
                <c:pt idx="8">
                  <c:v>2248</c:v>
                </c:pt>
                <c:pt idx="9">
                  <c:v>2540</c:v>
                </c:pt>
                <c:pt idx="10">
                  <c:v>2817</c:v>
                </c:pt>
                <c:pt idx="11">
                  <c:v>3071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535-48AA-A44A-B5C05CA6E5F3}"/>
            </c:ext>
          </c:extLst>
        </c:ser>
        <c:ser>
          <c:idx val="2"/>
          <c:order val="2"/>
          <c:tx>
            <c:strRef>
              <c:f>List1!$N$19</c:f>
              <c:strCache>
                <c:ptCount val="1"/>
                <c:pt idx="0">
                  <c:v>2016</c:v>
                </c:pt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List1!$K$20:$K$31</c:f>
              <c:strCache>
                <c:ptCount val="12"/>
                <c:pt idx="0">
                  <c:v>leden</c:v>
                </c:pt>
                <c:pt idx="1">
                  <c:v>únor</c:v>
                </c:pt>
                <c:pt idx="2">
                  <c:v>březen</c:v>
                </c:pt>
                <c:pt idx="3">
                  <c:v>duben</c:v>
                </c:pt>
                <c:pt idx="4">
                  <c:v>květen</c:v>
                </c:pt>
                <c:pt idx="5">
                  <c:v>červen</c:v>
                </c:pt>
                <c:pt idx="6">
                  <c:v>červenec</c:v>
                </c:pt>
                <c:pt idx="7">
                  <c:v>srpen</c:v>
                </c:pt>
                <c:pt idx="8">
                  <c:v>září</c:v>
                </c:pt>
                <c:pt idx="9">
                  <c:v>říjen</c:v>
                </c:pt>
                <c:pt idx="10">
                  <c:v>listopad</c:v>
                </c:pt>
                <c:pt idx="11">
                  <c:v>prosinec</c:v>
                </c:pt>
              </c:strCache>
            </c:strRef>
          </c:cat>
          <c:val>
            <c:numRef>
              <c:f>List1!$N$20:$N$31</c:f>
              <c:numCache>
                <c:formatCode>General</c:formatCode>
                <c:ptCount val="12"/>
                <c:pt idx="0">
                  <c:v>277</c:v>
                </c:pt>
                <c:pt idx="1">
                  <c:v>546</c:v>
                </c:pt>
                <c:pt idx="2">
                  <c:v>791</c:v>
                </c:pt>
                <c:pt idx="3">
                  <c:v>1015</c:v>
                </c:pt>
                <c:pt idx="4">
                  <c:v>1284</c:v>
                </c:pt>
                <c:pt idx="5">
                  <c:v>1539</c:v>
                </c:pt>
                <c:pt idx="6">
                  <c:v>1818</c:v>
                </c:pt>
                <c:pt idx="7">
                  <c:v>2103</c:v>
                </c:pt>
                <c:pt idx="8">
                  <c:v>2375</c:v>
                </c:pt>
                <c:pt idx="9">
                  <c:v>2675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535-48AA-A44A-B5C05CA6E5F3}"/>
            </c:ext>
          </c:extLst>
        </c:ser>
        <c:dropLines>
          <c:spPr>
            <a:ln w="9525" cap="flat" cmpd="sng" algn="ctr">
              <a:solidFill>
                <a:schemeClr val="accent1">
                  <a:alpha val="33000"/>
                </a:schemeClr>
              </a:solidFill>
              <a:round/>
            </a:ln>
            <a:effectLst/>
          </c:spPr>
        </c:dropLines>
        <c:marker val="1"/>
        <c:axId val="61902848"/>
        <c:axId val="61904384"/>
      </c:lineChart>
      <c:catAx>
        <c:axId val="619028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1904384"/>
        <c:crosses val="autoZero"/>
        <c:auto val="1"/>
        <c:lblAlgn val="ctr"/>
        <c:lblOffset val="100"/>
      </c:catAx>
      <c:valAx>
        <c:axId val="6190438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190284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Věkové rozložení čtenářů</a:t>
            </a:r>
            <a:endParaRPr lang="en-US" dirty="0"/>
          </a:p>
        </c:rich>
      </c:tx>
      <c:layout>
        <c:manualLayout>
          <c:xMode val="edge"/>
          <c:yMode val="edge"/>
          <c:x val="6.4076055649040536E-2"/>
          <c:y val="2.4646767106169032E-2"/>
        </c:manualLayout>
      </c:layout>
      <c:spPr>
        <a:noFill/>
        <a:ln>
          <a:noFill/>
        </a:ln>
        <a:effectLst/>
      </c:spPr>
    </c:title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List1!$C$40</c:f>
              <c:strCache>
                <c:ptCount val="1"/>
                <c:pt idx="0">
                  <c:v>čtenáři</c:v>
                </c:pt>
              </c:strCache>
            </c:strRef>
          </c:tx>
          <c:explosion val="11"/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212-4103-BA13-E01743EA6019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212-4103-BA13-E01743EA6019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212-4103-BA13-E01743EA6019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212-4103-BA13-E01743EA6019}"/>
              </c:ext>
            </c:extLst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212-4103-BA13-E01743EA6019}"/>
              </c:ext>
            </c:extLst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212-4103-BA13-E01743EA6019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212-4103-BA13-E01743EA601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List1!$B$41:$B$47</c:f>
              <c:strCache>
                <c:ptCount val="7"/>
                <c:pt idx="0">
                  <c:v>0-15</c:v>
                </c:pt>
                <c:pt idx="1">
                  <c:v>16-20</c:v>
                </c:pt>
                <c:pt idx="2">
                  <c:v>21-30</c:v>
                </c:pt>
                <c:pt idx="3">
                  <c:v>31-40</c:v>
                </c:pt>
                <c:pt idx="4">
                  <c:v>41-50</c:v>
                </c:pt>
                <c:pt idx="5">
                  <c:v>51-60</c:v>
                </c:pt>
                <c:pt idx="6">
                  <c:v>61+</c:v>
                </c:pt>
              </c:strCache>
            </c:strRef>
          </c:cat>
          <c:val>
            <c:numRef>
              <c:f>List1!$C$41:$C$47</c:f>
              <c:numCache>
                <c:formatCode>General</c:formatCode>
                <c:ptCount val="7"/>
                <c:pt idx="0">
                  <c:v>83</c:v>
                </c:pt>
                <c:pt idx="1">
                  <c:v>84</c:v>
                </c:pt>
                <c:pt idx="2">
                  <c:v>322</c:v>
                </c:pt>
                <c:pt idx="3">
                  <c:v>254</c:v>
                </c:pt>
                <c:pt idx="4">
                  <c:v>208</c:v>
                </c:pt>
                <c:pt idx="5">
                  <c:v>124</c:v>
                </c:pt>
                <c:pt idx="6">
                  <c:v>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2212-4103-BA13-E01743EA6019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r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cs-CZ" sz="1600"/>
              <a:t>Celkový počet</a:t>
            </a:r>
            <a:r>
              <a:rPr lang="cs-CZ" sz="1600" baseline="0"/>
              <a:t> výpůjček podle věku</a:t>
            </a:r>
            <a:endParaRPr lang="en-US" sz="160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List1!$D$40</c:f>
              <c:strCache>
                <c:ptCount val="1"/>
                <c:pt idx="0">
                  <c:v>výpůjčky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List1!$B$41:$B$47</c:f>
              <c:strCache>
                <c:ptCount val="7"/>
                <c:pt idx="0">
                  <c:v>0-15</c:v>
                </c:pt>
                <c:pt idx="1">
                  <c:v>16-20</c:v>
                </c:pt>
                <c:pt idx="2">
                  <c:v>21-30</c:v>
                </c:pt>
                <c:pt idx="3">
                  <c:v>31-40</c:v>
                </c:pt>
                <c:pt idx="4">
                  <c:v>41-50</c:v>
                </c:pt>
                <c:pt idx="5">
                  <c:v>51-60</c:v>
                </c:pt>
                <c:pt idx="6">
                  <c:v>61+</c:v>
                </c:pt>
              </c:strCache>
            </c:strRef>
          </c:cat>
          <c:val>
            <c:numRef>
              <c:f>List1!$D$41:$D$47</c:f>
              <c:numCache>
                <c:formatCode>General</c:formatCode>
                <c:ptCount val="7"/>
                <c:pt idx="0">
                  <c:v>580</c:v>
                </c:pt>
                <c:pt idx="1">
                  <c:v>537</c:v>
                </c:pt>
                <c:pt idx="2">
                  <c:v>1790</c:v>
                </c:pt>
                <c:pt idx="3">
                  <c:v>2065</c:v>
                </c:pt>
                <c:pt idx="4">
                  <c:v>1652</c:v>
                </c:pt>
                <c:pt idx="5">
                  <c:v>978</c:v>
                </c:pt>
                <c:pt idx="6">
                  <c:v>830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89-471C-B88C-776847D241FE}"/>
            </c:ext>
          </c:extLst>
        </c:ser>
        <c:dLbls>
          <c:showVal val="1"/>
        </c:dLbls>
        <c:gapWidth val="41"/>
        <c:axId val="71045504"/>
        <c:axId val="71047040"/>
      </c:barChart>
      <c:catAx>
        <c:axId val="710455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047040"/>
        <c:crosses val="autoZero"/>
        <c:auto val="1"/>
        <c:lblAlgn val="ctr"/>
        <c:lblOffset val="100"/>
      </c:catAx>
      <c:valAx>
        <c:axId val="71047040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7104550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cs-CZ" sz="1600"/>
              <a:t>Průměrný počet</a:t>
            </a:r>
            <a:r>
              <a:rPr lang="cs-CZ" sz="1600" baseline="0"/>
              <a:t> výpůjček jednoho čtenáře</a:t>
            </a:r>
            <a:endParaRPr lang="en-US" sz="160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List1!$E$40</c:f>
              <c:strCache>
                <c:ptCount val="1"/>
                <c:pt idx="0">
                  <c:v>průměr na čtenáře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List1!$B$41:$B$47</c:f>
              <c:strCache>
                <c:ptCount val="7"/>
                <c:pt idx="0">
                  <c:v>0-15</c:v>
                </c:pt>
                <c:pt idx="1">
                  <c:v>16-20</c:v>
                </c:pt>
                <c:pt idx="2">
                  <c:v>21-30</c:v>
                </c:pt>
                <c:pt idx="3">
                  <c:v>31-40</c:v>
                </c:pt>
                <c:pt idx="4">
                  <c:v>41-50</c:v>
                </c:pt>
                <c:pt idx="5">
                  <c:v>51-60</c:v>
                </c:pt>
                <c:pt idx="6">
                  <c:v>61+</c:v>
                </c:pt>
              </c:strCache>
            </c:strRef>
          </c:cat>
          <c:val>
            <c:numRef>
              <c:f>List1!$E$41:$E$47</c:f>
              <c:numCache>
                <c:formatCode>General</c:formatCode>
                <c:ptCount val="7"/>
                <c:pt idx="0">
                  <c:v>7</c:v>
                </c:pt>
                <c:pt idx="1">
                  <c:v>6.4</c:v>
                </c:pt>
                <c:pt idx="2">
                  <c:v>5.6</c:v>
                </c:pt>
                <c:pt idx="3">
                  <c:v>8.1</c:v>
                </c:pt>
                <c:pt idx="4">
                  <c:v>7.9</c:v>
                </c:pt>
                <c:pt idx="5">
                  <c:v>7.9</c:v>
                </c:pt>
                <c:pt idx="6">
                  <c:v>9.3000000000000007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55-439E-975D-861D380E0FF5}"/>
            </c:ext>
          </c:extLst>
        </c:ser>
        <c:dLbls>
          <c:showVal val="1"/>
        </c:dLbls>
        <c:gapWidth val="41"/>
        <c:axId val="71070464"/>
        <c:axId val="71072000"/>
      </c:barChart>
      <c:catAx>
        <c:axId val="710704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072000"/>
        <c:crosses val="autoZero"/>
        <c:auto val="1"/>
        <c:lblAlgn val="ctr"/>
        <c:lblOffset val="100"/>
      </c:catAx>
      <c:valAx>
        <c:axId val="71072000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7107046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4DEADF0-21D8-48DA-A6CE-7FF66357D34C}" type="datetimeFigureOut">
              <a:rPr lang="cs-CZ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1CED2C0-599C-4631-9528-5E056ACFD7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50014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2EB9A5-C457-4339-8247-C55ED05BA2AA}" type="slidenum">
              <a:rPr lang="cs-CZ" smtClean="0"/>
              <a:pPr/>
              <a:t>7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>
                <a:latin typeface="Arial" charset="0"/>
              </a:rPr>
              <a:t>jsou upraveny informace o knize (název, autor, nakladatelství, rok vydání...) a soubor epub/mobi je odeslán do čtečky.</a:t>
            </a:r>
            <a:endParaRPr lang="cs-CZ" smtClean="0"/>
          </a:p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14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32E268-A89C-4E90-ACC4-035ADDAE15DE}" type="slidenum">
              <a:rPr lang="cs-CZ" smtClean="0"/>
              <a:pPr/>
              <a:t>25</a:t>
            </a:fld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28</a:t>
            </a:fld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29</a:t>
            </a:fld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30</a:t>
            </a:fld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33</a:t>
            </a:fld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34</a:t>
            </a:fld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CED2C0-599C-4631-9528-5E056ACFD7E6}" type="slidenum">
              <a:rPr lang="cs-CZ" smtClean="0"/>
              <a:pPr>
                <a:defRPr/>
              </a:pPr>
              <a:t>111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Zaoblený obdélník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bdélník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1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C2AB5-A1E3-4EC3-B774-E874F4557A22}" type="datetimeFigureOut">
              <a:rPr lang="cs-CZ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12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CA46AD8-E7EB-4C34-AC5E-2251388E70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EE4E3B-1797-408C-B204-379ED1A0BC50}" type="datetimeFigureOut">
              <a:rPr lang="cs-CZ" smtClean="0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390D1B7-751A-4F52-B8AB-C5F274EA44D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B3CBBA9-4B04-49F7-AA29-DA3F64028FAE}" type="datetimeFigureOut">
              <a:rPr lang="cs-CZ" smtClean="0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A64A3AB-BD8D-43D2-864A-AADAE85A1DF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25D7E40-606F-4E28-99CD-2612E1ABF734}" type="datetimeFigureOut">
              <a:rPr lang="cs-CZ" smtClean="0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4F76F-2CDD-4008-A80A-B9B3C51FD90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C840C05-FC30-47A8-B378-1582A0FE19A8}" type="datetimeFigureOut">
              <a:rPr lang="cs-CZ" smtClean="0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5B1E9E3-53B3-4F95-940D-B7259E52E7B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347D09D-E22D-4361-819A-C2A25CC2923B}" type="datetimeFigureOut">
              <a:rPr lang="cs-CZ" smtClean="0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BF62C9A-61B2-4588-B67E-5B4C62BE913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08943E1-FCB8-47AF-AFE6-DDEBB1C41346}" type="datetimeFigureOut">
              <a:rPr lang="cs-CZ" smtClean="0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9142C29-7E47-4DD1-806C-FA3DD140589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BB3CBBA9-4B04-49F7-AA29-DA3F64028FAE}" type="datetimeFigureOut">
              <a:rPr lang="cs-CZ" smtClean="0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A64A3AB-BD8D-43D2-864A-AADAE85A1DF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B3CBBA9-4B04-49F7-AA29-DA3F64028FAE}" type="datetimeFigureOut">
              <a:rPr lang="cs-CZ" smtClean="0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A64A3AB-BD8D-43D2-864A-AADAE85A1DF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nice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81825B8-F730-4857-81D2-72C8558E84CC}" type="datetimeFigureOut">
              <a:rPr lang="cs-CZ" smtClean="0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BE6EAB2-3F45-419E-AFC8-9702DE4D161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5FBAB6C-C14A-4859-BD55-55B48BC74B15}" type="datetimeFigureOut">
              <a:rPr lang="cs-CZ" smtClean="0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F0EBD25-A84A-4DDF-AF53-55F330948CD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E4E3B-1797-408C-B204-379ED1A0BC50}" type="datetimeFigureOut">
              <a:rPr lang="cs-CZ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0D1B7-751A-4F52-B8AB-C5F274EA44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10/16/2017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098135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D7E40-606F-4E28-99CD-2612E1ABF734}" type="datetimeFigureOut">
              <a:rPr lang="cs-CZ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4F76F-2CDD-4008-A80A-B9B3C51FD9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40C05-FC30-47A8-B378-1582A0FE19A8}" type="datetimeFigureOut">
              <a:rPr lang="cs-CZ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1E9E3-53B3-4F95-940D-B7259E52E7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7D09D-E22D-4361-819A-C2A25CC2923B}" type="datetimeFigureOut">
              <a:rPr lang="cs-CZ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62C9A-61B2-4588-B67E-5B4C62BE91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943E1-FCB8-47AF-AFE6-DDEBB1C41346}" type="datetimeFigureOut">
              <a:rPr lang="cs-CZ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42C29-7E47-4DD1-806C-FA3DD14058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825B8-F730-4857-81D2-72C8558E84CC}" type="datetimeFigureOut">
              <a:rPr lang="cs-CZ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6EAB2-3F45-419E-AFC8-9702DE4D16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BAB6C-C14A-4859-BD55-55B48BC74B15}" type="datetimeFigureOut">
              <a:rPr lang="cs-CZ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EBD25-A84A-4DDF-AF53-55F330948C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nice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EDC2AB5-A1E3-4EC3-B774-E874F4557A22}" type="datetimeFigureOut">
              <a:rPr lang="cs-CZ" smtClean="0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CA46AD8-E7EB-4C34-AC5E-2251388E703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  <a:endParaRPr lang="en-US" smtClean="0"/>
          </a:p>
        </p:txBody>
      </p:sp>
      <p:sp>
        <p:nvSpPr>
          <p:cNvPr id="1029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B3CBBA9-4B04-49F7-AA29-DA3F64028FAE}" type="datetimeFigureOut">
              <a:rPr lang="cs-CZ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9A64A3AB-BD8D-43D2-864A-AADAE85A1D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B2C1D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9BBB59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9BBB59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nice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B3CBBA9-4B04-49F7-AA29-DA3F64028FAE}" type="datetimeFigureOut">
              <a:rPr lang="cs-CZ" smtClean="0"/>
              <a:pPr>
                <a:defRPr/>
              </a:pPr>
              <a:t>16.10.2017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A64A3AB-BD8D-43D2-864A-AADAE85A1DF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9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f.asso.fr/fichiers/file/ABF/prises_position/recommandations_diffusion_livre_numerique.pdf" TargetMode="External"/><Relationship Id="rId2" Type="http://schemas.openxmlformats.org/officeDocument/2006/relationships/hyperlink" Target="http://www.enssib.fr/bibliotheque-numerique/documents/60389-etude-sur-l-offre-commerciale-de-livres-numeriques-a-destination-des-bibliotheques-de-lecture-publique.pdf" TargetMode="External"/><Relationship Id="rId1" Type="http://schemas.openxmlformats.org/officeDocument/2006/relationships/slideLayout" Target="../slideLayouts/slideLayout10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stichting.bibliotheek/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lp.cz/cz/o-knihovne/knihovna-v-cislech/roi/?knihovna" TargetMode="Externa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2epub.com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lmknihy.cz/" TargetMode="External"/><Relationship Id="rId2" Type="http://schemas.openxmlformats.org/officeDocument/2006/relationships/hyperlink" Target="http://www.kosmas.cz/eknihy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ereading.cz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advokacie.cz/cz/clanky/elektronicke-knihy-z-pohledu-pravniho.html" TargetMode="External"/><Relationship Id="rId2" Type="http://schemas.openxmlformats.org/officeDocument/2006/relationships/hyperlink" Target="http://www.lupa.cz/clanky/elektronicke-knihy-z-pohledu-pravniho/" TargetMode="Externa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1/09/22/books/amazons-kindle-to-make-library-e-books-available.html?_r=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1/09/22/books/amazons-kindle-to-make-library-e-books-available.html?_r=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ivibib.com/" TargetMode="Externa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nuscriptorium.com/" TargetMode="Externa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kramerius.cbvk.cz/" TargetMode="External"/><Relationship Id="rId2" Type="http://schemas.openxmlformats.org/officeDocument/2006/relationships/hyperlink" Target="http://cs.wikipedia.org/wiki/Syst%C3%A9m_Kramerius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kramerius.nkp.cz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dk.cz/" TargetMode="Externa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uropeana.eu/" TargetMode="Externa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books.google.cz/" TargetMode="Externa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books.google.cz/" TargetMode="Externa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lp.cz/cz/projekty/e-knihovna/" TargetMode="Externa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kaskola.cz/2014/10/e-knihy-pro-knihovny.html" TargetMode="External"/><Relationship Id="rId2" Type="http://schemas.openxmlformats.org/officeDocument/2006/relationships/hyperlink" Target="http://eknihy.knihovna.cz/" TargetMode="Externa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vkos.cz/elektronicke-zdroje/databaze-vytvarene-v-msvk/clanek/regionalni-e-knihy/" TargetMode="Externa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cbvk.cz/files/manualy/pujcovani_e-knih.pdf" TargetMode="External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E-knihy a knihovny</a:t>
            </a:r>
            <a:endParaRPr lang="en-US" dirty="0"/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Zuzana Hájková</a:t>
            </a:r>
          </a:p>
          <a:p>
            <a:r>
              <a:rPr lang="cs-CZ" dirty="0" smtClean="0"/>
              <a:t>Jihočeská vědecká knihovna</a:t>
            </a:r>
          </a:p>
          <a:p>
            <a:r>
              <a:rPr lang="cs-CZ" dirty="0" smtClean="0"/>
              <a:t>V </a:t>
            </a:r>
            <a:r>
              <a:rPr lang="cs-CZ" smtClean="0"/>
              <a:t>Českých Budějovicích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834313" cy="5410200"/>
          </a:xfrm>
        </p:spPr>
        <p:txBody>
          <a:bodyPr/>
          <a:lstStyle/>
          <a:p>
            <a:r>
              <a:rPr lang="cs-CZ" sz="3200" smtClean="0"/>
              <a:t>Digitalizace původně tištěných dokumentů</a:t>
            </a:r>
          </a:p>
          <a:p>
            <a:pPr lvl="1"/>
            <a:r>
              <a:rPr lang="cs-CZ" sz="2800" smtClean="0"/>
              <a:t>Ručně  –  přepis knihy</a:t>
            </a:r>
          </a:p>
          <a:p>
            <a:pPr lvl="1"/>
            <a:r>
              <a:rPr lang="cs-CZ" sz="2800" smtClean="0"/>
              <a:t>Skenování +  rozpoznání textu OCR (Optical Character Recognition) </a:t>
            </a:r>
          </a:p>
          <a:p>
            <a:pPr lvl="1"/>
            <a:r>
              <a:rPr lang="cs-CZ" sz="2800" smtClean="0"/>
              <a:t>eod – </a:t>
            </a:r>
            <a:r>
              <a:rPr lang="cs-CZ" sz="2800" i="1" smtClean="0"/>
              <a:t>e-books on demand</a:t>
            </a:r>
            <a:r>
              <a:rPr lang="cs-CZ" sz="2800" smtClean="0"/>
              <a:t> (E-knihy na požádání) pouze pro volná díla</a:t>
            </a:r>
          </a:p>
          <a:p>
            <a:r>
              <a:rPr lang="cs-CZ" sz="3200" smtClean="0"/>
              <a:t>„Digital-born“ – již digitálně vzniklé dokumenty </a:t>
            </a:r>
          </a:p>
          <a:p>
            <a:pPr lvl="1"/>
            <a:r>
              <a:rPr lang="cs-CZ" sz="2800" smtClean="0"/>
              <a:t>Vedlejší produkt tiskové přípravy</a:t>
            </a:r>
          </a:p>
          <a:p>
            <a:pPr lvl="1"/>
            <a:r>
              <a:rPr lang="cs-CZ" sz="2800" smtClean="0"/>
              <a:t> Digitální podoba jako finální produkt </a:t>
            </a:r>
          </a:p>
        </p:txBody>
      </p:sp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Tvorba E-knih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Ca 50 knihoven</a:t>
            </a:r>
          </a:p>
          <a:p>
            <a:r>
              <a:rPr lang="cs-CZ" dirty="0" smtClean="0"/>
              <a:t>VISK3 - </a:t>
            </a:r>
            <a:r>
              <a:rPr lang="cs-CZ" b="1" cap="all" dirty="0" smtClean="0"/>
              <a:t>Hlavní priority pro rok 2017</a:t>
            </a:r>
            <a:endParaRPr lang="cs-CZ" b="1" dirty="0" smtClean="0"/>
          </a:p>
          <a:p>
            <a:r>
              <a:rPr lang="cs-CZ" dirty="0" smtClean="0"/>
              <a:t> ….</a:t>
            </a:r>
          </a:p>
          <a:p>
            <a:pPr lvl="0"/>
            <a:r>
              <a:rPr lang="cs-CZ" dirty="0" smtClean="0"/>
              <a:t>Podpora zahájení výpůjček e-knih v českém jazyce (nákup licencí) pro základní knihovny zřízené příslušným orgánem obce (tj. obecní a městské veřejné knihovny)</a:t>
            </a:r>
          </a:p>
          <a:p>
            <a:pPr lvl="0"/>
            <a:r>
              <a:rPr lang="cs-CZ" dirty="0" smtClean="0"/>
              <a:t>…</a:t>
            </a:r>
          </a:p>
          <a:p>
            <a:endParaRPr 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08630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err="1" smtClean="0"/>
              <a:t>eReading</a:t>
            </a:r>
            <a:r>
              <a:rPr lang="cs-CZ" dirty="0" smtClean="0"/>
              <a:t> – 49 Kč</a:t>
            </a:r>
          </a:p>
          <a:p>
            <a:r>
              <a:rPr lang="cs-CZ" dirty="0" err="1" smtClean="0"/>
              <a:t>Flexibooks</a:t>
            </a:r>
            <a:r>
              <a:rPr lang="cs-CZ" dirty="0" smtClean="0"/>
              <a:t> 0-800 (70) Kč</a:t>
            </a:r>
          </a:p>
          <a:p>
            <a:endParaRPr lang="cs-CZ" dirty="0" smtClean="0"/>
          </a:p>
          <a:p>
            <a:r>
              <a:rPr lang="cs-CZ" dirty="0" smtClean="0"/>
              <a:t>Hodně, nebo málo?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Akvizice, půjčování/vracení, skladování, revize …</a:t>
            </a:r>
          </a:p>
          <a:p>
            <a:r>
              <a:rPr lang="cs-CZ" dirty="0" smtClean="0"/>
              <a:t>Nabídka titulů, za </a:t>
            </a:r>
            <a:r>
              <a:rPr lang="cs-CZ" dirty="0" err="1" smtClean="0"/>
              <a:t>ktéeré</a:t>
            </a:r>
            <a:r>
              <a:rPr lang="cs-CZ" dirty="0" smtClean="0"/>
              <a:t> platíme až při vypůjčení </a:t>
            </a:r>
          </a:p>
          <a:p>
            <a:r>
              <a:rPr lang="cs-CZ" dirty="0" smtClean="0"/>
              <a:t>Málo žádané tituly …</a:t>
            </a:r>
          </a:p>
          <a:p>
            <a:r>
              <a:rPr lang="cs-CZ" dirty="0" smtClean="0"/>
              <a:t>7/7, 24 hod.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E-knihy – cena za výpůjčku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8977888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Únor 2016</a:t>
            </a:r>
          </a:p>
          <a:p>
            <a:r>
              <a:rPr lang="cs-CZ" dirty="0" err="1" smtClean="0"/>
              <a:t>Fraus</a:t>
            </a:r>
            <a:r>
              <a:rPr lang="cs-CZ" dirty="0" smtClean="0"/>
              <a:t> media</a:t>
            </a:r>
          </a:p>
          <a:p>
            <a:r>
              <a:rPr lang="cs-CZ" dirty="0" err="1" smtClean="0"/>
              <a:t>Grada</a:t>
            </a:r>
            <a:r>
              <a:rPr lang="cs-CZ" dirty="0" smtClean="0"/>
              <a:t>, Portál, </a:t>
            </a:r>
            <a:r>
              <a:rPr lang="cs-CZ" dirty="0" err="1" smtClean="0"/>
              <a:t>Fraus</a:t>
            </a:r>
            <a:r>
              <a:rPr lang="cs-CZ" dirty="0" smtClean="0"/>
              <a:t>, Host, </a:t>
            </a:r>
            <a:r>
              <a:rPr lang="cs-CZ" dirty="0" err="1" smtClean="0"/>
              <a:t>Meander</a:t>
            </a:r>
            <a:r>
              <a:rPr lang="cs-CZ" dirty="0" smtClean="0"/>
              <a:t>, Kniha Zlín, Nakladatelství Univerzity Palackého</a:t>
            </a:r>
          </a:p>
          <a:p>
            <a:r>
              <a:rPr lang="cs-CZ" dirty="0" smtClean="0"/>
              <a:t>Odborné publikace, populárně naučná literatura, beletrie …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Flexibooks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026" name="Picture 2" descr="\\home\hajkova\system\plocha\flex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142852"/>
            <a:ext cx="1785930" cy="17859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0679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home\hajkova\system\plocha\ek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857232"/>
            <a:ext cx="3119976" cy="5588016"/>
          </a:xfrm>
          <a:prstGeom prst="rect">
            <a:avLst/>
          </a:prstGeom>
          <a:noFill/>
        </p:spPr>
      </p:pic>
      <p:pic>
        <p:nvPicPr>
          <p:cNvPr id="3" name="Picture 2" descr="\\home\hajkova\system\plocha\ek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71480"/>
            <a:ext cx="4193738" cy="59292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195333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Vypůjčení 3 e-knih z nabídky </a:t>
            </a:r>
            <a:r>
              <a:rPr lang="cs-CZ" dirty="0" err="1" smtClean="0"/>
              <a:t>eReading</a:t>
            </a:r>
            <a:r>
              <a:rPr lang="cs-CZ" dirty="0" smtClean="0"/>
              <a:t> na 21 dní nebo </a:t>
            </a:r>
            <a:r>
              <a:rPr lang="cs-CZ" dirty="0" err="1" smtClean="0"/>
              <a:t>Flexibooks</a:t>
            </a:r>
            <a:r>
              <a:rPr lang="cs-CZ" dirty="0" smtClean="0"/>
              <a:t> na 31 dní</a:t>
            </a:r>
          </a:p>
          <a:p>
            <a:r>
              <a:rPr lang="cs-CZ" dirty="0" smtClean="0"/>
              <a:t>E-výpůjčka přímo z katalogu knihovny</a:t>
            </a:r>
          </a:p>
          <a:p>
            <a:r>
              <a:rPr lang="cs-CZ" dirty="0" smtClean="0"/>
              <a:t>Jednoduché stažení e-knihy do čtecího zařízení – </a:t>
            </a:r>
            <a:r>
              <a:rPr lang="cs-CZ" dirty="0" err="1" smtClean="0"/>
              <a:t>eReading</a:t>
            </a:r>
            <a:r>
              <a:rPr lang="cs-CZ" dirty="0" smtClean="0"/>
              <a:t> (telefon, tablet s </a:t>
            </a:r>
            <a:r>
              <a:rPr lang="cs-CZ" dirty="0" err="1" smtClean="0"/>
              <a:t>iOS</a:t>
            </a:r>
            <a:r>
              <a:rPr lang="cs-CZ" dirty="0" smtClean="0"/>
              <a:t>, Android; čtečka </a:t>
            </a:r>
            <a:r>
              <a:rPr lang="cs-CZ" dirty="0" err="1" smtClean="0"/>
              <a:t>eReading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	</a:t>
            </a:r>
            <a:r>
              <a:rPr lang="cs-CZ" dirty="0" err="1" smtClean="0"/>
              <a:t>Flexibooks</a:t>
            </a:r>
            <a:r>
              <a:rPr lang="cs-CZ" dirty="0" smtClean="0"/>
              <a:t> (telefon, tablet s </a:t>
            </a:r>
            <a:r>
              <a:rPr lang="cs-CZ" dirty="0" err="1" smtClean="0"/>
              <a:t>iOS</a:t>
            </a:r>
            <a:r>
              <a:rPr lang="cs-CZ" dirty="0" smtClean="0"/>
              <a:t>, Android, Windows) +potvrdit kód z mailu </a:t>
            </a:r>
          </a:p>
          <a:p>
            <a:endParaRPr lang="cs-CZ" dirty="0" smtClean="0"/>
          </a:p>
        </p:txBody>
      </p:sp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Co tedy čtenářům nabízíme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7300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2014-2016</a:t>
            </a:r>
          </a:p>
          <a:p>
            <a:r>
              <a:rPr lang="cs-CZ" dirty="0" smtClean="0"/>
              <a:t>8432 výpůjček</a:t>
            </a:r>
          </a:p>
          <a:p>
            <a:endParaRPr lang="cs-CZ" dirty="0" smtClean="0"/>
          </a:p>
          <a:p>
            <a:r>
              <a:rPr lang="cs-CZ" dirty="0" smtClean="0"/>
              <a:t>Dotazník – srpen/září 2014</a:t>
            </a:r>
          </a:p>
          <a:p>
            <a:r>
              <a:rPr lang="cs-CZ" dirty="0" smtClean="0"/>
              <a:t>Zaslán všem čtenářům, kteří si vypůjčili alespoň 1 e-knihu - 280</a:t>
            </a:r>
          </a:p>
          <a:p>
            <a:r>
              <a:rPr lang="cs-CZ" dirty="0" smtClean="0"/>
              <a:t>Výsledky</a:t>
            </a:r>
          </a:p>
          <a:p>
            <a:pPr lvl="1"/>
            <a:r>
              <a:rPr lang="cs-CZ" dirty="0" smtClean="0"/>
              <a:t>Vyplnilo 118 čtenářů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Zkušenosti - výpůjčky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9556382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57224" y="1643050"/>
          <a:ext cx="7858180" cy="4857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Zkušenosti – e-výpůjčky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5769895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Zkušenosti – e-výpůjčky</a:t>
            </a:r>
            <a:endParaRPr lang="cs-CZ" dirty="0"/>
          </a:p>
        </p:txBody>
      </p:sp>
      <p:graphicFrame>
        <p:nvGraphicFramePr>
          <p:cNvPr id="4" name="Graf 3"/>
          <p:cNvGraphicFramePr>
            <a:graphicFrameLocks/>
          </p:cNvGraphicFramePr>
          <p:nvPr/>
        </p:nvGraphicFramePr>
        <p:xfrm>
          <a:off x="1571604" y="1643050"/>
          <a:ext cx="6429419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6937354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15616" y="1461986"/>
            <a:ext cx="6583241" cy="540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829576" cy="120334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Zkušenosti - </a:t>
            </a:r>
            <a:r>
              <a:rPr lang="cs-CZ" sz="3600" dirty="0" smtClean="0"/>
              <a:t>nejžádanější tituly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199441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31640" y="1556792"/>
            <a:ext cx="6124840" cy="494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829576" cy="120334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Zkušenosti - </a:t>
            </a:r>
            <a:r>
              <a:rPr lang="cs-CZ" sz="3600" dirty="0" smtClean="0"/>
              <a:t>nejžádanější tituly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395954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95300" indent="-495300">
              <a:buFont typeface="Wingdings 2" pitchFamily="18" charset="2"/>
              <a:buAutoNum type="arabicPeriod"/>
            </a:pPr>
            <a:r>
              <a:rPr lang="cs-CZ" smtClean="0"/>
              <a:t>Naskenovat jednotlivé stránky</a:t>
            </a:r>
          </a:p>
          <a:p>
            <a:pPr marL="495300" indent="-495300">
              <a:buFont typeface="Wingdings 2" pitchFamily="18" charset="2"/>
              <a:buAutoNum type="arabicPeriod"/>
            </a:pPr>
            <a:endParaRPr lang="cs-CZ" smtClean="0"/>
          </a:p>
          <a:p>
            <a:pPr marL="495300" indent="-495300"/>
            <a:endParaRPr lang="cs-CZ" smtClean="0"/>
          </a:p>
          <a:p>
            <a:pPr marL="495300" indent="-495300"/>
            <a:endParaRPr lang="cs-CZ" smtClean="0"/>
          </a:p>
        </p:txBody>
      </p:sp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 vzniká E-kniha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133600"/>
            <a:ext cx="3733800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133600"/>
            <a:ext cx="3787775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549275"/>
            <a:ext cx="12874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906072" cy="514955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2016 půjčeno  4 075knih</a:t>
            </a:r>
            <a:endParaRPr lang="en-US" b="1" dirty="0" smtClean="0"/>
          </a:p>
          <a:p>
            <a:r>
              <a:rPr lang="en-US" dirty="0" smtClean="0"/>
              <a:t>6</a:t>
            </a:r>
            <a:r>
              <a:rPr lang="cs-CZ" dirty="0" smtClean="0"/>
              <a:t>2</a:t>
            </a:r>
            <a:r>
              <a:rPr lang="en-US" dirty="0" smtClean="0"/>
              <a:t>5</a:t>
            </a:r>
            <a:r>
              <a:rPr lang="cs-CZ" dirty="0" smtClean="0"/>
              <a:t> čtenářů</a:t>
            </a:r>
            <a:endParaRPr lang="en-US" dirty="0" smtClean="0"/>
          </a:p>
          <a:p>
            <a:r>
              <a:rPr lang="en-US" dirty="0" smtClean="0"/>
              <a:t>Z </a:t>
            </a:r>
            <a:r>
              <a:rPr lang="en-US" dirty="0" err="1" smtClean="0"/>
              <a:t>toho</a:t>
            </a:r>
            <a:r>
              <a:rPr lang="en-US" dirty="0" smtClean="0"/>
              <a:t> </a:t>
            </a:r>
            <a:r>
              <a:rPr lang="en-US" dirty="0" err="1" smtClean="0"/>
              <a:t>žen</a:t>
            </a:r>
            <a:r>
              <a:rPr lang="en-US" dirty="0" smtClean="0"/>
              <a:t>: </a:t>
            </a:r>
            <a:r>
              <a:rPr lang="cs-CZ" dirty="0" smtClean="0"/>
              <a:t>	</a:t>
            </a:r>
            <a:r>
              <a:rPr lang="en-US" dirty="0" smtClean="0"/>
              <a:t>373  </a:t>
            </a:r>
            <a:r>
              <a:rPr lang="cs-CZ" dirty="0" smtClean="0"/>
              <a:t>			</a:t>
            </a:r>
            <a:r>
              <a:rPr lang="en-US" dirty="0" smtClean="0"/>
              <a:t>61,65%</a:t>
            </a:r>
            <a:endParaRPr lang="cs-CZ" dirty="0" smtClean="0"/>
          </a:p>
          <a:p>
            <a:endParaRPr lang="en-US" dirty="0" smtClean="0"/>
          </a:p>
          <a:p>
            <a:r>
              <a:rPr lang="en-US" dirty="0" err="1" smtClean="0"/>
              <a:t>Věk</a:t>
            </a:r>
            <a:r>
              <a:rPr lang="en-US" dirty="0" smtClean="0"/>
              <a:t> 0-15 : </a:t>
            </a:r>
            <a:r>
              <a:rPr lang="cs-CZ" dirty="0" smtClean="0"/>
              <a:t>	</a:t>
            </a:r>
            <a:r>
              <a:rPr lang="en-US" dirty="0" smtClean="0"/>
              <a:t>43 </a:t>
            </a:r>
            <a:r>
              <a:rPr lang="en-US" dirty="0" err="1" smtClean="0"/>
              <a:t>čtenářů</a:t>
            </a:r>
            <a:r>
              <a:rPr lang="cs-CZ" dirty="0" smtClean="0"/>
              <a:t>		7%</a:t>
            </a:r>
            <a:endParaRPr lang="en-US" dirty="0" smtClean="0"/>
          </a:p>
          <a:p>
            <a:r>
              <a:rPr lang="en-US" dirty="0" err="1" smtClean="0"/>
              <a:t>Věk</a:t>
            </a:r>
            <a:r>
              <a:rPr lang="en-US" dirty="0" smtClean="0"/>
              <a:t> 16-30: </a:t>
            </a:r>
            <a:r>
              <a:rPr lang="cs-CZ" dirty="0" smtClean="0"/>
              <a:t>	</a:t>
            </a:r>
            <a:r>
              <a:rPr lang="en-US" dirty="0" smtClean="0"/>
              <a:t>189 </a:t>
            </a:r>
            <a:r>
              <a:rPr lang="en-US" dirty="0" err="1" smtClean="0"/>
              <a:t>čtenářů</a:t>
            </a:r>
            <a:r>
              <a:rPr lang="cs-CZ" dirty="0" smtClean="0"/>
              <a:t>	31%</a:t>
            </a:r>
          </a:p>
          <a:p>
            <a:r>
              <a:rPr lang="en-US" dirty="0" err="1" smtClean="0"/>
              <a:t>Věk</a:t>
            </a:r>
            <a:r>
              <a:rPr lang="en-US" dirty="0" smtClean="0"/>
              <a:t> 31-50: </a:t>
            </a:r>
            <a:r>
              <a:rPr lang="cs-CZ" dirty="0" smtClean="0"/>
              <a:t>	</a:t>
            </a:r>
            <a:r>
              <a:rPr lang="en-US" dirty="0" smtClean="0"/>
              <a:t>247 </a:t>
            </a:r>
            <a:r>
              <a:rPr lang="en-US" dirty="0" err="1" smtClean="0"/>
              <a:t>čtenářů</a:t>
            </a:r>
            <a:r>
              <a:rPr lang="cs-CZ" dirty="0" smtClean="0"/>
              <a:t>	41%</a:t>
            </a:r>
            <a:endParaRPr lang="en-US" dirty="0" smtClean="0"/>
          </a:p>
          <a:p>
            <a:r>
              <a:rPr lang="en-US" dirty="0" err="1" smtClean="0"/>
              <a:t>Věk</a:t>
            </a:r>
            <a:r>
              <a:rPr lang="en-US" dirty="0" smtClean="0"/>
              <a:t> 51-60: </a:t>
            </a:r>
            <a:r>
              <a:rPr lang="cs-CZ" dirty="0" smtClean="0"/>
              <a:t>	</a:t>
            </a:r>
            <a:r>
              <a:rPr lang="en-US" dirty="0" smtClean="0"/>
              <a:t>72 </a:t>
            </a:r>
            <a:r>
              <a:rPr lang="en-US" dirty="0" err="1" smtClean="0"/>
              <a:t>čtenářů</a:t>
            </a:r>
            <a:r>
              <a:rPr lang="cs-CZ" dirty="0" smtClean="0"/>
              <a:t>		12%</a:t>
            </a:r>
            <a:endParaRPr lang="en-US" dirty="0" smtClean="0"/>
          </a:p>
          <a:p>
            <a:r>
              <a:rPr lang="en-US" dirty="0" err="1" smtClean="0"/>
              <a:t>Věk</a:t>
            </a:r>
            <a:r>
              <a:rPr lang="en-US" dirty="0" smtClean="0"/>
              <a:t> 61+  : </a:t>
            </a:r>
            <a:r>
              <a:rPr lang="cs-CZ" dirty="0" smtClean="0"/>
              <a:t>	</a:t>
            </a:r>
            <a:r>
              <a:rPr lang="en-US" dirty="0" smtClean="0"/>
              <a:t>54 </a:t>
            </a:r>
            <a:r>
              <a:rPr lang="en-US" dirty="0" err="1" smtClean="0"/>
              <a:t>čtenářů</a:t>
            </a:r>
            <a:r>
              <a:rPr lang="cs-CZ" dirty="0" smtClean="0"/>
              <a:t>		9%</a:t>
            </a:r>
            <a:endParaRPr lang="en-US" dirty="0" smtClean="0"/>
          </a:p>
          <a:p>
            <a:r>
              <a:rPr lang="en-US" dirty="0" err="1" smtClean="0"/>
              <a:t>Nejmladší</a:t>
            </a:r>
            <a:r>
              <a:rPr lang="en-US" dirty="0" smtClean="0"/>
              <a:t> </a:t>
            </a:r>
            <a:r>
              <a:rPr lang="en-US" dirty="0" err="1" smtClean="0"/>
              <a:t>čtenář</a:t>
            </a:r>
            <a:r>
              <a:rPr lang="en-US" dirty="0" smtClean="0"/>
              <a:t>: </a:t>
            </a:r>
            <a:r>
              <a:rPr lang="cs-CZ" dirty="0" smtClean="0"/>
              <a:t>	</a:t>
            </a:r>
            <a:r>
              <a:rPr lang="en-US" dirty="0" smtClean="0"/>
              <a:t>5,</a:t>
            </a:r>
            <a:r>
              <a:rPr lang="cs-CZ" dirty="0" smtClean="0"/>
              <a:t>3</a:t>
            </a:r>
            <a:r>
              <a:rPr lang="en-US" dirty="0" smtClean="0"/>
              <a:t> let</a:t>
            </a:r>
          </a:p>
          <a:p>
            <a:r>
              <a:rPr lang="en-US" dirty="0" err="1" smtClean="0"/>
              <a:t>Nejstarší</a:t>
            </a:r>
            <a:r>
              <a:rPr lang="en-US" dirty="0" smtClean="0"/>
              <a:t> </a:t>
            </a:r>
            <a:r>
              <a:rPr lang="en-US" dirty="0" err="1" smtClean="0"/>
              <a:t>čtenář</a:t>
            </a:r>
            <a:r>
              <a:rPr lang="en-US" dirty="0" smtClean="0"/>
              <a:t>: </a:t>
            </a:r>
            <a:r>
              <a:rPr lang="cs-CZ" dirty="0" smtClean="0"/>
              <a:t>	</a:t>
            </a:r>
            <a:r>
              <a:rPr lang="en-US" dirty="0" smtClean="0"/>
              <a:t>90,5 let</a:t>
            </a:r>
          </a:p>
          <a:p>
            <a:endParaRPr 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Zkušenosti JVK …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2654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906072" cy="5149552"/>
          </a:xfrm>
        </p:spPr>
        <p:txBody>
          <a:bodyPr/>
          <a:lstStyle/>
          <a:p>
            <a:r>
              <a:rPr lang="cs-CZ" dirty="0" smtClean="0"/>
              <a:t>2014-2016			1164 čtenářů</a:t>
            </a:r>
            <a:endParaRPr lang="en-US" dirty="0" smtClean="0"/>
          </a:p>
          <a:p>
            <a:endParaRPr lang="cs-CZ" dirty="0" smtClean="0"/>
          </a:p>
          <a:p>
            <a:r>
              <a:rPr lang="cs-CZ" dirty="0" smtClean="0"/>
              <a:t>0-15		83		7 %</a:t>
            </a:r>
          </a:p>
          <a:p>
            <a:r>
              <a:rPr lang="cs-CZ" dirty="0" smtClean="0"/>
              <a:t>16-20	84		7 %</a:t>
            </a:r>
          </a:p>
          <a:p>
            <a:r>
              <a:rPr lang="cs-CZ" dirty="0" smtClean="0"/>
              <a:t>21-30	322		28 %</a:t>
            </a:r>
          </a:p>
          <a:p>
            <a:r>
              <a:rPr lang="cs-CZ" dirty="0" smtClean="0"/>
              <a:t>31-40	254		22 %</a:t>
            </a:r>
          </a:p>
          <a:p>
            <a:r>
              <a:rPr lang="cs-CZ" dirty="0" smtClean="0"/>
              <a:t>41-50	208		18 %</a:t>
            </a:r>
          </a:p>
          <a:p>
            <a:r>
              <a:rPr lang="cs-CZ" dirty="0" smtClean="0"/>
              <a:t>51-60	124		10 %</a:t>
            </a:r>
          </a:p>
          <a:p>
            <a:r>
              <a:rPr lang="cs-CZ" dirty="0" smtClean="0"/>
              <a:t>61+		89		8 %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Zkušenosti – věk čtenářů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436681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28596" y="1571612"/>
          <a:ext cx="3286148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Zkušenosti - čtenáři</a:t>
            </a:r>
            <a:endParaRPr lang="cs-CZ" dirty="0"/>
          </a:p>
        </p:txBody>
      </p:sp>
      <p:graphicFrame>
        <p:nvGraphicFramePr>
          <p:cNvPr id="5" name="Graf 4"/>
          <p:cNvGraphicFramePr>
            <a:graphicFrameLocks/>
          </p:cNvGraphicFramePr>
          <p:nvPr/>
        </p:nvGraphicFramePr>
        <p:xfrm>
          <a:off x="4071934" y="3786190"/>
          <a:ext cx="4572000" cy="2788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90351856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214414" y="2000240"/>
          <a:ext cx="7472386" cy="4019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Zkušenosti - čtenáři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76107326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772400" cy="18383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dirty="0" smtClean="0"/>
              <a:t>Spuštění připraveno ke Světovému dni autorských práv</a:t>
            </a:r>
          </a:p>
          <a:p>
            <a:pPr>
              <a:buFont typeface="Wingdings 2" pitchFamily="18" charset="2"/>
              <a:buNone/>
            </a:pPr>
            <a:r>
              <a:rPr lang="cs-CZ" dirty="0" smtClean="0"/>
              <a:t>Plakáty, záložky, tiskové zprávy, web,  maily čtenářům JVK…</a:t>
            </a:r>
          </a:p>
        </p:txBody>
      </p:sp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Reklama, propagace, reklama</a:t>
            </a:r>
          </a:p>
        </p:txBody>
      </p:sp>
      <p:pic>
        <p:nvPicPr>
          <p:cNvPr id="18436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4071942"/>
            <a:ext cx="3450805" cy="242887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437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182" y="2928934"/>
            <a:ext cx="2428892" cy="35448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439" name="Picture 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2" y="2571744"/>
            <a:ext cx="995362" cy="397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075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801004" cy="491015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Adresná: </a:t>
            </a:r>
          </a:p>
          <a:p>
            <a:pPr lvl="1"/>
            <a:r>
              <a:rPr lang="cs-CZ" dirty="0" smtClean="0"/>
              <a:t>Čtenáři, které mají rezervaci na tištěnou knihu –e-mail s upozorněním na novou službu</a:t>
            </a:r>
          </a:p>
          <a:p>
            <a:pPr lvl="1"/>
            <a:r>
              <a:rPr lang="cs-CZ" dirty="0" smtClean="0"/>
              <a:t>Čtenáři, kteří již rok nevyužili služeb JVK – e-mail s informacemi, co vše knihovna nabízí, včetně e-výpůjček</a:t>
            </a:r>
          </a:p>
          <a:p>
            <a:pPr lvl="1"/>
            <a:r>
              <a:rPr lang="cs-CZ" dirty="0" smtClean="0"/>
              <a:t>Noví čtenáři – letáček při registraci</a:t>
            </a:r>
          </a:p>
          <a:p>
            <a:r>
              <a:rPr lang="cs-CZ" dirty="0" smtClean="0"/>
              <a:t>Další  – FB, letáčky, plakáty – knihy na dovolenou, zajímavé novinky z </a:t>
            </a:r>
            <a:r>
              <a:rPr lang="cs-CZ" dirty="0" err="1" smtClean="0"/>
              <a:t>eReading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Články o zahájení půjčování v denním tisku, TV zpravodajství, regionálním rádiu, internet. blozích</a:t>
            </a:r>
          </a:p>
        </p:txBody>
      </p:sp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Propagace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1526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home\hajkova\system\plocha\ek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078" y="1071546"/>
            <a:ext cx="7613292" cy="5420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3338703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home\hajkova\system\plocha\ek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857232"/>
            <a:ext cx="7775674" cy="5535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9200166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714375" y="571500"/>
          <a:ext cx="3940175" cy="5572125"/>
        </p:xfrm>
        <a:graphic>
          <a:graphicData uri="http://schemas.openxmlformats.org/presentationml/2006/ole">
            <p:oleObj spid="_x0000_s1029" name="Acrobat Document" r:id="rId3" imgW="11344233" imgH="16039890" progId="AcroExch.Document.11">
              <p:embed/>
            </p:oleObj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7" name="Picture 3" descr="\\home\hajkova\system\plocha\ek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7079" y="500042"/>
            <a:ext cx="4143209" cy="5857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3117203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\\home\hajkova\system\plocha\Magnesia_Litera_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7208" y="500042"/>
            <a:ext cx="3833112" cy="5417630"/>
          </a:xfrm>
          <a:prstGeom prst="rect">
            <a:avLst/>
          </a:prstGeom>
          <a:noFill/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2786058"/>
            <a:ext cx="4133764" cy="29289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35416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2. Pomocí OCR převést stránky na formátovaný text</a:t>
            </a:r>
          </a:p>
        </p:txBody>
      </p:sp>
      <p:sp>
        <p:nvSpPr>
          <p:cNvPr id="133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 vzniká E-kniha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0"/>
            <a:ext cx="8915400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549275"/>
            <a:ext cx="12874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home\hajkova\system\plocha\ek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857232"/>
            <a:ext cx="3119976" cy="5588016"/>
          </a:xfrm>
          <a:prstGeom prst="rect">
            <a:avLst/>
          </a:prstGeom>
          <a:noFill/>
        </p:spPr>
      </p:pic>
      <p:pic>
        <p:nvPicPr>
          <p:cNvPr id="3" name="Picture 2" descr="\\home\hajkova\system\plocha\ek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71480"/>
            <a:ext cx="4193738" cy="59292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520331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Může knihovna koupit tištěnou knihu a pak ji půjčovat?</a:t>
            </a:r>
          </a:p>
          <a:p>
            <a:r>
              <a:rPr lang="cs-CZ" dirty="0" smtClean="0"/>
              <a:t>Může knihovna koupit e-knihu a pak ji půjčovat?</a:t>
            </a:r>
          </a:p>
          <a:p>
            <a:r>
              <a:rPr lang="cs-CZ" dirty="0" smtClean="0"/>
              <a:t>Přijde čtenář s vlastní čtečkou Kindle – jaké e-knihy mu nabídnete?</a:t>
            </a:r>
          </a:p>
          <a:p>
            <a:r>
              <a:rPr lang="cs-CZ" dirty="0" smtClean="0"/>
              <a:t>Najděte v našem katalogu – švédský humoristický román jako e-knihu (nikoli od autora </a:t>
            </a:r>
            <a:r>
              <a:rPr lang="cs-CZ" dirty="0" err="1" smtClean="0"/>
              <a:t>Jonase</a:t>
            </a:r>
            <a:r>
              <a:rPr lang="cs-CZ" dirty="0" smtClean="0"/>
              <a:t> </a:t>
            </a:r>
            <a:r>
              <a:rPr lang="cs-CZ" dirty="0" err="1" smtClean="0"/>
              <a:t>Jonassona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Otázky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3926" y="474007"/>
            <a:ext cx="595122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Jak </a:t>
            </a:r>
            <a:r>
              <a:rPr spc="-5" dirty="0"/>
              <a:t>dál </a:t>
            </a:r>
            <a:r>
              <a:rPr dirty="0"/>
              <a:t>v </a:t>
            </a:r>
            <a:r>
              <a:rPr spc="-5" dirty="0">
                <a:latin typeface="Times New Roman"/>
                <a:cs typeface="Times New Roman"/>
              </a:rPr>
              <a:t>Č</a:t>
            </a:r>
            <a:r>
              <a:rPr spc="-5" dirty="0"/>
              <a:t>eské</a:t>
            </a:r>
            <a:r>
              <a:rPr spc="-60" dirty="0"/>
              <a:t> </a:t>
            </a:r>
            <a:r>
              <a:rPr spc="-5" dirty="0"/>
              <a:t>republice?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1116" y="1781551"/>
            <a:ext cx="8014970" cy="16696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8630" indent="-455930">
              <a:lnSpc>
                <a:spcPts val="4315"/>
              </a:lnSpc>
              <a:spcBef>
                <a:spcPts val="100"/>
              </a:spcBef>
              <a:buChar char="•"/>
              <a:tabLst>
                <a:tab pos="468630" algn="l"/>
                <a:tab pos="469265" algn="l"/>
              </a:tabLst>
            </a:pPr>
            <a:r>
              <a:rPr sz="3600" spc="-5" dirty="0">
                <a:latin typeface="Calibri"/>
                <a:cs typeface="Calibri"/>
              </a:rPr>
              <a:t>zájem</a:t>
            </a:r>
            <a:r>
              <a:rPr sz="3600" spc="-10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knihoven</a:t>
            </a:r>
            <a:endParaRPr sz="3600">
              <a:latin typeface="Calibri"/>
              <a:cs typeface="Calibri"/>
            </a:endParaRPr>
          </a:p>
          <a:p>
            <a:pPr marL="468630" indent="-455930">
              <a:lnSpc>
                <a:spcPts val="4315"/>
              </a:lnSpc>
              <a:buChar char="•"/>
              <a:tabLst>
                <a:tab pos="468630" algn="l"/>
                <a:tab pos="469265" algn="l"/>
              </a:tabLst>
            </a:pPr>
            <a:r>
              <a:rPr sz="3600" spc="-5" dirty="0">
                <a:latin typeface="Calibri"/>
                <a:cs typeface="Calibri"/>
              </a:rPr>
              <a:t>zájem</a:t>
            </a:r>
            <a:r>
              <a:rPr sz="3600" spc="-10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nakladatel</a:t>
            </a:r>
            <a:r>
              <a:rPr sz="3600" spc="-5" dirty="0">
                <a:latin typeface="Times New Roman"/>
                <a:cs typeface="Times New Roman"/>
              </a:rPr>
              <a:t>ů</a:t>
            </a:r>
            <a:endParaRPr sz="3600">
              <a:latin typeface="Times New Roman"/>
              <a:cs typeface="Times New Roman"/>
            </a:endParaRPr>
          </a:p>
          <a:p>
            <a:pPr marL="468630" indent="-455930">
              <a:lnSpc>
                <a:spcPct val="100000"/>
              </a:lnSpc>
              <a:spcBef>
                <a:spcPts val="30"/>
              </a:spcBef>
              <a:buChar char="•"/>
              <a:tabLst>
                <a:tab pos="468630" algn="l"/>
                <a:tab pos="469265" algn="l"/>
              </a:tabLst>
            </a:pPr>
            <a:r>
              <a:rPr sz="3600" spc="-5" dirty="0">
                <a:latin typeface="Calibri"/>
                <a:cs typeface="Calibri"/>
              </a:rPr>
              <a:t>zájem z</a:t>
            </a:r>
            <a:r>
              <a:rPr sz="3600" spc="-5" dirty="0">
                <a:latin typeface="Times New Roman"/>
                <a:cs typeface="Times New Roman"/>
              </a:rPr>
              <a:t>ř</a:t>
            </a:r>
            <a:r>
              <a:rPr sz="3600" spc="-5" dirty="0">
                <a:latin typeface="Calibri"/>
                <a:cs typeface="Calibri"/>
              </a:rPr>
              <a:t>izovatel</a:t>
            </a:r>
            <a:r>
              <a:rPr sz="3600" spc="-5" dirty="0">
                <a:latin typeface="Times New Roman"/>
                <a:cs typeface="Times New Roman"/>
              </a:rPr>
              <a:t>ů </a:t>
            </a:r>
            <a:r>
              <a:rPr sz="3600" spc="-5" dirty="0">
                <a:latin typeface="Calibri"/>
                <a:cs typeface="Calibri"/>
              </a:rPr>
              <a:t>knihoven, decizní</a:t>
            </a:r>
            <a:r>
              <a:rPr sz="3600" spc="-150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sféry</a:t>
            </a:r>
            <a:endParaRPr sz="3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504985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62" y="156099"/>
            <a:ext cx="9062418" cy="67018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0667398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0686" y="474007"/>
            <a:ext cx="444309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Zájem</a:t>
            </a:r>
            <a:r>
              <a:rPr spc="-65" dirty="0"/>
              <a:t> </a:t>
            </a:r>
            <a:r>
              <a:rPr spc="-5" dirty="0"/>
              <a:t>nakladatel</a:t>
            </a:r>
            <a:r>
              <a:rPr spc="-5" dirty="0">
                <a:latin typeface="Times New Roman"/>
                <a:cs typeface="Times New Roman"/>
              </a:rPr>
              <a:t>ů</a:t>
            </a:r>
            <a:r>
              <a:rPr spc="-5" dirty="0"/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33424" y="1680461"/>
            <a:ext cx="7783195" cy="13901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80" marR="1503680" indent="-69215">
              <a:lnSpc>
                <a:spcPct val="1224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malá dobrá zpráva </a:t>
            </a:r>
            <a:r>
              <a:rPr sz="2400" dirty="0">
                <a:latin typeface="Calibri"/>
                <a:cs typeface="Calibri"/>
              </a:rPr>
              <a:t>- </a:t>
            </a:r>
            <a:r>
              <a:rPr sz="2400" dirty="0" smtClean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Albatros Media, </a:t>
            </a:r>
            <a:r>
              <a:rPr lang="cs-CZ" sz="2400" spc="-5" dirty="0" smtClean="0">
                <a:latin typeface="Calibri"/>
                <a:cs typeface="Calibri"/>
              </a:rPr>
              <a:t>Kniha </a:t>
            </a:r>
            <a:r>
              <a:rPr sz="2400" spc="-5" dirty="0" err="1" smtClean="0">
                <a:latin typeface="Calibri"/>
                <a:cs typeface="Calibri"/>
              </a:rPr>
              <a:t>Zlín</a:t>
            </a:r>
            <a:r>
              <a:rPr sz="2400" spc="-5" dirty="0" smtClean="0">
                <a:latin typeface="Calibri"/>
                <a:cs typeface="Calibri"/>
              </a:rPr>
              <a:t> </a:t>
            </a:r>
            <a:endParaRPr lang="cs-CZ" sz="2400" spc="-5" dirty="0" smtClean="0">
              <a:latin typeface="Calibri"/>
              <a:cs typeface="Calibri"/>
            </a:endParaRPr>
          </a:p>
          <a:p>
            <a:pPr marL="81280" marR="1503680" indent="-69215">
              <a:lnSpc>
                <a:spcPct val="122400"/>
              </a:lnSpc>
              <a:spcBef>
                <a:spcPts val="100"/>
              </a:spcBef>
            </a:pPr>
            <a:endParaRPr lang="cs-CZ" sz="2400" spc="-5" dirty="0" smtClean="0">
              <a:latin typeface="Calibri"/>
              <a:cs typeface="Calibri"/>
            </a:endParaRPr>
          </a:p>
          <a:p>
            <a:pPr marL="81280" marR="1503680" indent="-69215">
              <a:lnSpc>
                <a:spcPct val="122400"/>
              </a:lnSpc>
              <a:spcBef>
                <a:spcPts val="100"/>
              </a:spcBef>
            </a:pPr>
            <a:r>
              <a:rPr sz="2400" spc="-5" dirty="0" err="1" smtClean="0">
                <a:latin typeface="Calibri"/>
                <a:cs typeface="Calibri"/>
              </a:rPr>
              <a:t>finan</a:t>
            </a:r>
            <a:r>
              <a:rPr sz="2400" spc="-5" dirty="0" err="1" smtClean="0">
                <a:latin typeface="Times New Roman"/>
                <a:cs typeface="Times New Roman"/>
              </a:rPr>
              <a:t>č</a:t>
            </a:r>
            <a:r>
              <a:rPr sz="2400" spc="-5" dirty="0" err="1" smtClean="0">
                <a:latin typeface="Calibri"/>
                <a:cs typeface="Calibri"/>
              </a:rPr>
              <a:t>ní</a:t>
            </a:r>
            <a:r>
              <a:rPr sz="2400" spc="-25" dirty="0" smtClean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hledisko</a:t>
            </a:r>
            <a:r>
              <a:rPr sz="2400" spc="-5" dirty="0" smtClean="0">
                <a:latin typeface="Calibri"/>
                <a:cs typeface="Calibri"/>
              </a:rPr>
              <a:t>?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52320" y="346447"/>
            <a:ext cx="1283972" cy="26680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17346301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8437" y="473907"/>
            <a:ext cx="320548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Decizní sféra</a:t>
            </a:r>
            <a:r>
              <a:rPr spc="-90" dirty="0"/>
              <a:t> </a:t>
            </a:r>
            <a:r>
              <a:rPr dirty="0"/>
              <a:t>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3668" y="1613743"/>
            <a:ext cx="7430770" cy="28597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1630" indent="-328930">
              <a:lnSpc>
                <a:spcPct val="100000"/>
              </a:lnSpc>
              <a:spcBef>
                <a:spcPts val="100"/>
              </a:spcBef>
              <a:buChar char="•"/>
              <a:tabLst>
                <a:tab pos="341630" algn="l"/>
                <a:tab pos="342265" algn="l"/>
              </a:tabLst>
            </a:pPr>
            <a:r>
              <a:rPr sz="3000" spc="-5" dirty="0">
                <a:latin typeface="Calibri"/>
                <a:cs typeface="Calibri"/>
              </a:rPr>
              <a:t>MK</a:t>
            </a:r>
            <a:r>
              <a:rPr sz="3000" dirty="0">
                <a:latin typeface="Calibri"/>
                <a:cs typeface="Calibri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Č</a:t>
            </a:r>
            <a:r>
              <a:rPr sz="3000" dirty="0">
                <a:latin typeface="Calibri"/>
                <a:cs typeface="Calibri"/>
              </a:rPr>
              <a:t>R</a:t>
            </a:r>
          </a:p>
          <a:p>
            <a:pPr marL="341630" indent="-328930">
              <a:lnSpc>
                <a:spcPct val="100000"/>
              </a:lnSpc>
              <a:buChar char="•"/>
              <a:tabLst>
                <a:tab pos="341630" algn="l"/>
                <a:tab pos="342265" algn="l"/>
              </a:tabLst>
            </a:pPr>
            <a:r>
              <a:rPr sz="3000" spc="-5" dirty="0">
                <a:latin typeface="Calibri"/>
                <a:cs typeface="Calibri"/>
              </a:rPr>
              <a:t>VISK3 </a:t>
            </a:r>
            <a:r>
              <a:rPr sz="3000" dirty="0">
                <a:latin typeface="Calibri"/>
                <a:cs typeface="Calibri"/>
              </a:rPr>
              <a:t>- </a:t>
            </a:r>
            <a:r>
              <a:rPr sz="3000" b="1" spc="-10" dirty="0">
                <a:latin typeface="Calibri"/>
                <a:cs typeface="Calibri"/>
              </a:rPr>
              <a:t>HLAVNÍ </a:t>
            </a:r>
            <a:r>
              <a:rPr sz="3000" b="1" spc="-5" dirty="0">
                <a:latin typeface="Calibri"/>
                <a:cs typeface="Calibri"/>
              </a:rPr>
              <a:t>PRIORITY PRO </a:t>
            </a:r>
            <a:r>
              <a:rPr sz="3000" b="1" spc="-10" dirty="0">
                <a:latin typeface="Calibri"/>
                <a:cs typeface="Calibri"/>
              </a:rPr>
              <a:t>ROK</a:t>
            </a:r>
            <a:r>
              <a:rPr sz="3000" b="1" spc="-30" dirty="0">
                <a:latin typeface="Calibri"/>
                <a:cs typeface="Calibri"/>
              </a:rPr>
              <a:t> </a:t>
            </a:r>
            <a:r>
              <a:rPr sz="3000" b="1" spc="-5" dirty="0" smtClean="0">
                <a:latin typeface="Calibri"/>
                <a:cs typeface="Calibri"/>
              </a:rPr>
              <a:t>201</a:t>
            </a:r>
            <a:r>
              <a:rPr lang="cs-CZ" sz="3000" b="1" spc="-5" dirty="0" smtClean="0">
                <a:latin typeface="Calibri"/>
                <a:cs typeface="Calibri"/>
              </a:rPr>
              <a:t>8</a:t>
            </a:r>
            <a:endParaRPr sz="3000" dirty="0">
              <a:latin typeface="Calibri"/>
              <a:cs typeface="Calibri"/>
            </a:endParaRPr>
          </a:p>
          <a:p>
            <a:pPr marL="341630" marR="5080" indent="-328930">
              <a:lnSpc>
                <a:spcPct val="100299"/>
              </a:lnSpc>
              <a:spcBef>
                <a:spcPts val="630"/>
              </a:spcBef>
              <a:buChar char="•"/>
              <a:tabLst>
                <a:tab pos="341630" algn="l"/>
                <a:tab pos="342265" algn="l"/>
              </a:tabLst>
            </a:pPr>
            <a:r>
              <a:rPr sz="3000" spc="-5" dirty="0">
                <a:latin typeface="Calibri"/>
                <a:cs typeface="Calibri"/>
              </a:rPr>
              <a:t>podpora zahájení výp</a:t>
            </a:r>
            <a:r>
              <a:rPr sz="3000" spc="-5" dirty="0">
                <a:latin typeface="Times New Roman"/>
                <a:cs typeface="Times New Roman"/>
              </a:rPr>
              <a:t>ů</a:t>
            </a:r>
            <a:r>
              <a:rPr sz="3000" spc="-5" dirty="0">
                <a:latin typeface="Calibri"/>
                <a:cs typeface="Calibri"/>
              </a:rPr>
              <a:t>j</a:t>
            </a:r>
            <a:r>
              <a:rPr sz="3000" spc="-5" dirty="0">
                <a:latin typeface="Times New Roman"/>
                <a:cs typeface="Times New Roman"/>
              </a:rPr>
              <a:t>č</a:t>
            </a:r>
            <a:r>
              <a:rPr sz="3000" spc="-5" dirty="0">
                <a:latin typeface="Calibri"/>
                <a:cs typeface="Calibri"/>
              </a:rPr>
              <a:t>ek e-knih </a:t>
            </a:r>
            <a:r>
              <a:rPr sz="3000" dirty="0">
                <a:latin typeface="Calibri"/>
                <a:cs typeface="Calibri"/>
              </a:rPr>
              <a:t>v </a:t>
            </a:r>
            <a:r>
              <a:rPr sz="3000" spc="-5" dirty="0">
                <a:latin typeface="Times New Roman"/>
                <a:cs typeface="Times New Roman"/>
              </a:rPr>
              <a:t>č</a:t>
            </a:r>
            <a:r>
              <a:rPr sz="3000" spc="-5" dirty="0">
                <a:latin typeface="Calibri"/>
                <a:cs typeface="Calibri"/>
              </a:rPr>
              <a:t>eském  jazyce (nákup licencí) pro základní knihovny  z</a:t>
            </a:r>
            <a:r>
              <a:rPr sz="3000" spc="-5" dirty="0">
                <a:latin typeface="Times New Roman"/>
                <a:cs typeface="Times New Roman"/>
              </a:rPr>
              <a:t>ř</a:t>
            </a:r>
            <a:r>
              <a:rPr sz="3000" spc="-5" dirty="0">
                <a:latin typeface="Calibri"/>
                <a:cs typeface="Calibri"/>
              </a:rPr>
              <a:t>ízené p</a:t>
            </a:r>
            <a:r>
              <a:rPr sz="3000" spc="-5" dirty="0">
                <a:latin typeface="Times New Roman"/>
                <a:cs typeface="Times New Roman"/>
              </a:rPr>
              <a:t>ř</a:t>
            </a:r>
            <a:r>
              <a:rPr sz="3000" spc="-5" dirty="0">
                <a:latin typeface="Calibri"/>
                <a:cs typeface="Calibri"/>
              </a:rPr>
              <a:t>íslu</a:t>
            </a:r>
            <a:r>
              <a:rPr sz="3000" spc="-5" dirty="0">
                <a:latin typeface="Times New Roman"/>
                <a:cs typeface="Times New Roman"/>
              </a:rPr>
              <a:t>š</a:t>
            </a:r>
            <a:r>
              <a:rPr sz="3000" spc="-5" dirty="0">
                <a:latin typeface="Calibri"/>
                <a:cs typeface="Calibri"/>
              </a:rPr>
              <a:t>ným orgánem obce (tj. obecní </a:t>
            </a:r>
            <a:r>
              <a:rPr sz="3000" dirty="0">
                <a:latin typeface="Calibri"/>
                <a:cs typeface="Calibri"/>
              </a:rPr>
              <a:t>a  </a:t>
            </a:r>
            <a:r>
              <a:rPr sz="3000" spc="-5" dirty="0">
                <a:latin typeface="Calibri"/>
                <a:cs typeface="Calibri"/>
              </a:rPr>
              <a:t>m</a:t>
            </a:r>
            <a:r>
              <a:rPr sz="3000" spc="-5" dirty="0">
                <a:latin typeface="Times New Roman"/>
                <a:cs typeface="Times New Roman"/>
              </a:rPr>
              <a:t>ě</a:t>
            </a:r>
            <a:r>
              <a:rPr sz="3000" spc="-5" dirty="0">
                <a:latin typeface="Calibri"/>
                <a:cs typeface="Calibri"/>
              </a:rPr>
              <a:t>stské ve</a:t>
            </a:r>
            <a:r>
              <a:rPr sz="3000" spc="-5" dirty="0">
                <a:latin typeface="Times New Roman"/>
                <a:cs typeface="Times New Roman"/>
              </a:rPr>
              <a:t>ř</a:t>
            </a:r>
            <a:r>
              <a:rPr sz="3000" spc="-5" dirty="0">
                <a:latin typeface="Calibri"/>
                <a:cs typeface="Calibri"/>
              </a:rPr>
              <a:t>ejné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knihovny)</a:t>
            </a:r>
            <a:endParaRPr sz="3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383929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Francie – zájem zřizovatelů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http://www.enssib.fr/bibliotheque-numerique/documents/60389-etude-sur-l-offre-commerciale-de-livres-numeriques-a-destination-des-bibliotheques-de-lecture-publique.pdf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http://www.abf.asso.fr/fichiers/file/ABF/prises_position/recommandations_diffusion_livre_numerique.pdf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86818611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Francie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Memorandum o rozšiřování nabídky e-knih v knihovnách</a:t>
            </a:r>
          </a:p>
          <a:p>
            <a:r>
              <a:rPr lang="cs-CZ" dirty="0" smtClean="0"/>
              <a:t>Zpřístupnit knihovnám kompletní produkci e-knih</a:t>
            </a:r>
          </a:p>
          <a:p>
            <a:r>
              <a:rPr lang="cs-CZ" dirty="0" smtClean="0"/>
              <a:t>Systém správy práv k e-knihám – regulace užívání e-knih v </a:t>
            </a:r>
            <a:r>
              <a:rPr lang="cs-CZ" dirty="0" err="1" smtClean="0"/>
              <a:t>knihovách</a:t>
            </a:r>
            <a:r>
              <a:rPr lang="cs-CZ" dirty="0" smtClean="0"/>
              <a:t>, ale neměl by ztěžovat přístup k dílům</a:t>
            </a:r>
          </a:p>
          <a:p>
            <a:r>
              <a:rPr lang="cs-CZ" dirty="0" smtClean="0"/>
              <a:t>Spravedlivé odměňování autorů, nakladatelů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67723056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5819" y="641442"/>
            <a:ext cx="64090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Holandsko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nová </a:t>
            </a:r>
            <a:r>
              <a:rPr sz="2400" dirty="0">
                <a:latin typeface="Arial"/>
                <a:cs typeface="Arial"/>
              </a:rPr>
              <a:t>studie k </a:t>
            </a:r>
            <a:r>
              <a:rPr sz="2400" spc="-5" dirty="0">
                <a:latin typeface="Arial"/>
                <a:cs typeface="Arial"/>
              </a:rPr>
              <a:t>modelům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e-vypůjček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7366" y="2182888"/>
            <a:ext cx="3157239" cy="3606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05224" y="5427905"/>
            <a:ext cx="3651885" cy="67710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latin typeface="Arial"/>
                <a:cs typeface="Arial"/>
                <a:hlinkClick r:id="rId3"/>
              </a:rPr>
              <a:t>http://stichting.bibliotheek. </a:t>
            </a:r>
            <a:r>
              <a:rPr sz="1400" spc="-5" dirty="0">
                <a:latin typeface="Arial"/>
                <a:cs typeface="Arial"/>
              </a:rPr>
              <a:t> nl/content/dam/landelijk/stichting/bestanden/R  apporten-Public-Library-e-Lending-Models.pdf</a:t>
            </a:r>
            <a:endParaRPr sz="1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025046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Cena za výpůjčku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ROI</a:t>
            </a:r>
          </a:p>
          <a:p>
            <a:r>
              <a:rPr lang="en-US" b="1" dirty="0" err="1" smtClean="0"/>
              <a:t>Projekt</a:t>
            </a:r>
            <a:r>
              <a:rPr lang="en-US" b="1" dirty="0" smtClean="0"/>
              <a:t> ROI (Return on Investment)</a:t>
            </a:r>
          </a:p>
          <a:p>
            <a:r>
              <a:rPr lang="cs-CZ" dirty="0" smtClean="0">
                <a:hlinkClick r:id="rId2"/>
              </a:rPr>
              <a:t>https://www.mlp.cz/cz/o-knihovne/knihovna-v-cislech/roi/?knihovna</a:t>
            </a:r>
            <a:r>
              <a:rPr lang="cs-CZ" dirty="0" smtClean="0"/>
              <a:t>=</a:t>
            </a:r>
          </a:p>
          <a:p>
            <a:r>
              <a:rPr lang="cs-CZ" dirty="0" smtClean="0"/>
              <a:t>http://oldknihovna.nkp.cz/knihovnaplus142/stejskal.htm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671710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mtClean="0"/>
              <a:t>3. Oprava případných chyb</a:t>
            </a:r>
          </a:p>
          <a:p>
            <a:pPr>
              <a:buFont typeface="Wingdings 2" pitchFamily="18" charset="2"/>
              <a:buNone/>
            </a:pPr>
            <a:r>
              <a:rPr lang="cs-CZ" smtClean="0"/>
              <a:t>4. Export do textového formátu (doc., odt)</a:t>
            </a:r>
          </a:p>
        </p:txBody>
      </p:sp>
      <p:sp>
        <p:nvSpPr>
          <p:cNvPr id="143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 vzniká E-kniha 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438400"/>
            <a:ext cx="5562600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171950"/>
            <a:ext cx="2927350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549275"/>
            <a:ext cx="12874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Pro čtečky </a:t>
            </a:r>
          </a:p>
          <a:p>
            <a:pPr>
              <a:buFont typeface="Wingdings 2" pitchFamily="18" charset="2"/>
              <a:buNone/>
            </a:pPr>
            <a:r>
              <a:rPr lang="cs-CZ" smtClean="0"/>
              <a:t>5. </a:t>
            </a:r>
            <a:r>
              <a:rPr lang="cs-CZ" smtClean="0">
                <a:latin typeface="Arial" charset="0"/>
              </a:rPr>
              <a:t>Export do formátu e-knihy (mobi, epub)</a:t>
            </a:r>
          </a:p>
          <a:p>
            <a:r>
              <a:rPr lang="cs-CZ" smtClean="0">
                <a:latin typeface="Arial" charset="0"/>
                <a:hlinkClick r:id="rId2"/>
              </a:rPr>
              <a:t>www.2epub.com</a:t>
            </a:r>
            <a:endParaRPr lang="cs-CZ" smtClean="0"/>
          </a:p>
        </p:txBody>
      </p:sp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 vzniká E-kniha 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971800"/>
            <a:ext cx="6172200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549275"/>
            <a:ext cx="12874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latin typeface="Arial" charset="0"/>
                <a:cs typeface="Arial" charset="0"/>
              </a:rPr>
              <a:t>6. Odeslání knihy do čtečky</a:t>
            </a:r>
          </a:p>
          <a:p>
            <a:r>
              <a:rPr lang="cs-CZ" dirty="0" smtClean="0">
                <a:latin typeface="Arial" charset="0"/>
              </a:rPr>
              <a:t>program </a:t>
            </a:r>
            <a:r>
              <a:rPr lang="cs-CZ" dirty="0" err="1" smtClean="0">
                <a:latin typeface="Arial" charset="0"/>
              </a:rPr>
              <a:t>Calibre</a:t>
            </a:r>
            <a:endParaRPr lang="cs-CZ" dirty="0" smtClean="0"/>
          </a:p>
        </p:txBody>
      </p:sp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 vzniká E-kniha</a:t>
            </a:r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2420938"/>
            <a:ext cx="5321300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549275"/>
            <a:ext cx="12874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 smtClean="0"/>
              <a:t>Kosmas - </a:t>
            </a:r>
            <a:r>
              <a:rPr lang="cs-CZ" sz="3200" dirty="0" smtClean="0">
                <a:hlinkClick r:id="rId2"/>
              </a:rPr>
              <a:t>http://www.</a:t>
            </a:r>
            <a:r>
              <a:rPr lang="cs-CZ" sz="3200" dirty="0" err="1" smtClean="0">
                <a:hlinkClick r:id="rId2"/>
              </a:rPr>
              <a:t>kosmas.cz</a:t>
            </a:r>
            <a:r>
              <a:rPr lang="cs-CZ" sz="3200" dirty="0" smtClean="0">
                <a:hlinkClick r:id="rId2"/>
              </a:rPr>
              <a:t>/</a:t>
            </a:r>
            <a:r>
              <a:rPr lang="cs-CZ" sz="3200" dirty="0" err="1" smtClean="0">
                <a:hlinkClick r:id="rId2"/>
              </a:rPr>
              <a:t>eknihy</a:t>
            </a:r>
            <a:endParaRPr lang="cs-CZ" sz="3200" dirty="0" smtClean="0"/>
          </a:p>
          <a:p>
            <a:r>
              <a:rPr lang="cs-CZ" sz="3200" dirty="0" err="1" smtClean="0"/>
              <a:t>Palmknihy</a:t>
            </a:r>
            <a:r>
              <a:rPr lang="cs-CZ" sz="3200" dirty="0" smtClean="0"/>
              <a:t> - </a:t>
            </a:r>
            <a:r>
              <a:rPr lang="cs-CZ" sz="3200" dirty="0" smtClean="0">
                <a:hlinkClick r:id="rId3"/>
              </a:rPr>
              <a:t>http://www.palmknihy.cz/</a:t>
            </a:r>
            <a:endParaRPr lang="cs-CZ" sz="3200" dirty="0" smtClean="0"/>
          </a:p>
          <a:p>
            <a:r>
              <a:rPr lang="cs-CZ" sz="3200" dirty="0" smtClean="0"/>
              <a:t>= </a:t>
            </a:r>
            <a:r>
              <a:rPr lang="cs-CZ" sz="3200" dirty="0" err="1" smtClean="0"/>
              <a:t>eReading</a:t>
            </a:r>
            <a:r>
              <a:rPr lang="cs-CZ" sz="3200" dirty="0" smtClean="0"/>
              <a:t> </a:t>
            </a:r>
            <a:r>
              <a:rPr lang="cs-CZ" sz="3200" dirty="0"/>
              <a:t>- </a:t>
            </a:r>
            <a:r>
              <a:rPr lang="cs-CZ" sz="3200" dirty="0">
                <a:hlinkClick r:id="rId4"/>
              </a:rPr>
              <a:t>http://www.ereading.cz</a:t>
            </a:r>
            <a:endParaRPr lang="cs-CZ" sz="3200" dirty="0" smtClean="0"/>
          </a:p>
          <a:p>
            <a:pPr marL="0" indent="0">
              <a:buNone/>
            </a:pPr>
            <a:endParaRPr lang="cs-CZ" sz="3200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0"/>
            <a:ext cx="7859216" cy="141763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Kde sehnat e-knihy … ke koupi </a:t>
            </a:r>
            <a:br>
              <a:rPr lang="cs-CZ" dirty="0" smtClean="0"/>
            </a:br>
            <a:r>
              <a:rPr lang="cs-CZ" dirty="0" smtClean="0"/>
              <a:t>k soukromým účelům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 idx="4294967295"/>
          </p:nvPr>
        </p:nvSpPr>
        <p:spPr>
          <a:xfrm>
            <a:off x="1371600" y="274638"/>
            <a:ext cx="7772400" cy="1143000"/>
          </a:xfrm>
        </p:spPr>
        <p:txBody>
          <a:bodyPr/>
          <a:lstStyle/>
          <a:p>
            <a:pPr eaLnBrk="1" hangingPunct="1"/>
            <a:r>
              <a:rPr lang="cs-CZ" sz="4400" dirty="0" smtClean="0"/>
              <a:t>E-knihy a knihovny</a:t>
            </a:r>
          </a:p>
        </p:txBody>
      </p:sp>
      <p:sp>
        <p:nvSpPr>
          <p:cNvPr id="47107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0" y="1676400"/>
            <a:ext cx="7859713" cy="492125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E-knihy a Autorský zákon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Zásadní rozdíl mezi tištěnou knihou a E-knihou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Distribuce tištěných knih = </a:t>
            </a:r>
            <a:r>
              <a:rPr lang="cs-CZ" sz="2400" b="1" dirty="0" smtClean="0"/>
              <a:t>zpřístupňování díla v hmotné podobě </a:t>
            </a:r>
            <a:r>
              <a:rPr lang="cs-CZ" sz="2400" dirty="0" smtClean="0"/>
              <a:t>prodejem nebo jiným převodem vlastnického práva k originálu 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cs-CZ" dirty="0" smtClean="0"/>
              <a:t>Prvním prodejem knihy (převod vlastnického práva) dochází k tzv. vyčerpání autorských práv k rozmnoženině díla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cs-CZ" dirty="0" smtClean="0"/>
              <a:t>Tímto vyčerpáním práv už nositel práv nemůže kontrolovat další nakládání s konkrétní knihou (kusem)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cs-CZ" dirty="0" smtClean="0"/>
              <a:t>Každý další vlastník knihy ji může dále prodat, někomu půjčit 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cs-CZ" dirty="0" smtClean="0"/>
              <a:t>Nemůže však bez souhlasu ji pronajmout či zpřístupnit veřejnosti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 idx="4294967295"/>
          </p:nvPr>
        </p:nvSpPr>
        <p:spPr>
          <a:xfrm>
            <a:off x="1371600" y="274638"/>
            <a:ext cx="7772400" cy="1143000"/>
          </a:xfrm>
        </p:spPr>
        <p:txBody>
          <a:bodyPr/>
          <a:lstStyle/>
          <a:p>
            <a:pPr eaLnBrk="1" hangingPunct="1"/>
            <a:r>
              <a:rPr lang="cs-CZ" sz="4400" smtClean="0"/>
              <a:t>E-knihy a AZ</a:t>
            </a:r>
          </a:p>
        </p:txBody>
      </p:sp>
      <p:sp>
        <p:nvSpPr>
          <p:cNvPr id="47107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0" y="1676400"/>
            <a:ext cx="7772400" cy="45720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E-kniha – není distribuována ve hmotné podobě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Nedochází k převodu vlastnického práva k hmotné rozmnoženině, nemůže dojít ani k vyčerpání práva autora k jednotlivým rozmnoženinám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Díla bez hmotného nosiče – tzv. </a:t>
            </a:r>
            <a:r>
              <a:rPr lang="cs-CZ" b="1" dirty="0" smtClean="0"/>
              <a:t>sdělování díla veřejnosti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dirty="0" smtClean="0"/>
              <a:t>S tím není spojeno vyčerpání práv autora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Příklad z jiné oblasti: CD koupené x CD stáhnuté i z oficiálního zdroje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CD mohu prodat, darovat třetí osobě x nemohu s touto kopií prodat či jinak nakládat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 idx="4294967295"/>
          </p:nvPr>
        </p:nvSpPr>
        <p:spPr>
          <a:xfrm>
            <a:off x="1371600" y="274638"/>
            <a:ext cx="7772400" cy="1143000"/>
          </a:xfrm>
        </p:spPr>
        <p:txBody>
          <a:bodyPr/>
          <a:lstStyle/>
          <a:p>
            <a:pPr eaLnBrk="1" hangingPunct="1"/>
            <a:r>
              <a:rPr lang="cs-CZ" sz="4400" smtClean="0"/>
              <a:t>E-knihy a AZ</a:t>
            </a:r>
          </a:p>
        </p:txBody>
      </p:sp>
      <p:sp>
        <p:nvSpPr>
          <p:cNvPr id="47107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0" y="1676400"/>
            <a:ext cx="7772400" cy="45720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Co tedy uživatel E-knihy může?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Jen to, co mu </a:t>
            </a:r>
            <a:r>
              <a:rPr lang="cs-CZ" b="1" dirty="0" smtClean="0"/>
              <a:t>dovolí distributor </a:t>
            </a:r>
            <a:r>
              <a:rPr lang="cs-CZ" dirty="0" smtClean="0"/>
              <a:t>E-knihy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cs-CZ" dirty="0" smtClean="0"/>
              <a:t>= Uzavření licenční smlouvy mezi uživatelem a distributorem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Pokud smlouva není – distributor dílo zpřístupní jen za účelem, aby si uživatel zhotovil rozmnoženinu pro osobní potřebu (nebo zašle na čtečku)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tj. jen </a:t>
            </a:r>
            <a:r>
              <a:rPr lang="cs-CZ" b="1" dirty="0" smtClean="0"/>
              <a:t>minimální rozsah </a:t>
            </a:r>
            <a:r>
              <a:rPr lang="cs-CZ" dirty="0" smtClean="0"/>
              <a:t>práv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cs-CZ" sz="3200" b="1" dirty="0" smtClean="0"/>
              <a:t>E-knihu podle AZ nemohu prodat, půjčit ani darovat a to ani se čtečkou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Zástupný symbol pro obsah 4"/>
          <p:cNvSpPr>
            <a:spLocks noGrp="1"/>
          </p:cNvSpPr>
          <p:nvPr>
            <p:ph idx="1"/>
          </p:nvPr>
        </p:nvSpPr>
        <p:spPr>
          <a:xfrm>
            <a:off x="914400" y="1447800"/>
            <a:ext cx="8229600" cy="4933950"/>
          </a:xfrm>
        </p:spPr>
        <p:txBody>
          <a:bodyPr/>
          <a:lstStyle/>
          <a:p>
            <a:r>
              <a:rPr lang="cs-CZ" sz="3600" dirty="0" smtClean="0"/>
              <a:t>Definice E-knihy</a:t>
            </a:r>
          </a:p>
          <a:p>
            <a:r>
              <a:rPr lang="cs-CZ" sz="3600" dirty="0" smtClean="0"/>
              <a:t>Vývoj, technologie E-knih, formáty</a:t>
            </a:r>
          </a:p>
          <a:p>
            <a:r>
              <a:rPr lang="cs-CZ" sz="3600" dirty="0" smtClean="0"/>
              <a:t>Tvorba E-knihy</a:t>
            </a:r>
          </a:p>
          <a:p>
            <a:r>
              <a:rPr lang="cs-CZ" sz="3600" dirty="0" smtClean="0"/>
              <a:t>E-knihy a autorský zákon</a:t>
            </a:r>
          </a:p>
          <a:p>
            <a:r>
              <a:rPr lang="cs-CZ" sz="3600" dirty="0" smtClean="0"/>
              <a:t>Kde najít e-knihy – koupě, volně ke stažení (ne půjčování!)</a:t>
            </a:r>
          </a:p>
          <a:p>
            <a:pPr>
              <a:buNone/>
            </a:pPr>
            <a:endParaRPr lang="cs-CZ" sz="3600" dirty="0" smtClean="0"/>
          </a:p>
          <a:p>
            <a:endParaRPr lang="cs-CZ" sz="3600" dirty="0" smtClean="0"/>
          </a:p>
          <a:p>
            <a:pPr>
              <a:buNone/>
            </a:pPr>
            <a:endParaRPr lang="cs-CZ" sz="3600" dirty="0" smtClean="0"/>
          </a:p>
        </p:txBody>
      </p:sp>
      <p:sp>
        <p:nvSpPr>
          <p:cNvPr id="4098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E-knihy – trocha teorie…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1371600" y="274638"/>
            <a:ext cx="7772400" cy="1143000"/>
          </a:xfrm>
        </p:spPr>
        <p:txBody>
          <a:bodyPr/>
          <a:lstStyle/>
          <a:p>
            <a:pPr eaLnBrk="1" hangingPunct="1"/>
            <a:r>
              <a:rPr lang="cs-CZ" sz="4400" smtClean="0"/>
              <a:t>E-knihy a AZ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0" y="1676400"/>
            <a:ext cx="7772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b="1" dirty="0" smtClean="0"/>
              <a:t>Elektronické knihy z pohledu právního</a:t>
            </a:r>
            <a:r>
              <a:rPr lang="cs-CZ" dirty="0" smtClean="0"/>
              <a:t> (Josef </a:t>
            </a:r>
            <a:r>
              <a:rPr lang="cs-CZ" dirty="0" err="1" smtClean="0"/>
              <a:t>Aujezdský</a:t>
            </a:r>
            <a:r>
              <a:rPr lang="cs-CZ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dirty="0" smtClean="0">
                <a:hlinkClick r:id="rId2"/>
              </a:rPr>
              <a:t>http://www.lupa.</a:t>
            </a:r>
            <a:r>
              <a:rPr lang="cs-CZ" dirty="0" err="1" smtClean="0">
                <a:hlinkClick r:id="rId2"/>
              </a:rPr>
              <a:t>cz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clanky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elektronicke</a:t>
            </a:r>
            <a:r>
              <a:rPr lang="cs-CZ" dirty="0" smtClean="0">
                <a:hlinkClick r:id="rId2"/>
              </a:rPr>
              <a:t>-knihy-z-pohledu-</a:t>
            </a:r>
            <a:r>
              <a:rPr lang="cs-CZ" dirty="0" err="1" smtClean="0">
                <a:hlinkClick r:id="rId2"/>
              </a:rPr>
              <a:t>pravniho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dirty="0" smtClean="0">
                <a:hlinkClick r:id="rId3"/>
              </a:rPr>
              <a:t>http://www.e-advokacie.</a:t>
            </a:r>
            <a:r>
              <a:rPr lang="cs-CZ" dirty="0" err="1" smtClean="0">
                <a:hlinkClick r:id="rId3"/>
              </a:rPr>
              <a:t>cz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cz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clanky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elektronicke</a:t>
            </a:r>
            <a:r>
              <a:rPr lang="cs-CZ" dirty="0" smtClean="0">
                <a:hlinkClick r:id="rId3"/>
              </a:rPr>
              <a:t>-knihy-z-pohledu-</a:t>
            </a:r>
            <a:r>
              <a:rPr lang="cs-CZ" dirty="0" err="1" smtClean="0">
                <a:hlinkClick r:id="rId3"/>
              </a:rPr>
              <a:t>pravniho.html</a:t>
            </a:r>
            <a:endParaRPr lang="cs-CZ" dirty="0" smtClean="0"/>
          </a:p>
          <a:p>
            <a:pPr eaLnBrk="1" hangingPunct="1">
              <a:lnSpc>
                <a:spcPct val="90000"/>
              </a:lnSpc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Knihovní </a:t>
            </a:r>
            <a:r>
              <a:rPr lang="cs-CZ" b="1" dirty="0" smtClean="0"/>
              <a:t>licence - článek </a:t>
            </a:r>
            <a:r>
              <a:rPr lang="cs-CZ" b="1" dirty="0"/>
              <a:t>37 </a:t>
            </a:r>
            <a:endParaRPr lang="cs-CZ" b="1" dirty="0" smtClean="0"/>
          </a:p>
          <a:p>
            <a:r>
              <a:rPr lang="cs-CZ" dirty="0" smtClean="0"/>
              <a:t>do </a:t>
            </a:r>
            <a:r>
              <a:rPr lang="cs-CZ" dirty="0"/>
              <a:t>práva autorského nezasahuje </a:t>
            </a:r>
            <a:r>
              <a:rPr lang="cs-CZ" dirty="0" smtClean="0"/>
              <a:t>knihovna .., a </a:t>
            </a:r>
            <a:r>
              <a:rPr lang="cs-CZ" dirty="0"/>
              <a:t>jiné nevýdělečné školské a vzdělávací zařízení, a to pokud </a:t>
            </a:r>
            <a:endParaRPr lang="cs-CZ" dirty="0" smtClean="0"/>
          </a:p>
          <a:p>
            <a:pPr lvl="1"/>
            <a:r>
              <a:rPr lang="cs-CZ" sz="2600" dirty="0" smtClean="0"/>
              <a:t>dojde </a:t>
            </a:r>
            <a:r>
              <a:rPr lang="cs-CZ" sz="2600" dirty="0"/>
              <a:t>ke zhotovení kopie pro své archivní a konzervační účely, </a:t>
            </a:r>
            <a:endParaRPr lang="cs-CZ" sz="2600" dirty="0" smtClean="0"/>
          </a:p>
          <a:p>
            <a:pPr lvl="1"/>
            <a:r>
              <a:rPr lang="cs-CZ" sz="2600" dirty="0" smtClean="0"/>
              <a:t>ke </a:t>
            </a:r>
            <a:r>
              <a:rPr lang="cs-CZ" sz="2600" dirty="0"/>
              <a:t>zhotovení rozmnoženiny díla, jehož rozmnoženina byla poškozena nebo ztracena a již se netiskne</a:t>
            </a:r>
            <a:r>
              <a:rPr lang="cs-CZ" sz="2600" dirty="0" smtClean="0"/>
              <a:t>,</a:t>
            </a:r>
          </a:p>
          <a:p>
            <a:pPr lvl="1"/>
            <a:r>
              <a:rPr lang="cs-CZ" sz="2600" dirty="0" smtClean="0"/>
              <a:t>k </a:t>
            </a:r>
            <a:r>
              <a:rPr lang="cs-CZ" sz="2600" dirty="0"/>
              <a:t>půjčení originálů nebo rozmnoženiny vydaných děl, je-li zaplacena odměna, která přísluší autorům – přes Národní knihovnu ČR (0,50 Kč za jednu výpůjčku, platí se 70% výpůjček</a:t>
            </a:r>
            <a:r>
              <a:rPr lang="cs-CZ" sz="2600" dirty="0" smtClean="0"/>
              <a:t>)</a:t>
            </a:r>
            <a:endParaRPr lang="cs-CZ" sz="26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Knihovny a AZ obecně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513509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b="1" smtClean="0"/>
              <a:t>Prodej </a:t>
            </a:r>
          </a:p>
          <a:p>
            <a:pPr lvl="1">
              <a:lnSpc>
                <a:spcPct val="80000"/>
              </a:lnSpc>
            </a:pPr>
            <a:r>
              <a:rPr lang="cs-CZ" sz="2600" smtClean="0"/>
              <a:t>Ochrana – systém DRM – Digital Rights Management </a:t>
            </a:r>
          </a:p>
          <a:p>
            <a:pPr lvl="2">
              <a:lnSpc>
                <a:spcPct val="80000"/>
              </a:lnSpc>
            </a:pPr>
            <a:r>
              <a:rPr lang="cs-CZ" sz="2600" smtClean="0"/>
              <a:t>Technická  - omezeno kopírování, tisk, časový zámek…</a:t>
            </a:r>
          </a:p>
          <a:p>
            <a:pPr lvl="2">
              <a:lnSpc>
                <a:spcPct val="80000"/>
              </a:lnSpc>
            </a:pPr>
            <a:r>
              <a:rPr lang="cs-CZ" sz="2600" smtClean="0"/>
              <a:t>Sociální (</a:t>
            </a:r>
            <a:r>
              <a:rPr lang="cs-CZ" sz="2600" i="1" smtClean="0"/>
              <a:t>social DRM)</a:t>
            </a:r>
            <a:r>
              <a:rPr lang="cs-CZ" sz="2600" smtClean="0"/>
              <a:t> – s dokumentem jsou neoddělitelně spjaty údaje o jeho majiteli/zařízení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cs-CZ" smtClean="0"/>
          </a:p>
          <a:p>
            <a:pPr>
              <a:lnSpc>
                <a:spcPct val="80000"/>
              </a:lnSpc>
            </a:pPr>
            <a:r>
              <a:rPr lang="cs-CZ" b="1" smtClean="0"/>
              <a:t>Půjčování</a:t>
            </a:r>
          </a:p>
          <a:p>
            <a:pPr lvl="1">
              <a:lnSpc>
                <a:spcPct val="80000"/>
              </a:lnSpc>
            </a:pPr>
            <a:r>
              <a:rPr lang="cs-CZ" sz="2600" smtClean="0"/>
              <a:t>Komerční </a:t>
            </a:r>
          </a:p>
          <a:p>
            <a:pPr lvl="1">
              <a:lnSpc>
                <a:spcPct val="80000"/>
              </a:lnSpc>
            </a:pPr>
            <a:r>
              <a:rPr lang="cs-CZ" sz="2600" smtClean="0"/>
              <a:t>Neziskové  (knihovny)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cs-CZ" smtClean="0"/>
          </a:p>
        </p:txBody>
      </p:sp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772400" cy="1143000"/>
          </a:xfrm>
        </p:spPr>
        <p:txBody>
          <a:bodyPr/>
          <a:lstStyle/>
          <a:p>
            <a:r>
              <a:rPr lang="cs-CZ" smtClean="0"/>
              <a:t>E-knihy a co s nimi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 idx="4294967295"/>
          </p:nvPr>
        </p:nvSpPr>
        <p:spPr>
          <a:xfrm>
            <a:off x="137160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cs-CZ" smtClean="0"/>
              <a:t>Půjčování E-knih v knihovnách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4294967295"/>
          </p:nvPr>
        </p:nvSpPr>
        <p:spPr>
          <a:xfrm>
            <a:off x="914400" y="1484313"/>
            <a:ext cx="8229600" cy="45259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mtClean="0"/>
              <a:t>Distributoři / poskytovatelé obsahu ( E-knih, E-časopisů, audioknih, hudby, filmů…) řeší </a:t>
            </a:r>
            <a:r>
              <a:rPr lang="cs-CZ" b="1" smtClean="0"/>
              <a:t>licenční vztahy </a:t>
            </a:r>
            <a:r>
              <a:rPr lang="cs-CZ" smtClean="0"/>
              <a:t>s nakladateli</a:t>
            </a:r>
          </a:p>
          <a:p>
            <a:pPr>
              <a:lnSpc>
                <a:spcPct val="90000"/>
              </a:lnSpc>
            </a:pPr>
            <a:r>
              <a:rPr lang="cs-CZ" smtClean="0"/>
              <a:t>Nakladatel si určí</a:t>
            </a:r>
          </a:p>
          <a:p>
            <a:pPr lvl="1">
              <a:lnSpc>
                <a:spcPct val="90000"/>
              </a:lnSpc>
            </a:pPr>
            <a:r>
              <a:rPr lang="cs-CZ" smtClean="0"/>
              <a:t> jak se smí s jeho dokumenty nakládat (tisk, kopírování …)</a:t>
            </a:r>
          </a:p>
          <a:p>
            <a:pPr lvl="1">
              <a:lnSpc>
                <a:spcPct val="90000"/>
              </a:lnSpc>
            </a:pPr>
            <a:r>
              <a:rPr lang="cs-CZ" smtClean="0"/>
              <a:t> knihovnám pak poskytují kompletní technologické zázemí pro elektronické půjčování.</a:t>
            </a:r>
          </a:p>
          <a:p>
            <a:pPr>
              <a:lnSpc>
                <a:spcPct val="90000"/>
              </a:lnSpc>
            </a:pPr>
            <a:r>
              <a:rPr lang="cs-CZ" smtClean="0"/>
              <a:t>Práva k vypůjčené knize, (ne)možnost jejího kopírování, tisku a hlídání výpůjční lhůty technicky řeší systém ochrany DRM (Digital Rights Management), který je nedělitelně spjat se samotným dokumentem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468313" y="1484313"/>
            <a:ext cx="8229600" cy="482441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cs-CZ" sz="2800" smtClean="0"/>
          </a:p>
          <a:p>
            <a:pPr eaLnBrk="1" hangingPunct="1"/>
            <a:r>
              <a:rPr lang="cs-CZ" sz="2800" smtClean="0"/>
              <a:t>Z hlediska AZ je pro knihovny jednoduché půjčovat tištěné a zvukové dokumenty</a:t>
            </a:r>
          </a:p>
          <a:p>
            <a:pPr eaLnBrk="1" hangingPunct="1"/>
            <a:r>
              <a:rPr lang="cs-CZ" sz="2800" smtClean="0"/>
              <a:t>U filmů, DVD, elektronických dokumentů – licenční ujednání s jejich poskytovatelem (nakladatel/distributor)</a:t>
            </a:r>
          </a:p>
          <a:p>
            <a:pPr eaLnBrk="1" hangingPunct="1"/>
            <a:r>
              <a:rPr lang="cs-CZ" sz="2800" smtClean="0"/>
              <a:t>Jinak možnost půjčovat jen právně volná díla</a:t>
            </a:r>
          </a:p>
          <a:p>
            <a:pPr eaLnBrk="1" hangingPunct="1">
              <a:buFont typeface="Wingdings 2" pitchFamily="18" charset="2"/>
              <a:buNone/>
            </a:pPr>
            <a:endParaRPr lang="cs-CZ" sz="2400" smtClean="0"/>
          </a:p>
          <a:p>
            <a:pPr eaLnBrk="1" hangingPunct="1">
              <a:buFont typeface="Wingdings 2" pitchFamily="18" charset="2"/>
              <a:buNone/>
            </a:pPr>
            <a:endParaRPr lang="cs-CZ" sz="2400" smtClean="0"/>
          </a:p>
        </p:txBody>
      </p:sp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mtClean="0"/>
              <a:t/>
            </a:r>
            <a:br>
              <a:rPr lang="cs-CZ" smtClean="0"/>
            </a:br>
            <a:r>
              <a:rPr lang="cs-CZ" smtClean="0"/>
              <a:t>Půjčování E-knih v knihovnách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>
          <a:xfrm>
            <a:off x="611188" y="1628775"/>
            <a:ext cx="8034337" cy="5445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sz="2800" b="1" smtClean="0"/>
              <a:t>	Systém předplatného pro knihovny:</a:t>
            </a:r>
          </a:p>
          <a:p>
            <a:pPr eaLnBrk="1" hangingPunct="1"/>
            <a:r>
              <a:rPr lang="cs-CZ" sz="2800" smtClean="0"/>
              <a:t>Knihovny si předplatí maximální počet možných „výpůjček“ daného titulu (kolekce)</a:t>
            </a:r>
          </a:p>
          <a:p>
            <a:pPr lvl="1" eaLnBrk="1" hangingPunct="1"/>
            <a:r>
              <a:rPr lang="cs-CZ" sz="2800" b="1" smtClean="0"/>
              <a:t>Sériově </a:t>
            </a:r>
            <a:r>
              <a:rPr lang="cs-CZ" sz="2800" smtClean="0"/>
              <a:t>– umožňuje půjčit daný titul v jednu chvíli pouze jednomu čtenáři, další čtenáři musí počkat (rezervace)</a:t>
            </a:r>
          </a:p>
          <a:p>
            <a:pPr lvl="1" eaLnBrk="1" hangingPunct="1"/>
            <a:r>
              <a:rPr lang="cs-CZ" sz="2800" b="1" smtClean="0"/>
              <a:t>Paralelně </a:t>
            </a:r>
            <a:r>
              <a:rPr lang="cs-CZ" sz="2800" smtClean="0"/>
              <a:t>– daný titul lze půjčit vícekrát najednou </a:t>
            </a:r>
          </a:p>
          <a:p>
            <a:pPr eaLnBrk="1" hangingPunct="1">
              <a:buFont typeface="Wingdings 2" pitchFamily="18" charset="2"/>
              <a:buNone/>
            </a:pPr>
            <a:endParaRPr lang="cs-CZ" sz="2800" smtClean="0"/>
          </a:p>
        </p:txBody>
      </p:sp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dirty="0" smtClean="0"/>
              <a:t>Půjčování E-knih v knihovnách ve světě: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>
          <a:xfrm>
            <a:off x="395288" y="1916113"/>
            <a:ext cx="8424862" cy="475297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cs-CZ" b="1" smtClean="0"/>
              <a:t>	</a:t>
            </a:r>
            <a:r>
              <a:rPr lang="cs-CZ" sz="3200" b="1" smtClean="0"/>
              <a:t>Princip půjčování E-knih</a:t>
            </a:r>
            <a:r>
              <a:rPr lang="cs-CZ" sz="3200" smtClean="0"/>
              <a:t>:</a:t>
            </a:r>
          </a:p>
          <a:p>
            <a:pPr eaLnBrk="1" hangingPunct="1">
              <a:buFont typeface="Arial" charset="0"/>
              <a:buChar char="•"/>
            </a:pPr>
            <a:r>
              <a:rPr lang="cs-CZ" sz="3200" smtClean="0"/>
              <a:t>Čtenář nemusí fyzicky navštívit knihovnu;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800" smtClean="0"/>
              <a:t>Přes své přihlašovací údaje se připojí do on-line katalogu knihovny nebo jiného distributora E-knih;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800" smtClean="0"/>
              <a:t>Vybere si titul;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800" smtClean="0"/>
              <a:t>Ten si stáhne do svého zařízení (čtečka, mobil, tablet, PC);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800" smtClean="0"/>
              <a:t>Po uplynutí výpůjční doby se vybraný titul přestane v daném zařízení zobrazovat.</a:t>
            </a:r>
          </a:p>
          <a:p>
            <a:pPr eaLnBrk="1" hangingPunct="1">
              <a:buFont typeface="Arial" charset="0"/>
              <a:buChar char="•"/>
            </a:pPr>
            <a:endParaRPr lang="cs-CZ" smtClean="0"/>
          </a:p>
        </p:txBody>
      </p:sp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mtClean="0"/>
              <a:t>Půjčování E-knih v knihovnách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Světové srovnání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85750" y="2071688"/>
          <a:ext cx="8620131" cy="3357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878"/>
                <a:gridCol w="2181986"/>
                <a:gridCol w="2505234"/>
                <a:gridCol w="2155033"/>
              </a:tblGrid>
              <a:tr h="1119195">
                <a:tc>
                  <a:txBody>
                    <a:bodyPr/>
                    <a:lstStyle/>
                    <a:p>
                      <a:r>
                        <a:rPr lang="cs-CZ" dirty="0" smtClean="0"/>
                        <a:t>Země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Podíl knihoven nabízejících e-výpůjčky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Počet aktivních</a:t>
                      </a:r>
                      <a:r>
                        <a:rPr lang="en-US" dirty="0" smtClean="0"/>
                        <a:t> </a:t>
                      </a:r>
                      <a:r>
                        <a:rPr lang="cs-CZ" dirty="0" smtClean="0"/>
                        <a:t>s</a:t>
                      </a:r>
                      <a:r>
                        <a:rPr lang="en-US" dirty="0" smtClean="0"/>
                        <a:t>l</a:t>
                      </a:r>
                      <a:r>
                        <a:rPr lang="cs-CZ" dirty="0" err="1" smtClean="0"/>
                        <a:t>užeb</a:t>
                      </a:r>
                      <a:r>
                        <a:rPr lang="cs-CZ" baseline="0" dirty="0" smtClean="0"/>
                        <a:t> (</a:t>
                      </a:r>
                      <a:r>
                        <a:rPr lang="cs-CZ" baseline="0" dirty="0" err="1" smtClean="0"/>
                        <a:t>dist</a:t>
                      </a:r>
                      <a:r>
                        <a:rPr lang="en-US" baseline="0" dirty="0" err="1" smtClean="0"/>
                        <a:t>ri</a:t>
                      </a:r>
                      <a:r>
                        <a:rPr lang="cs-CZ" baseline="0" dirty="0" err="1" smtClean="0"/>
                        <a:t>butorů</a:t>
                      </a:r>
                      <a:r>
                        <a:rPr lang="cs-CZ" baseline="0" dirty="0" smtClean="0"/>
                        <a:t>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Počet nabízených</a:t>
                      </a:r>
                      <a:r>
                        <a:rPr lang="cs-CZ" baseline="0" dirty="0" smtClean="0"/>
                        <a:t> titulů</a:t>
                      </a:r>
                      <a:endParaRPr lang="cs-CZ" dirty="0"/>
                    </a:p>
                  </a:txBody>
                  <a:tcPr/>
                </a:tc>
              </a:tr>
              <a:tr h="447678">
                <a:tc>
                  <a:txBody>
                    <a:bodyPr/>
                    <a:lstStyle/>
                    <a:p>
                      <a:r>
                        <a:rPr lang="cs-CZ" dirty="0" smtClean="0"/>
                        <a:t>Francie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&gt;50 000</a:t>
                      </a:r>
                      <a:endParaRPr lang="cs-CZ" dirty="0"/>
                    </a:p>
                  </a:txBody>
                  <a:tcPr/>
                </a:tc>
              </a:tr>
              <a:tr h="447678">
                <a:tc>
                  <a:txBody>
                    <a:bodyPr/>
                    <a:lstStyle/>
                    <a:p>
                      <a:r>
                        <a:rPr lang="cs-CZ" dirty="0" smtClean="0"/>
                        <a:t>Švédsko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100%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4 000</a:t>
                      </a:r>
                      <a:endParaRPr lang="cs-CZ" dirty="0"/>
                    </a:p>
                  </a:txBody>
                  <a:tcPr/>
                </a:tc>
              </a:tr>
              <a:tr h="447678">
                <a:tc>
                  <a:txBody>
                    <a:bodyPr/>
                    <a:lstStyle/>
                    <a:p>
                      <a:r>
                        <a:rPr lang="cs-CZ" dirty="0" smtClean="0"/>
                        <a:t>USA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75%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&gt;700 000</a:t>
                      </a:r>
                      <a:endParaRPr lang="cs-CZ" dirty="0"/>
                    </a:p>
                  </a:txBody>
                  <a:tcPr/>
                </a:tc>
              </a:tr>
              <a:tr h="447678">
                <a:tc>
                  <a:txBody>
                    <a:bodyPr/>
                    <a:lstStyle/>
                    <a:p>
                      <a:r>
                        <a:rPr lang="cs-CZ" dirty="0" smtClean="0"/>
                        <a:t>Velká Británie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71%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nedef</a:t>
                      </a:r>
                      <a:r>
                        <a:rPr lang="en-US" dirty="0" smtClean="0"/>
                        <a:t>.</a:t>
                      </a:r>
                      <a:endParaRPr lang="cs-CZ" dirty="0"/>
                    </a:p>
                  </a:txBody>
                  <a:tcPr/>
                </a:tc>
              </a:tr>
              <a:tr h="447678">
                <a:tc>
                  <a:txBody>
                    <a:bodyPr/>
                    <a:lstStyle/>
                    <a:p>
                      <a:r>
                        <a:rPr lang="cs-CZ" dirty="0" smtClean="0"/>
                        <a:t>Německo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16%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&gt;20 000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160" name="TextovéPole 5"/>
          <p:cNvSpPr txBox="1">
            <a:spLocks noChangeArrowheads="1"/>
          </p:cNvSpPr>
          <p:nvPr/>
        </p:nvSpPr>
        <p:spPr bwMode="auto">
          <a:xfrm>
            <a:off x="214313" y="5857875"/>
            <a:ext cx="8572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000" b="1"/>
              <a:t>Etude sur l'offre de livres numériques en bibliothèque</a:t>
            </a:r>
            <a:r>
              <a:rPr lang="cs-CZ" sz="1000" b="1"/>
              <a:t> [online]</a:t>
            </a:r>
            <a:r>
              <a:rPr lang="cs-CZ" sz="1000"/>
              <a:t>. Paris: </a:t>
            </a:r>
            <a:r>
              <a:rPr lang="fr-FR" sz="1000"/>
              <a:t>Ministère de la Culture et de la Communication</a:t>
            </a:r>
            <a:r>
              <a:rPr lang="cs-CZ" sz="1000"/>
              <a:t>, 2013. [cit. 2014-08-30]. Dostupný z: http://www.culturecommunication.gouv.fr/content/download/63203/484151/file/Etude%20offre%20commerciale%20de%20livres%20num%C3%A9riques%20pour%20les%20biblioth%C3%A8ques.pdf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834064" cy="54102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cs-CZ" sz="2400" dirty="0" smtClean="0"/>
              <a:t>jediná platforma </a:t>
            </a:r>
            <a:r>
              <a:rPr lang="cs-CZ" sz="2400" b="1" dirty="0" smtClean="0"/>
              <a:t>ELIB</a:t>
            </a:r>
            <a:r>
              <a:rPr lang="cs-CZ" sz="2400" dirty="0" smtClean="0"/>
              <a:t> – 4 hlavní nakladatelé ve Švédsku</a:t>
            </a:r>
          </a:p>
          <a:p>
            <a:pPr lvl="0"/>
            <a:r>
              <a:rPr lang="cs-CZ" sz="2400" dirty="0" smtClean="0"/>
              <a:t>již od roku 2002, k dispozici v el. podobě prakticky všechny novinky – ve stejné chvíli jako papírová podoba</a:t>
            </a:r>
          </a:p>
          <a:p>
            <a:pPr lvl="0"/>
            <a:r>
              <a:rPr lang="cs-CZ" sz="2400" dirty="0" smtClean="0"/>
              <a:t>nabízí 4300 E-knih pro knihovny (pro knihkupectví 5200), beletrie – zastoupena velmi silně, prakticky chybí literatura pro děti</a:t>
            </a:r>
          </a:p>
          <a:p>
            <a:pPr lvl="0"/>
            <a:r>
              <a:rPr lang="cs-CZ" sz="2400" dirty="0" smtClean="0"/>
              <a:t>E-knihy nabízejí VŠECHNY švédské knihovny, 2012 – 70 000 výpůjček e-knih</a:t>
            </a:r>
          </a:p>
          <a:p>
            <a:pPr lvl="0"/>
            <a:r>
              <a:rPr lang="cs-CZ" sz="2400" dirty="0" smtClean="0"/>
              <a:t>Virtuální knihovna – 7/7, 24/24, uživatel musí být přihlášen v „kamenné“ knihovně</a:t>
            </a:r>
          </a:p>
          <a:p>
            <a:pPr lvl="0"/>
            <a:r>
              <a:rPr lang="cs-CZ" sz="2400" dirty="0" smtClean="0"/>
              <a:t>Výběr titulu, „</a:t>
            </a:r>
            <a:r>
              <a:rPr lang="cs-CZ" sz="2400" dirty="0" err="1" smtClean="0"/>
              <a:t>streaming</a:t>
            </a:r>
            <a:r>
              <a:rPr lang="cs-CZ" sz="2400" dirty="0" smtClean="0"/>
              <a:t>“ titulu, - na PC, tablet, chytrý telefon</a:t>
            </a:r>
          </a:p>
          <a:p>
            <a:pPr lvl="0"/>
            <a:r>
              <a:rPr lang="cs-CZ" sz="2400" dirty="0" smtClean="0"/>
              <a:t>Automaticky „zmizí“ na konci výpůjčního období 28 dní</a:t>
            </a:r>
          </a:p>
          <a:p>
            <a:pPr eaLnBrk="1" hangingPunct="1"/>
            <a:endParaRPr lang="cs-CZ" sz="2400" dirty="0" smtClean="0"/>
          </a:p>
          <a:p>
            <a:pPr eaLnBrk="1" hangingPunct="1">
              <a:buFont typeface="Wingdings 2" pitchFamily="18" charset="2"/>
              <a:buNone/>
            </a:pPr>
            <a:endParaRPr lang="cs-CZ" dirty="0" smtClean="0">
              <a:hlinkClick r:id="rId3"/>
            </a:endParaRPr>
          </a:p>
          <a:p>
            <a:pPr eaLnBrk="1" hangingPunct="1">
              <a:buFont typeface="Wingdings 2" pitchFamily="18" charset="2"/>
              <a:buNone/>
            </a:pPr>
            <a:endParaRPr lang="cs-CZ" sz="1800" i="1" dirty="0" smtClean="0">
              <a:hlinkClick r:id="rId3"/>
            </a:endParaRPr>
          </a:p>
          <a:p>
            <a:pPr algn="r" eaLnBrk="1" hangingPunct="1">
              <a:buFont typeface="Arial" charset="0"/>
              <a:buNone/>
            </a:pPr>
            <a:endParaRPr lang="cs-CZ" sz="2800" dirty="0" smtClean="0"/>
          </a:p>
        </p:txBody>
      </p:sp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 smtClean="0"/>
              <a:t>E-knihy ve světě - Švédsko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834064" cy="5410200"/>
          </a:xfrm>
        </p:spPr>
        <p:txBody>
          <a:bodyPr>
            <a:normAutofit lnSpcReduction="10000"/>
          </a:bodyPr>
          <a:lstStyle/>
          <a:p>
            <a:r>
              <a:rPr lang="cs-CZ" sz="2400" dirty="0" smtClean="0"/>
              <a:t>2012 - 90% transakcí s E-knihami – knihovny, 10% nakladatelé</a:t>
            </a:r>
          </a:p>
          <a:p>
            <a:r>
              <a:rPr lang="cs-CZ" dirty="0" smtClean="0"/>
              <a:t>Nakladatelé : „knihovny kanibalizují prodej e-knih veřejnosti“ – nespokojenost, 90% prodeje pro knihovny, návrh 3-4 měsíce „čekací doby“ pro knihovny</a:t>
            </a:r>
          </a:p>
          <a:p>
            <a:r>
              <a:rPr lang="cs-CZ" dirty="0" smtClean="0"/>
              <a:t>Nespokojené knihovny – nemají pod dohledem své výdaje za výpůjčky (omezují 5 výpůjček na osobu a týden) </a:t>
            </a:r>
          </a:p>
          <a:p>
            <a:pPr>
              <a:buNone/>
            </a:pPr>
            <a:r>
              <a:rPr lang="cs-CZ" dirty="0" smtClean="0"/>
              <a:t>Požadavek - model předplatného, výběr titulů, licence pro každý titul, omezená podle času i počtu výpůjček</a:t>
            </a:r>
          </a:p>
          <a:p>
            <a:r>
              <a:rPr lang="cs-CZ" dirty="0" smtClean="0"/>
              <a:t>Dost velký nesoulad zájmů knihoven a nakladatelů ...</a:t>
            </a:r>
          </a:p>
          <a:p>
            <a:pPr eaLnBrk="1" hangingPunct="1">
              <a:buFont typeface="Wingdings 2" pitchFamily="18" charset="2"/>
              <a:buNone/>
            </a:pPr>
            <a:endParaRPr lang="cs-CZ" dirty="0" smtClean="0">
              <a:hlinkClick r:id="rId3"/>
            </a:endParaRPr>
          </a:p>
          <a:p>
            <a:pPr eaLnBrk="1" hangingPunct="1">
              <a:buFont typeface="Wingdings 2" pitchFamily="18" charset="2"/>
              <a:buNone/>
            </a:pPr>
            <a:endParaRPr lang="cs-CZ" sz="1800" i="1" dirty="0" smtClean="0">
              <a:hlinkClick r:id="rId3"/>
            </a:endParaRPr>
          </a:p>
          <a:p>
            <a:pPr algn="r" eaLnBrk="1" hangingPunct="1">
              <a:buFont typeface="Arial" charset="0"/>
              <a:buNone/>
            </a:pPr>
            <a:endParaRPr lang="cs-CZ" sz="2800" dirty="0" smtClean="0"/>
          </a:p>
        </p:txBody>
      </p:sp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 smtClean="0"/>
              <a:t>E-knihy ve světě - Švédsko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800" dirty="0" smtClean="0"/>
          </a:p>
          <a:p>
            <a:r>
              <a:rPr lang="cs-CZ" sz="2800" dirty="0" smtClean="0"/>
              <a:t>Půjčování e-knih v knihovnách – situace ve světě a u nás</a:t>
            </a:r>
          </a:p>
          <a:p>
            <a:endParaRPr lang="cs-CZ" sz="2800" dirty="0" smtClean="0"/>
          </a:p>
          <a:p>
            <a:r>
              <a:rPr lang="cs-CZ" sz="2800" dirty="0" smtClean="0"/>
              <a:t>Dobrá praxe …</a:t>
            </a:r>
          </a:p>
          <a:p>
            <a:endParaRPr lang="cs-CZ" sz="2800" dirty="0" smtClean="0"/>
          </a:p>
          <a:p>
            <a:endParaRPr lang="cs-CZ" sz="2800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E-knihy  v knihovnách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834064" cy="5410200"/>
          </a:xfrm>
        </p:spPr>
        <p:txBody>
          <a:bodyPr/>
          <a:lstStyle/>
          <a:p>
            <a:r>
              <a:rPr lang="cs-CZ" sz="2800" dirty="0" smtClean="0"/>
              <a:t>Nabídka nejméně 3 platforem </a:t>
            </a:r>
            <a:r>
              <a:rPr lang="cs-CZ" sz="2800" b="1" dirty="0" smtClean="0"/>
              <a:t>– </a:t>
            </a:r>
            <a:r>
              <a:rPr lang="cs-CZ" sz="2800" b="1" dirty="0" err="1" smtClean="0"/>
              <a:t>OverDrive</a:t>
            </a:r>
            <a:r>
              <a:rPr lang="cs-CZ" sz="2800" b="1" dirty="0" smtClean="0"/>
              <a:t>, Public </a:t>
            </a:r>
            <a:r>
              <a:rPr lang="cs-CZ" sz="2800" b="1" dirty="0" err="1" smtClean="0"/>
              <a:t>Library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Onlline</a:t>
            </a:r>
            <a:r>
              <a:rPr lang="cs-CZ" sz="2800" b="1" dirty="0" smtClean="0"/>
              <a:t>, nabídka </a:t>
            </a:r>
            <a:r>
              <a:rPr lang="cs-CZ" sz="2800" b="1" dirty="0" err="1" smtClean="0"/>
              <a:t>Askews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and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Holts</a:t>
            </a:r>
            <a:endParaRPr lang="cs-CZ" sz="2800" b="1" dirty="0" smtClean="0"/>
          </a:p>
          <a:p>
            <a:r>
              <a:rPr lang="cs-CZ" sz="2800" dirty="0" smtClean="0"/>
              <a:t>Kromě toho další specializované platformy – akademická sféra atd. (EBSCO, americké </a:t>
            </a:r>
            <a:r>
              <a:rPr lang="cs-CZ" sz="2800" dirty="0" err="1" smtClean="0"/>
              <a:t>ebrary</a:t>
            </a:r>
            <a:r>
              <a:rPr lang="cs-CZ" sz="2800" dirty="0" smtClean="0"/>
              <a:t>, 3M)</a:t>
            </a:r>
          </a:p>
          <a:p>
            <a:endParaRPr lang="cs-CZ" sz="2800" dirty="0" smtClean="0"/>
          </a:p>
          <a:p>
            <a:endParaRPr lang="cs-CZ" sz="2800" dirty="0" smtClean="0"/>
          </a:p>
          <a:p>
            <a:pPr lvl="0"/>
            <a:r>
              <a:rPr lang="cs-CZ" sz="2800" dirty="0" smtClean="0"/>
              <a:t>2012 – 71% anglických knihoven (81 </a:t>
            </a:r>
            <a:r>
              <a:rPr lang="cs-CZ" sz="2800" dirty="0" err="1" smtClean="0"/>
              <a:t>welšských</a:t>
            </a:r>
            <a:r>
              <a:rPr lang="cs-CZ" sz="2800" dirty="0" smtClean="0"/>
              <a:t>, 57% skotských) nabízí E-knihy</a:t>
            </a:r>
          </a:p>
          <a:p>
            <a:endParaRPr lang="cs-CZ" sz="2800" dirty="0" smtClean="0"/>
          </a:p>
          <a:p>
            <a:pPr algn="r" eaLnBrk="1" hangingPunct="1">
              <a:buFont typeface="Arial" charset="0"/>
              <a:buNone/>
            </a:pPr>
            <a:endParaRPr lang="cs-CZ" sz="2800" dirty="0" smtClean="0"/>
          </a:p>
        </p:txBody>
      </p:sp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 smtClean="0"/>
              <a:t>E-knihy ve světě – Velká Británie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978080" cy="5005536"/>
          </a:xfrm>
        </p:spPr>
        <p:txBody>
          <a:bodyPr>
            <a:normAutofit fontScale="92500"/>
          </a:bodyPr>
          <a:lstStyle/>
          <a:p>
            <a:r>
              <a:rPr lang="cs-CZ" sz="3200" dirty="0" err="1" smtClean="0"/>
              <a:t>DiViBib</a:t>
            </a:r>
            <a:r>
              <a:rPr lang="cs-CZ" sz="3200" dirty="0" smtClean="0"/>
              <a:t> – služba </a:t>
            </a:r>
            <a:r>
              <a:rPr lang="cs-CZ" sz="3200" dirty="0" err="1" smtClean="0"/>
              <a:t>Onleihe</a:t>
            </a:r>
            <a:r>
              <a:rPr lang="cs-CZ" sz="3200" dirty="0" smtClean="0"/>
              <a:t> - </a:t>
            </a:r>
            <a:r>
              <a:rPr lang="cs-CZ" sz="3200" dirty="0" smtClean="0">
                <a:hlinkClick r:id="rId2"/>
              </a:rPr>
              <a:t>http://www.</a:t>
            </a:r>
            <a:r>
              <a:rPr lang="cs-CZ" sz="3200" dirty="0" err="1" smtClean="0">
                <a:hlinkClick r:id="rId2"/>
              </a:rPr>
              <a:t>divibib.com</a:t>
            </a:r>
            <a:endParaRPr lang="cs-CZ" sz="3200" dirty="0" smtClean="0"/>
          </a:p>
          <a:p>
            <a:r>
              <a:rPr lang="cs-CZ" sz="3200" dirty="0" err="1" smtClean="0"/>
              <a:t>zal</a:t>
            </a:r>
            <a:r>
              <a:rPr lang="cs-CZ" sz="3200" dirty="0" smtClean="0"/>
              <a:t>. 2006, </a:t>
            </a:r>
            <a:r>
              <a:rPr lang="cs-CZ" sz="3200" dirty="0" err="1" smtClean="0"/>
              <a:t>ekZ.bibliotheksservice</a:t>
            </a:r>
            <a:r>
              <a:rPr lang="cs-CZ" sz="3200" dirty="0" smtClean="0"/>
              <a:t> </a:t>
            </a:r>
            <a:r>
              <a:rPr lang="cs-CZ" sz="3200" dirty="0" err="1" smtClean="0"/>
              <a:t>GmbH</a:t>
            </a:r>
            <a:endParaRPr lang="cs-CZ" sz="3200" dirty="0" smtClean="0"/>
          </a:p>
          <a:p>
            <a:r>
              <a:rPr lang="cs-CZ" sz="3200" dirty="0" smtClean="0"/>
              <a:t>2007 - 4 pilotní knihovny, </a:t>
            </a:r>
          </a:p>
          <a:p>
            <a:r>
              <a:rPr lang="cs-CZ" sz="3200" dirty="0" smtClean="0"/>
              <a:t>2011 - 200 knihoven</a:t>
            </a:r>
          </a:p>
          <a:p>
            <a:r>
              <a:rPr lang="cs-CZ" sz="3200" dirty="0" smtClean="0"/>
              <a:t>2012 – 400 knihoven (350 německých)</a:t>
            </a:r>
          </a:p>
          <a:p>
            <a:r>
              <a:rPr lang="cs-CZ" sz="3200" dirty="0" smtClean="0"/>
              <a:t>3 miliony uživatelů, Německo, Itálie, Švýcarsko</a:t>
            </a:r>
          </a:p>
          <a:p>
            <a:r>
              <a:rPr lang="cs-CZ" sz="3200" dirty="0" smtClean="0"/>
              <a:t>10% německých knihoven</a:t>
            </a:r>
          </a:p>
        </p:txBody>
      </p:sp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 Německu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Zástupný symbol pro obsah 2"/>
          <p:cNvSpPr>
            <a:spLocks noGrp="1"/>
          </p:cNvSpPr>
          <p:nvPr>
            <p:ph idx="1"/>
          </p:nvPr>
        </p:nvSpPr>
        <p:spPr>
          <a:xfrm>
            <a:off x="395288" y="1628775"/>
            <a:ext cx="8208962" cy="5229225"/>
          </a:xfrm>
        </p:spPr>
        <p:txBody>
          <a:bodyPr/>
          <a:lstStyle/>
          <a:p>
            <a:pPr eaLnBrk="1" hangingPunct="1"/>
            <a:r>
              <a:rPr lang="cs-CZ" dirty="0" smtClean="0"/>
              <a:t>Pro knihovny prostřednictvím velkých el. knihkupectví -  </a:t>
            </a:r>
            <a:r>
              <a:rPr lang="cs-CZ" sz="2800" i="1" dirty="0" err="1" smtClean="0"/>
              <a:t>Numilog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Cyberlibris</a:t>
            </a:r>
            <a:r>
              <a:rPr lang="cs-CZ" sz="2800" i="1" dirty="0" smtClean="0"/>
              <a:t>- </a:t>
            </a:r>
            <a:r>
              <a:rPr lang="cs-CZ" sz="2800" i="1" dirty="0" err="1" smtClean="0"/>
              <a:t>Bibliovox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Immatériel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Harmatheque</a:t>
            </a:r>
            <a:endParaRPr lang="cs-CZ" sz="2800" i="1" dirty="0" smtClean="0"/>
          </a:p>
          <a:p>
            <a:pPr eaLnBrk="1" hangingPunct="1"/>
            <a:r>
              <a:rPr lang="cs-CZ" dirty="0" smtClean="0"/>
              <a:t>V současnosti – více než 20 veřejných knihoven</a:t>
            </a:r>
          </a:p>
          <a:p>
            <a:pPr eaLnBrk="1" hangingPunct="1"/>
            <a:r>
              <a:rPr lang="cs-CZ" dirty="0" smtClean="0"/>
              <a:t>Registrovaní uživatelé knihovny si mohou půjčit předem určený počet E-knih na omezenou dobu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z="2800" dirty="0" smtClean="0"/>
              <a:t>	</a:t>
            </a:r>
            <a:endParaRPr lang="cs-CZ" dirty="0" smtClean="0"/>
          </a:p>
        </p:txBody>
      </p:sp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ve Francii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834064" cy="5410200"/>
          </a:xfrm>
        </p:spPr>
        <p:txBody>
          <a:bodyPr/>
          <a:lstStyle/>
          <a:p>
            <a:r>
              <a:rPr lang="cs-CZ" sz="2800" dirty="0" smtClean="0"/>
              <a:t>Nejrozvinutější nabídka e-knih pro knihovny </a:t>
            </a:r>
            <a:r>
              <a:rPr lang="cs-CZ" sz="2800" dirty="0" err="1" smtClean="0"/>
              <a:t>OverDrive</a:t>
            </a:r>
            <a:r>
              <a:rPr lang="cs-CZ" sz="2800" dirty="0" smtClean="0"/>
              <a:t>, stejně tak rozvinutý trh se čtečkami,  Amazon</a:t>
            </a:r>
          </a:p>
          <a:p>
            <a:r>
              <a:rPr lang="cs-CZ" sz="2800" dirty="0" smtClean="0"/>
              <a:t>82% amerických knihoven nabízí zdarma půjčování E-knih</a:t>
            </a:r>
          </a:p>
          <a:p>
            <a:r>
              <a:rPr lang="cs-CZ" sz="2800" dirty="0" smtClean="0"/>
              <a:t>1 600 knihoven v Kanadě, 16 5000 knihoven v USA</a:t>
            </a:r>
          </a:p>
          <a:p>
            <a:endParaRPr lang="cs-CZ" sz="2800" dirty="0" smtClean="0"/>
          </a:p>
          <a:p>
            <a:r>
              <a:rPr lang="cs-CZ" sz="2400" dirty="0" smtClean="0"/>
              <a:t>12% čtenářů e-knih si v r. 2011 půjčilo E-knihu v knihovně</a:t>
            </a:r>
          </a:p>
          <a:p>
            <a:r>
              <a:rPr lang="cs-CZ" sz="2400" dirty="0" smtClean="0"/>
              <a:t> 58% uživatelů knihoven ignoruje nabídku E-výpůjčky </a:t>
            </a:r>
          </a:p>
          <a:p>
            <a:pPr>
              <a:buNone/>
            </a:pPr>
            <a:endParaRPr lang="cs-CZ" sz="2800" dirty="0" smtClean="0"/>
          </a:p>
        </p:txBody>
      </p:sp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/>
              <a:t>E-knihy v </a:t>
            </a:r>
            <a:r>
              <a:rPr lang="cs-CZ" smtClean="0"/>
              <a:t>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800" b="1" dirty="0" err="1" smtClean="0"/>
              <a:t>OverDrive</a:t>
            </a:r>
            <a:r>
              <a:rPr lang="cs-CZ" sz="2800" dirty="0" smtClean="0"/>
              <a:t> – 90% trhu</a:t>
            </a:r>
          </a:p>
          <a:p>
            <a:pPr>
              <a:buNone/>
            </a:pPr>
            <a:r>
              <a:rPr lang="cs-CZ" sz="2800" dirty="0" smtClean="0"/>
              <a:t>Ceny – podle velikosti sídla, ca 1 500 USD -13 000 USD za rok</a:t>
            </a:r>
          </a:p>
          <a:p>
            <a:pPr>
              <a:buNone/>
            </a:pPr>
            <a:r>
              <a:rPr lang="cs-CZ" sz="2800" dirty="0" smtClean="0"/>
              <a:t>Smlouvy na 3-4 roky, další roční poplatky</a:t>
            </a:r>
          </a:p>
          <a:p>
            <a:pPr>
              <a:buNone/>
            </a:pPr>
            <a:r>
              <a:rPr lang="cs-CZ" sz="2800" b="1" dirty="0" smtClean="0"/>
              <a:t>3M </a:t>
            </a:r>
            <a:r>
              <a:rPr lang="cs-CZ" sz="2800" b="1" dirty="0" err="1" smtClean="0"/>
              <a:t>Cloud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Library</a:t>
            </a:r>
            <a:r>
              <a:rPr lang="cs-CZ" sz="2800" b="1" dirty="0" smtClean="0"/>
              <a:t> 2012 – </a:t>
            </a:r>
            <a:r>
              <a:rPr lang="cs-CZ" sz="2800" dirty="0" smtClean="0"/>
              <a:t>250 000 titulů</a:t>
            </a:r>
          </a:p>
          <a:p>
            <a:pPr>
              <a:buNone/>
            </a:pPr>
            <a:r>
              <a:rPr lang="cs-CZ" sz="2800" b="1" dirty="0" smtClean="0"/>
              <a:t>Public </a:t>
            </a:r>
            <a:r>
              <a:rPr lang="cs-CZ" sz="2800" b="1" dirty="0" err="1" smtClean="0"/>
              <a:t>Library</a:t>
            </a:r>
            <a:r>
              <a:rPr lang="cs-CZ" sz="2800" b="1" dirty="0" smtClean="0"/>
              <a:t> Online</a:t>
            </a:r>
          </a:p>
          <a:p>
            <a:pPr>
              <a:buNone/>
            </a:pPr>
            <a:r>
              <a:rPr lang="cs-CZ" sz="2800" b="1" dirty="0" smtClean="0"/>
              <a:t>EBSCO </a:t>
            </a:r>
            <a:r>
              <a:rPr lang="cs-CZ" sz="2800" b="1" dirty="0" err="1" smtClean="0"/>
              <a:t>Publishing</a:t>
            </a:r>
            <a:endParaRPr lang="cs-CZ" sz="2800" b="1" dirty="0" smtClean="0"/>
          </a:p>
          <a:p>
            <a:pPr>
              <a:buNone/>
            </a:pPr>
            <a:r>
              <a:rPr lang="cs-CZ" sz="2800" b="1" dirty="0" err="1" smtClean="0"/>
              <a:t>Ebrary</a:t>
            </a:r>
            <a:endParaRPr lang="cs-CZ" sz="2800" b="1" dirty="0" smtClean="0"/>
          </a:p>
          <a:p>
            <a:pPr>
              <a:buNone/>
            </a:pPr>
            <a:r>
              <a:rPr lang="cs-CZ" sz="2800" b="1" dirty="0" err="1" smtClean="0"/>
              <a:t>Bilbary</a:t>
            </a:r>
            <a:endParaRPr lang="cs-CZ" sz="2800" b="1" dirty="0" smtClean="0"/>
          </a:p>
          <a:p>
            <a:pPr>
              <a:buNone/>
            </a:pPr>
            <a:endParaRPr lang="cs-CZ" sz="2800" dirty="0" smtClean="0"/>
          </a:p>
          <a:p>
            <a:pPr algn="r" eaLnBrk="1" hangingPunct="1"/>
            <a:endParaRPr lang="cs-CZ" sz="2800" dirty="0" smtClean="0"/>
          </a:p>
        </p:txBody>
      </p:sp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/>
              <a:t>E-knihy v </a:t>
            </a:r>
            <a:r>
              <a:rPr lang="cs-CZ" smtClean="0"/>
              <a:t>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pPr>
              <a:buNone/>
            </a:pPr>
            <a:r>
              <a:rPr lang="cs-CZ" sz="3600" dirty="0" smtClean="0"/>
              <a:t>Volně šiřitelné</a:t>
            </a:r>
          </a:p>
          <a:p>
            <a:pPr>
              <a:buNone/>
            </a:pPr>
            <a:endParaRPr lang="cs-CZ" sz="3600" dirty="0" smtClean="0"/>
          </a:p>
          <a:p>
            <a:pPr>
              <a:buNone/>
            </a:pPr>
            <a:r>
              <a:rPr lang="cs-CZ" sz="3600" dirty="0" smtClean="0"/>
              <a:t>Národní digitální knihovna – </a:t>
            </a:r>
            <a:r>
              <a:rPr lang="cs-CZ" sz="3600" dirty="0" err="1" smtClean="0"/>
              <a:t>Manuscriptorium</a:t>
            </a:r>
            <a:r>
              <a:rPr lang="cs-CZ" sz="3600" dirty="0" smtClean="0"/>
              <a:t>, Kramerius, NDK</a:t>
            </a:r>
          </a:p>
          <a:p>
            <a:pPr>
              <a:buNone/>
            </a:pPr>
            <a:r>
              <a:rPr lang="cs-CZ" sz="3600" dirty="0" err="1" smtClean="0"/>
              <a:t>Europeana</a:t>
            </a:r>
            <a:endParaRPr lang="cs-CZ" sz="3600" dirty="0" smtClean="0"/>
          </a:p>
          <a:p>
            <a:pPr>
              <a:buNone/>
            </a:pPr>
            <a:r>
              <a:rPr lang="cs-CZ" sz="3600" dirty="0" err="1" smtClean="0"/>
              <a:t>GoogleBooks</a:t>
            </a: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cs-CZ" sz="4400" dirty="0" smtClean="0"/>
              <a:t>E-knihy</a:t>
            </a:r>
            <a:r>
              <a:rPr lang="cs-CZ" dirty="0" smtClean="0"/>
              <a:t> u nás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Typ digitální knihovny</a:t>
            </a:r>
          </a:p>
          <a:p>
            <a:r>
              <a:rPr lang="cs-CZ" dirty="0" smtClean="0"/>
              <a:t>Součást Národní digitální knihovny (NDK)</a:t>
            </a:r>
          </a:p>
          <a:p>
            <a:r>
              <a:rPr lang="cs-CZ" dirty="0" smtClean="0"/>
              <a:t>zprostředkovává, uchovává a poskytuje uživatelům digitální verze dokumentů, jako jsou zejména vzácné rukopisy, staré tisky, mapy</a:t>
            </a:r>
          </a:p>
          <a:p>
            <a:r>
              <a:rPr lang="cs-CZ" dirty="0" smtClean="0"/>
              <a:t>digitální knihovna – katalog (vyhledávání)</a:t>
            </a:r>
          </a:p>
          <a:p>
            <a:r>
              <a:rPr lang="cs-CZ" dirty="0" smtClean="0"/>
              <a:t>Data v rámci </a:t>
            </a:r>
            <a:r>
              <a:rPr lang="cs-CZ" dirty="0" err="1" smtClean="0"/>
              <a:t>Manuscriptoria</a:t>
            </a:r>
            <a:r>
              <a:rPr lang="cs-CZ" dirty="0" smtClean="0"/>
              <a:t> -  obsahovat technické informace o dokumentu (</a:t>
            </a:r>
            <a:r>
              <a:rPr lang="cs-CZ" dirty="0" err="1" smtClean="0"/>
              <a:t>metadata</a:t>
            </a:r>
            <a:r>
              <a:rPr lang="cs-CZ" dirty="0" smtClean="0"/>
              <a:t> apod.), věrohodná a v kvalitní podobě, kompatibilní (standardy) </a:t>
            </a:r>
          </a:p>
          <a:p>
            <a:r>
              <a:rPr lang="cs-CZ" dirty="0" smtClean="0">
                <a:hlinkClick r:id="rId2"/>
              </a:rPr>
              <a:t>www.</a:t>
            </a:r>
            <a:r>
              <a:rPr lang="cs-CZ" dirty="0" err="1" smtClean="0">
                <a:hlinkClick r:id="rId2"/>
              </a:rPr>
              <a:t>manuscriptorium.com</a:t>
            </a:r>
            <a:endParaRPr lang="cs-CZ" dirty="0" smtClean="0"/>
          </a:p>
          <a:p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Manuscriptorium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projekt na záchranu </a:t>
            </a:r>
            <a:r>
              <a:rPr lang="cs-CZ" dirty="0" err="1" smtClean="0"/>
              <a:t>bohemikálních</a:t>
            </a:r>
            <a:r>
              <a:rPr lang="cs-CZ" dirty="0" smtClean="0"/>
              <a:t> dokumentů 19. století, koordinátorem je Národní knihovna ČR.</a:t>
            </a:r>
          </a:p>
          <a:p>
            <a:r>
              <a:rPr lang="cs-CZ" dirty="0" smtClean="0"/>
              <a:t>Podprogram programu VISK (Veřejné informační služby knihoven) - Národní program </a:t>
            </a:r>
            <a:r>
              <a:rPr lang="cs-CZ" dirty="0" err="1" smtClean="0"/>
              <a:t>mikrofilmování</a:t>
            </a:r>
            <a:r>
              <a:rPr lang="cs-CZ" dirty="0" smtClean="0"/>
              <a:t> a digitálního zpřístupňování dokumentů ohrožených degradací kyselého papíru – Kramerius</a:t>
            </a:r>
          </a:p>
          <a:p>
            <a:r>
              <a:rPr lang="cs-CZ" dirty="0" smtClean="0"/>
              <a:t>open-source program na bázi licence GNU GPL, který slouží pro prezentaci dokumentů na lokálních sítí a internetu</a:t>
            </a:r>
          </a:p>
          <a:p>
            <a:pPr>
              <a:buNone/>
            </a:pP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Kramerius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729566" cy="4981596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 ČR 30 instalací Krameria</a:t>
            </a:r>
          </a:p>
          <a:p>
            <a:r>
              <a:rPr lang="cs-CZ" dirty="0" smtClean="0"/>
              <a:t>NK - více než 8 milionů naskenovaných stran plných textů periodik a monografií</a:t>
            </a:r>
          </a:p>
          <a:p>
            <a:r>
              <a:rPr lang="cs-CZ" dirty="0" smtClean="0"/>
              <a:t>dokumenty v češtině, v německém a ruském jazyce.</a:t>
            </a:r>
          </a:p>
          <a:p>
            <a:r>
              <a:rPr lang="cs-CZ" dirty="0" smtClean="0"/>
              <a:t>koordinace při digitalizaci (Národní knihovna ČR a Knihovna Akademie věd ČR)  - webová aplikace </a:t>
            </a:r>
            <a:r>
              <a:rPr lang="cs-CZ" b="1" dirty="0" smtClean="0"/>
              <a:t>Registr digitalizace</a:t>
            </a:r>
          </a:p>
          <a:p>
            <a:r>
              <a:rPr lang="cs-CZ" dirty="0" smtClean="0">
                <a:hlinkClick r:id="rId2"/>
              </a:rPr>
              <a:t>http://cs.wikipedia.org/wiki/Syst%C3%A9m_Kramerius</a:t>
            </a:r>
            <a:endParaRPr lang="cs-CZ" dirty="0" smtClean="0"/>
          </a:p>
          <a:p>
            <a:pPr>
              <a:buNone/>
            </a:pPr>
            <a:r>
              <a:rPr lang="cs-CZ" dirty="0" smtClean="0">
                <a:hlinkClick r:id="rId3"/>
              </a:rPr>
              <a:t>http://kramerius.cbvk.cz</a:t>
            </a:r>
            <a:endParaRPr lang="cs-CZ" dirty="0" smtClean="0"/>
          </a:p>
          <a:p>
            <a:pPr>
              <a:buNone/>
            </a:pPr>
            <a:r>
              <a:rPr lang="cs-CZ" dirty="0" smtClean="0">
                <a:hlinkClick r:id="rId4"/>
              </a:rPr>
              <a:t>http://kramerius.nkp.cz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Kramerius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www.</a:t>
            </a:r>
            <a:r>
              <a:rPr lang="cs-CZ" dirty="0" err="1" smtClean="0">
                <a:hlinkClick r:id="rId2"/>
              </a:rPr>
              <a:t>ndk.cz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Kramerius 4 v projektu NDK NK ČR zobrazuje téměř 22 miliónů stran ve více než 82 000 monografiích a 900 periodicích.</a:t>
            </a: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Národní digitální knihovna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600" dirty="0" smtClean="0"/>
              <a:t>půjčování e-knih v JVK - zkušenosti</a:t>
            </a:r>
          </a:p>
          <a:p>
            <a:r>
              <a:rPr lang="cs-CZ" sz="3600" dirty="0" err="1" smtClean="0"/>
              <a:t>eReading</a:t>
            </a:r>
            <a:r>
              <a:rPr lang="cs-CZ" sz="3600" dirty="0" smtClean="0"/>
              <a:t>, </a:t>
            </a:r>
            <a:r>
              <a:rPr lang="cs-CZ" sz="3600" dirty="0" err="1" smtClean="0"/>
              <a:t>Flexibooks</a:t>
            </a:r>
            <a:endParaRPr lang="cs-CZ" sz="3600" dirty="0" smtClean="0"/>
          </a:p>
          <a:p>
            <a:pPr>
              <a:buNone/>
            </a:pPr>
            <a:endParaRPr lang="cs-CZ" sz="3600" dirty="0" smtClean="0"/>
          </a:p>
          <a:p>
            <a:endParaRPr lang="cs-CZ" sz="3600" dirty="0" smtClean="0"/>
          </a:p>
          <a:p>
            <a:endParaRPr lang="cs-CZ" sz="3600" dirty="0" smtClean="0"/>
          </a:p>
          <a:p>
            <a:pPr>
              <a:buNone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 Půjčování e-knih</a:t>
            </a:r>
            <a:endParaRPr lang="cs-CZ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642918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801004" cy="5124472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http://www.europeana.eu/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2008 – první návrh projektu</a:t>
            </a:r>
          </a:p>
          <a:p>
            <a:r>
              <a:rPr lang="cs-CZ" dirty="0" smtClean="0"/>
              <a:t>propojuje přístup k dokumentům uchovávaným ve sbírkách evropských muzeí, knihoven, archivů a audiovizuálních sbírek</a:t>
            </a:r>
          </a:p>
          <a:p>
            <a:r>
              <a:rPr lang="cs-CZ" dirty="0" smtClean="0"/>
              <a:t>Portál – tj. cílem není digitalizovat kulturní historický obsah, ale zpřístupnit jej z jiných zdrojů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Europeana</a:t>
            </a:r>
            <a:r>
              <a:rPr lang="cs-CZ" dirty="0" smtClean="0"/>
              <a:t> – evropská digitální knihovna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http://books.google.cz/</a:t>
            </a:r>
            <a:endParaRPr lang="cs-CZ" dirty="0" smtClean="0"/>
          </a:p>
          <a:p>
            <a:r>
              <a:rPr lang="cs-CZ" dirty="0" smtClean="0"/>
              <a:t>jeden z projektů firmy </a:t>
            </a:r>
            <a:r>
              <a:rPr lang="cs-CZ" dirty="0" err="1" smtClean="0"/>
              <a:t>Google</a:t>
            </a:r>
            <a:endParaRPr lang="cs-CZ" dirty="0" smtClean="0"/>
          </a:p>
          <a:p>
            <a:r>
              <a:rPr lang="cs-CZ" dirty="0" smtClean="0"/>
              <a:t>Vyhledávání informací mimo internet – na knihy a časopisy v papírové podobě</a:t>
            </a:r>
          </a:p>
          <a:p>
            <a:r>
              <a:rPr lang="cs-CZ" dirty="0" smtClean="0"/>
              <a:t>Skenování knih uložených v partnerských knihovnách, uložení, vyhledávaní - NKP</a:t>
            </a:r>
          </a:p>
          <a:p>
            <a:r>
              <a:rPr lang="cs-CZ" dirty="0" smtClean="0"/>
              <a:t>U volných děl – stažení (</a:t>
            </a:r>
            <a:r>
              <a:rPr lang="cs-CZ" dirty="0" err="1" smtClean="0"/>
              <a:t>pdf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Googlebooks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http://books.google.cz/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Fakta a fikce:</a:t>
            </a:r>
          </a:p>
          <a:p>
            <a:r>
              <a:rPr lang="cs-CZ" dirty="0" smtClean="0"/>
              <a:t>http://books.google.cz/intl/cs/googlebooks/facts.html</a:t>
            </a:r>
          </a:p>
          <a:p>
            <a:r>
              <a:rPr lang="cs-CZ" dirty="0" smtClean="0"/>
              <a:t>http://books.google.cz/intl/cs/googlebooks/history.html</a:t>
            </a:r>
          </a:p>
          <a:p>
            <a:r>
              <a:rPr lang="cs-CZ" b="1" dirty="0" err="1" smtClean="0"/>
              <a:t>Google</a:t>
            </a:r>
            <a:r>
              <a:rPr lang="cs-CZ" b="1" dirty="0" smtClean="0"/>
              <a:t> </a:t>
            </a:r>
            <a:r>
              <a:rPr lang="cs-CZ" b="1" dirty="0" err="1" smtClean="0"/>
              <a:t>Books</a:t>
            </a:r>
            <a:r>
              <a:rPr lang="cs-CZ" b="1" dirty="0" smtClean="0"/>
              <a:t> </a:t>
            </a:r>
            <a:r>
              <a:rPr lang="cs-CZ" b="1" dirty="0" err="1" smtClean="0"/>
              <a:t>Library</a:t>
            </a:r>
            <a:r>
              <a:rPr lang="cs-CZ" b="1" dirty="0" smtClean="0"/>
              <a:t> Project</a:t>
            </a:r>
          </a:p>
          <a:p>
            <a:r>
              <a:rPr lang="en-US" dirty="0" smtClean="0"/>
              <a:t>http://cs.wikisource.org/wiki/N%C3%A1pov%C4%9Bda:Jak_na_Google_Books</a:t>
            </a: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Googlebooks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Městská knihovna v Praze</a:t>
            </a:r>
          </a:p>
          <a:p>
            <a:r>
              <a:rPr lang="cs-CZ" dirty="0" smtClean="0"/>
              <a:t>E-knihovna</a:t>
            </a:r>
          </a:p>
          <a:p>
            <a:r>
              <a:rPr lang="en-US" dirty="0" smtClean="0">
                <a:hlinkClick r:id="rId2"/>
              </a:rPr>
              <a:t>http://www.mlp.cz/cz/projekty/e-knihovna/</a:t>
            </a:r>
            <a:endParaRPr 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E-knihy u nás - MKP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80255" y="1481138"/>
            <a:ext cx="198348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Další volné knihy MKP http://www.</a:t>
            </a:r>
            <a:r>
              <a:rPr lang="cs-CZ" dirty="0" err="1" smtClean="0"/>
              <a:t>mlp.cz</a:t>
            </a:r>
            <a:r>
              <a:rPr lang="cs-CZ" dirty="0" smtClean="0"/>
              <a:t>/</a:t>
            </a:r>
            <a:r>
              <a:rPr lang="cs-CZ" dirty="0" err="1" smtClean="0"/>
              <a:t>cz</a:t>
            </a:r>
            <a:r>
              <a:rPr lang="cs-CZ" dirty="0" smtClean="0"/>
              <a:t>/projekty/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99288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Vojtíšek - MKP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3538243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</a:t>
            </a:r>
            <a:r>
              <a:rPr lang="cs-CZ" smtClean="0"/>
              <a:t>Vojtíšek </a:t>
            </a:r>
            <a:r>
              <a:rPr lang="cs-CZ" dirty="0" smtClean="0"/>
              <a:t>- MKP</a:t>
            </a: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28092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644968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</a:t>
            </a:r>
            <a:r>
              <a:rPr lang="cs-CZ" smtClean="0"/>
              <a:t>Vojtíšek </a:t>
            </a:r>
            <a:r>
              <a:rPr lang="cs-CZ" dirty="0" smtClean="0"/>
              <a:t>- MKP</a:t>
            </a:r>
            <a:endParaRPr lang="cs-CZ" dirty="0"/>
          </a:p>
        </p:txBody>
      </p:sp>
      <p:pic>
        <p:nvPicPr>
          <p:cNvPr id="5" name="obrázek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813690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074146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10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1988840"/>
            <a:ext cx="8280919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</a:t>
            </a:r>
            <a:r>
              <a:rPr lang="cs-CZ" smtClean="0"/>
              <a:t>Vojtíšek </a:t>
            </a:r>
            <a:r>
              <a:rPr lang="cs-CZ" dirty="0" smtClean="0"/>
              <a:t>- MKP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363873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99288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</a:t>
            </a:r>
            <a:r>
              <a:rPr lang="cs-CZ" smtClean="0"/>
              <a:t>Vojtíšek </a:t>
            </a:r>
            <a:r>
              <a:rPr lang="cs-CZ" dirty="0" smtClean="0"/>
              <a:t>- MKP</a:t>
            </a:r>
            <a:endParaRPr lang="cs-CZ" dirty="0"/>
          </a:p>
        </p:txBody>
      </p:sp>
      <p:pic>
        <p:nvPicPr>
          <p:cNvPr id="5" name="obrázek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849694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27154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3200" dirty="0" smtClean="0">
                <a:solidFill>
                  <a:schemeClr val="bg1">
                    <a:lumMod val="50000"/>
                  </a:schemeClr>
                </a:solidFill>
              </a:rPr>
              <a:t>Kniha v digitální podobě, tedy vytvořená na počítači nebo převedená do digitální podoby.</a:t>
            </a:r>
          </a:p>
          <a:p>
            <a:pPr>
              <a:defRPr/>
            </a:pPr>
            <a:r>
              <a:rPr lang="cs-CZ" sz="3200" dirty="0" smtClean="0">
                <a:solidFill>
                  <a:srgbClr val="0070C0"/>
                </a:solidFill>
              </a:rPr>
              <a:t>Jednoúčelové fyzické přenosné zařízení umožňující jednoduchou manipulaci s textem dokumentu (nahrávání, čtení, vytváření poznámek apod.).</a:t>
            </a:r>
          </a:p>
          <a:p>
            <a:pPr>
              <a:defRPr/>
            </a:pPr>
            <a:r>
              <a:rPr lang="cs-CZ" sz="3200" dirty="0" smtClean="0">
                <a:solidFill>
                  <a:schemeClr val="bg1">
                    <a:lumMod val="50000"/>
                  </a:schemeClr>
                </a:solidFill>
              </a:rPr>
              <a:t>Elektronickou knihou se někdy rozumí kniha v digitální podobě vydaná na fyzickém nosiči (např. na CD-ROM).</a:t>
            </a:r>
            <a:endParaRPr lang="cs-CZ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Definice E-knihy v TDKIV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99288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</a:t>
            </a:r>
            <a:r>
              <a:rPr lang="cs-CZ" smtClean="0"/>
              <a:t>Vojtíšek </a:t>
            </a:r>
            <a:r>
              <a:rPr lang="cs-CZ" dirty="0" smtClean="0"/>
              <a:t>- MKP</a:t>
            </a:r>
            <a:endParaRPr lang="cs-CZ" dirty="0"/>
          </a:p>
        </p:txBody>
      </p:sp>
      <p:pic>
        <p:nvPicPr>
          <p:cNvPr id="5" name="obrázek 1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813690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87597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9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7920880" cy="5149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</a:t>
            </a:r>
            <a:r>
              <a:rPr lang="cs-CZ" smtClean="0"/>
              <a:t>Vojtíšek </a:t>
            </a:r>
            <a:r>
              <a:rPr lang="cs-CZ" dirty="0" smtClean="0"/>
              <a:t>- MKP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5673882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99288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</a:t>
            </a:r>
            <a:r>
              <a:rPr lang="cs-CZ" smtClean="0"/>
              <a:t>Vojtíšek </a:t>
            </a:r>
            <a:r>
              <a:rPr lang="cs-CZ" dirty="0" smtClean="0"/>
              <a:t>- MKP</a:t>
            </a:r>
            <a:endParaRPr lang="cs-CZ" dirty="0"/>
          </a:p>
        </p:txBody>
      </p:sp>
      <p:pic>
        <p:nvPicPr>
          <p:cNvPr id="6" name="obrázek 2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556792"/>
            <a:ext cx="799288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721514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99288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</a:t>
            </a:r>
            <a:r>
              <a:rPr lang="cs-CZ" smtClean="0"/>
              <a:t>Vojtíšek </a:t>
            </a:r>
            <a:r>
              <a:rPr lang="cs-CZ" dirty="0" smtClean="0"/>
              <a:t>- MKP</a:t>
            </a:r>
            <a:endParaRPr lang="cs-CZ" dirty="0"/>
          </a:p>
        </p:txBody>
      </p:sp>
      <p:pic>
        <p:nvPicPr>
          <p:cNvPr id="6" name="obrázek 2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813690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931871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99288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</a:t>
            </a:r>
            <a:r>
              <a:rPr lang="cs-CZ" smtClean="0"/>
              <a:t>Vojtíšek </a:t>
            </a:r>
            <a:r>
              <a:rPr lang="cs-CZ" dirty="0" smtClean="0"/>
              <a:t>- MKP</a:t>
            </a:r>
            <a:endParaRPr lang="cs-CZ" dirty="0"/>
          </a:p>
        </p:txBody>
      </p:sp>
      <p:pic>
        <p:nvPicPr>
          <p:cNvPr id="5" name="obrázek 2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28800"/>
            <a:ext cx="784887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676297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99288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</a:t>
            </a:r>
            <a:r>
              <a:rPr lang="cs-CZ" smtClean="0"/>
              <a:t>Vojtíšek </a:t>
            </a:r>
            <a:r>
              <a:rPr lang="cs-CZ" dirty="0" smtClean="0"/>
              <a:t>- MKP</a:t>
            </a:r>
            <a:endParaRPr lang="cs-CZ" dirty="0"/>
          </a:p>
        </p:txBody>
      </p:sp>
      <p:pic>
        <p:nvPicPr>
          <p:cNvPr id="6" name="obrázek 2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813690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802048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99288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</a:t>
            </a:r>
            <a:r>
              <a:rPr lang="cs-CZ" smtClean="0"/>
              <a:t>Vojtíšek </a:t>
            </a:r>
            <a:r>
              <a:rPr lang="cs-CZ" dirty="0" smtClean="0"/>
              <a:t>- MKP</a:t>
            </a:r>
            <a:endParaRPr lang="cs-CZ" dirty="0"/>
          </a:p>
        </p:txBody>
      </p:sp>
      <p:pic>
        <p:nvPicPr>
          <p:cNvPr id="5" name="obrázek 3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813690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296269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99288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</a:t>
            </a:r>
            <a:r>
              <a:rPr lang="cs-CZ" smtClean="0"/>
              <a:t>Vojtíšek </a:t>
            </a:r>
            <a:r>
              <a:rPr lang="cs-CZ" dirty="0" smtClean="0"/>
              <a:t>- MKP</a:t>
            </a:r>
            <a:endParaRPr lang="cs-CZ" dirty="0"/>
          </a:p>
        </p:txBody>
      </p:sp>
      <p:pic>
        <p:nvPicPr>
          <p:cNvPr id="5" name="obrázek 3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556792"/>
            <a:ext cx="784887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26267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99288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</a:t>
            </a:r>
            <a:r>
              <a:rPr lang="cs-CZ" smtClean="0"/>
              <a:t>Vojtíšek </a:t>
            </a:r>
            <a:r>
              <a:rPr lang="cs-CZ" dirty="0" smtClean="0"/>
              <a:t>- MKP</a:t>
            </a:r>
            <a:endParaRPr lang="cs-CZ" dirty="0"/>
          </a:p>
        </p:txBody>
      </p:sp>
      <p:pic>
        <p:nvPicPr>
          <p:cNvPr id="6" name="obrázek 4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28800"/>
            <a:ext cx="777686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344564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99288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</a:t>
            </a:r>
            <a:r>
              <a:rPr lang="cs-CZ" smtClean="0"/>
              <a:t>Vojtíšek </a:t>
            </a:r>
            <a:r>
              <a:rPr lang="cs-CZ" dirty="0" smtClean="0"/>
              <a:t>- MKP</a:t>
            </a:r>
            <a:endParaRPr lang="cs-CZ" dirty="0"/>
          </a:p>
        </p:txBody>
      </p:sp>
      <p:pic>
        <p:nvPicPr>
          <p:cNvPr id="6" name="obrázek 4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820891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1266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Font typeface="Wingdings 2" pitchFamily="18" charset="2"/>
              <a:buNone/>
              <a:tabLst>
                <a:tab pos="0" algn="l"/>
              </a:tabLst>
            </a:pPr>
            <a:r>
              <a:rPr lang="cs-CZ" sz="3600" smtClean="0"/>
              <a:t>Elektronická kniha (též e-kniha, ekniha nebo digitální kniha) je publikace obsahující text a/nebo obrazové materiály, </a:t>
            </a:r>
            <a:r>
              <a:rPr lang="cs-CZ" sz="3600" b="1" smtClean="0"/>
              <a:t>která je vytvořena a vydána v digitální podobě a čitelná na počítači nebo jiném elektronickém zařízení</a:t>
            </a:r>
          </a:p>
        </p:txBody>
      </p:sp>
      <p:sp>
        <p:nvSpPr>
          <p:cNvPr id="7170" name="Rectangle 10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Definice E-knihy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99288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Vojtíšek - MKP</a:t>
            </a:r>
            <a:endParaRPr lang="cs-CZ" dirty="0"/>
          </a:p>
        </p:txBody>
      </p:sp>
      <p:pic>
        <p:nvPicPr>
          <p:cNvPr id="6" name="obrázek 4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820891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397873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Vojtíšek - MKP</a:t>
            </a:r>
            <a:endParaRPr lang="cs-CZ" dirty="0"/>
          </a:p>
        </p:txBody>
      </p:sp>
      <p:pic>
        <p:nvPicPr>
          <p:cNvPr id="4" name="obrázek 5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792088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980969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7344815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Vojtíšek - MKP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9548578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8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7632847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Vojtíšek - MKP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631260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784887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Vojtíšek - MKP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1999461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7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00808"/>
            <a:ext cx="7632847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Vojtíšek - MKP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3608923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0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712879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Vojtíšek - MKP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2698874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748883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V. Vojtíšek - MKP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3692993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cs-CZ" dirty="0" smtClean="0"/>
          </a:p>
          <a:p>
            <a:pPr lvl="0"/>
            <a:r>
              <a:rPr lang="cs-CZ" dirty="0" smtClean="0">
                <a:hlinkClick r:id="rId2"/>
              </a:rPr>
              <a:t>http://eknihy.knihovna.cz/</a:t>
            </a:r>
            <a:r>
              <a:rPr lang="cs-CZ" dirty="0" smtClean="0"/>
              <a:t>    – KISK</a:t>
            </a:r>
          </a:p>
          <a:p>
            <a:pPr lvl="0">
              <a:buNone/>
            </a:pPr>
            <a:endParaRPr lang="cs-CZ" dirty="0" smtClean="0"/>
          </a:p>
          <a:p>
            <a:pPr lvl="0">
              <a:buNone/>
            </a:pPr>
            <a:r>
              <a:rPr lang="cs-CZ" dirty="0" smtClean="0"/>
              <a:t>Další odkazy…</a:t>
            </a:r>
          </a:p>
          <a:p>
            <a:pPr lvl="0"/>
            <a:endParaRPr lang="cs-CZ" dirty="0" smtClean="0"/>
          </a:p>
          <a:p>
            <a:pPr lvl="0"/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ceskaskola.cz</a:t>
            </a:r>
            <a:r>
              <a:rPr lang="cs-CZ" dirty="0" smtClean="0">
                <a:hlinkClick r:id="rId3"/>
              </a:rPr>
              <a:t>/2014/10/e-knihy-pro-knihovny.</a:t>
            </a:r>
            <a:r>
              <a:rPr lang="cs-CZ" dirty="0" err="1" smtClean="0">
                <a:hlinkClick r:id="rId3"/>
              </a:rPr>
              <a:t>html</a:t>
            </a:r>
            <a:endParaRPr lang="cs-CZ" dirty="0" smtClean="0"/>
          </a:p>
          <a:p>
            <a:pPr lvl="0">
              <a:buNone/>
            </a:pPr>
            <a:endParaRPr lang="cs-CZ" dirty="0" smtClean="0"/>
          </a:p>
          <a:p>
            <a:pPr lvl="0"/>
            <a:endParaRPr lang="cs-CZ" dirty="0" smtClean="0"/>
          </a:p>
          <a:p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E-knihy u nás - další volné knihy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Ostrava - MSVK</a:t>
            </a:r>
          </a:p>
          <a:p>
            <a:endParaRPr lang="cs-CZ" dirty="0" smtClean="0"/>
          </a:p>
          <a:p>
            <a:pPr lvl="0"/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svkos.cz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elektronicke</a:t>
            </a:r>
            <a:r>
              <a:rPr lang="cs-CZ" dirty="0" smtClean="0">
                <a:hlinkClick r:id="rId2"/>
              </a:rPr>
              <a:t>-zdroje/</a:t>
            </a:r>
            <a:r>
              <a:rPr lang="cs-CZ" dirty="0" err="1" smtClean="0">
                <a:hlinkClick r:id="rId2"/>
              </a:rPr>
              <a:t>databaze</a:t>
            </a:r>
            <a:r>
              <a:rPr lang="cs-CZ" dirty="0" smtClean="0">
                <a:hlinkClick r:id="rId2"/>
              </a:rPr>
              <a:t>-</a:t>
            </a:r>
            <a:r>
              <a:rPr lang="cs-CZ" dirty="0" err="1" smtClean="0">
                <a:hlinkClick r:id="rId2"/>
              </a:rPr>
              <a:t>vytvarene</a:t>
            </a:r>
            <a:r>
              <a:rPr lang="cs-CZ" dirty="0" smtClean="0">
                <a:hlinkClick r:id="rId2"/>
              </a:rPr>
              <a:t>-v-</a:t>
            </a:r>
            <a:r>
              <a:rPr lang="cs-CZ" dirty="0" err="1" smtClean="0">
                <a:hlinkClick r:id="rId2"/>
              </a:rPr>
              <a:t>msvk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clanek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regionalni</a:t>
            </a:r>
            <a:r>
              <a:rPr lang="cs-CZ" dirty="0" smtClean="0">
                <a:hlinkClick r:id="rId2"/>
              </a:rPr>
              <a:t>-e-knihy/</a:t>
            </a:r>
            <a:endParaRPr lang="cs-CZ" dirty="0" smtClean="0"/>
          </a:p>
          <a:p>
            <a:pPr lvl="0">
              <a:buNone/>
            </a:pPr>
            <a:endParaRPr lang="cs-CZ" dirty="0" smtClean="0"/>
          </a:p>
          <a:p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volné knihy - inspirace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 smtClean="0"/>
              <a:t>Project </a:t>
            </a:r>
            <a:r>
              <a:rPr lang="cs-CZ" sz="3200" dirty="0" err="1" smtClean="0"/>
              <a:t>Gutenberg</a:t>
            </a:r>
            <a:r>
              <a:rPr lang="cs-CZ" sz="3200" dirty="0" smtClean="0"/>
              <a:t> – 1971</a:t>
            </a:r>
          </a:p>
          <a:p>
            <a:r>
              <a:rPr lang="cs-CZ" sz="3200" dirty="0" smtClean="0"/>
              <a:t>Původně studenti opisující texty, dnes spíše automatické skenování a následné rozpoznání textu (OCR)</a:t>
            </a:r>
          </a:p>
          <a:p>
            <a:r>
              <a:rPr lang="cs-CZ" sz="3200" dirty="0" smtClean="0"/>
              <a:t>Formát – </a:t>
            </a:r>
            <a:r>
              <a:rPr lang="cs-CZ" sz="3200" dirty="0" err="1" smtClean="0"/>
              <a:t>plain</a:t>
            </a:r>
            <a:r>
              <a:rPr lang="cs-CZ" sz="3200" dirty="0" smtClean="0"/>
              <a:t> text (</a:t>
            </a:r>
            <a:r>
              <a:rPr lang="cs-CZ" sz="3200" dirty="0" err="1" smtClean="0"/>
              <a:t>txt</a:t>
            </a:r>
            <a:r>
              <a:rPr lang="cs-CZ" sz="3200" dirty="0" smtClean="0"/>
              <a:t>) </a:t>
            </a:r>
          </a:p>
          <a:p>
            <a:r>
              <a:rPr lang="cs-CZ" sz="3200" dirty="0" smtClean="0"/>
              <a:t>Nezávislý, jednoduchý, trvalý</a:t>
            </a:r>
          </a:p>
          <a:p>
            <a:r>
              <a:rPr lang="cs-CZ" sz="2400" dirty="0" smtClean="0"/>
              <a:t>http://www.</a:t>
            </a:r>
            <a:r>
              <a:rPr lang="cs-CZ" sz="2400" dirty="0" err="1" smtClean="0"/>
              <a:t>gutenberg.org</a:t>
            </a:r>
            <a:endParaRPr lang="cs-CZ" sz="2400" dirty="0" smtClean="0"/>
          </a:p>
          <a:p>
            <a:r>
              <a:rPr lang="cs-CZ" sz="2400" dirty="0" smtClean="0"/>
              <a:t>http://www.</a:t>
            </a:r>
            <a:r>
              <a:rPr lang="cs-CZ" sz="2400" dirty="0" err="1" smtClean="0"/>
              <a:t>gutenberg.org</a:t>
            </a:r>
            <a:r>
              <a:rPr lang="cs-CZ" sz="2400" dirty="0" smtClean="0"/>
              <a:t>/</a:t>
            </a:r>
            <a:r>
              <a:rPr lang="cs-CZ" sz="2400" dirty="0" err="1" smtClean="0"/>
              <a:t>browse</a:t>
            </a:r>
            <a:r>
              <a:rPr lang="cs-CZ" sz="2400" dirty="0" smtClean="0"/>
              <a:t>/</a:t>
            </a:r>
            <a:r>
              <a:rPr lang="cs-CZ" sz="2400" dirty="0" err="1" smtClean="0"/>
              <a:t>scores</a:t>
            </a:r>
            <a:r>
              <a:rPr lang="cs-CZ" sz="2400" dirty="0" smtClean="0"/>
              <a:t>/top</a:t>
            </a:r>
          </a:p>
        </p:txBody>
      </p:sp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Vývoj E-knihy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906072" cy="507754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Půjčovat čtečky</a:t>
            </a:r>
          </a:p>
          <a:p>
            <a:r>
              <a:rPr lang="cs-CZ" dirty="0" smtClean="0"/>
              <a:t>na čtečkách nabízet legálně pořízené knihy </a:t>
            </a:r>
          </a:p>
          <a:p>
            <a:pPr lvl="1"/>
            <a:r>
              <a:rPr lang="cs-CZ" dirty="0" smtClean="0"/>
              <a:t>Prezenčně</a:t>
            </a:r>
          </a:p>
          <a:p>
            <a:pPr lvl="1"/>
            <a:r>
              <a:rPr lang="cs-CZ" dirty="0" smtClean="0"/>
              <a:t>Absenčně na základě licenční smlouvy</a:t>
            </a:r>
          </a:p>
          <a:p>
            <a:r>
              <a:rPr lang="cs-CZ" dirty="0" smtClean="0"/>
              <a:t>Informovat o trhu s </a:t>
            </a:r>
            <a:r>
              <a:rPr lang="cs-CZ" dirty="0" err="1" smtClean="0"/>
              <a:t>eknihami</a:t>
            </a:r>
            <a:endParaRPr lang="cs-CZ" dirty="0" smtClean="0"/>
          </a:p>
          <a:p>
            <a:r>
              <a:rPr lang="cs-CZ" dirty="0" smtClean="0"/>
              <a:t>Nabízet odkazy na legální e-knihy</a:t>
            </a:r>
          </a:p>
          <a:p>
            <a:endParaRPr lang="cs-CZ" dirty="0" smtClean="0"/>
          </a:p>
          <a:p>
            <a:r>
              <a:rPr lang="cs-CZ" dirty="0" smtClean="0"/>
              <a:t>Digitalizovat regionální literaturu</a:t>
            </a:r>
          </a:p>
          <a:p>
            <a:r>
              <a:rPr lang="cs-CZ" dirty="0" smtClean="0"/>
              <a:t>Podpořit místní autory</a:t>
            </a:r>
          </a:p>
          <a:p>
            <a:endParaRPr lang="cs-CZ" dirty="0" smtClean="0"/>
          </a:p>
          <a:p>
            <a:r>
              <a:rPr lang="cs-CZ" dirty="0" smtClean="0"/>
              <a:t> půjčovat e-knihy jen na základě licenční smlouvy!</a:t>
            </a:r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tedy knihovny mohou?</a:t>
            </a:r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Prezentace ing. J. Pavlíka, UK Praha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http://www.</a:t>
            </a:r>
            <a:r>
              <a:rPr lang="cs-CZ" dirty="0" err="1" smtClean="0"/>
              <a:t>slideshare.net</a:t>
            </a:r>
            <a:r>
              <a:rPr lang="cs-CZ" dirty="0" smtClean="0"/>
              <a:t>/jpavlik88/jp4sdruk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knihovny u nás mohou?</a:t>
            </a:r>
            <a:endParaRPr lang="cs-CZ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1"/>
          <p:cNvSpPr>
            <a:spLocks noGrp="1"/>
          </p:cNvSpPr>
          <p:nvPr>
            <p:ph type="ctrTitle"/>
          </p:nvPr>
        </p:nvSpPr>
        <p:spPr>
          <a:xfrm>
            <a:off x="500063" y="1214438"/>
            <a:ext cx="8329612" cy="2143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dirty="0" smtClean="0"/>
              <a:t>Půjčování e-knih </a:t>
            </a:r>
            <a:br>
              <a:rPr lang="cs-CZ" dirty="0" smtClean="0"/>
            </a:br>
            <a:r>
              <a:rPr lang="cs-CZ" dirty="0" smtClean="0"/>
              <a:t>v Jihočeské vědecké knihovně</a:t>
            </a:r>
            <a:br>
              <a:rPr lang="cs-CZ" dirty="0" smtClean="0"/>
            </a:br>
            <a:r>
              <a:rPr lang="cs-CZ" dirty="0" smtClean="0"/>
              <a:t> v Českých Budějovicích</a:t>
            </a:r>
          </a:p>
        </p:txBody>
      </p:sp>
      <p:sp>
        <p:nvSpPr>
          <p:cNvPr id="3074" name="Podnadpis 2"/>
          <p:cNvSpPr>
            <a:spLocks noGrp="1"/>
          </p:cNvSpPr>
          <p:nvPr>
            <p:ph type="subTitle" idx="1"/>
          </p:nvPr>
        </p:nvSpPr>
        <p:spPr>
          <a:xfrm>
            <a:off x="685800" y="3962400"/>
            <a:ext cx="7632700" cy="1752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sz="3000" dirty="0" smtClean="0"/>
              <a:t>Zuzana Hájková</a:t>
            </a:r>
          </a:p>
          <a:p>
            <a:pPr eaLnBrk="1" hangingPunct="1">
              <a:buFont typeface="Arial" charset="0"/>
              <a:buNone/>
            </a:pPr>
            <a:endParaRPr lang="cs-CZ" sz="3000" dirty="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5805488"/>
            <a:ext cx="9366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8459788" cy="3114675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charset="0"/>
              <a:buNone/>
            </a:pPr>
            <a:r>
              <a:rPr lang="cs-CZ" sz="2800" smtClean="0"/>
              <a:t>Půjčování čteček v JVK</a:t>
            </a:r>
          </a:p>
          <a:p>
            <a:pPr eaLnBrk="1" hangingPunct="1"/>
            <a:r>
              <a:rPr lang="cs-CZ" smtClean="0"/>
              <a:t>od ledna 2011</a:t>
            </a:r>
          </a:p>
          <a:p>
            <a:pPr eaLnBrk="1" hangingPunct="1"/>
            <a:r>
              <a:rPr lang="cs-CZ" smtClean="0"/>
              <a:t>4 druhy čteček:  Amazon</a:t>
            </a:r>
            <a:r>
              <a:rPr lang="sv-SE" smtClean="0"/>
              <a:t> Kindle 3</a:t>
            </a:r>
            <a:r>
              <a:rPr lang="cs-CZ" smtClean="0"/>
              <a:t>,  Sony PRS-300  a Prestigio Nobile, eReading</a:t>
            </a:r>
          </a:p>
          <a:p>
            <a:pPr eaLnBrk="1" hangingPunct="1"/>
            <a:r>
              <a:rPr lang="cs-CZ" smtClean="0"/>
              <a:t>Pouze volná díla, </a:t>
            </a:r>
            <a:r>
              <a:rPr lang="pl-PL" smtClean="0"/>
              <a:t>370 děl od 44 autorů (Arbes, Čapek, Erben, Hašek, Mácha, Němcová ...)</a:t>
            </a:r>
          </a:p>
          <a:p>
            <a:pPr eaLnBrk="1" hangingPunct="1"/>
            <a:r>
              <a:rPr lang="pl-PL" smtClean="0"/>
              <a:t>Zpravodajství iDnes, Lidovky ...</a:t>
            </a:r>
          </a:p>
          <a:p>
            <a:pPr eaLnBrk="1" hangingPunct="1"/>
            <a:endParaRPr lang="sv-SE" smtClean="0"/>
          </a:p>
          <a:p>
            <a:pPr eaLnBrk="1" hangingPunct="1">
              <a:buFont typeface="Arial" charset="0"/>
              <a:buNone/>
            </a:pPr>
            <a:endParaRPr lang="cs-CZ" smtClean="0"/>
          </a:p>
        </p:txBody>
      </p:sp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 JVK ČB - vývoj</a:t>
            </a: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688" y="4135438"/>
            <a:ext cx="3067050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ovéPole 7"/>
          <p:cNvSpPr txBox="1">
            <a:spLocks noChangeArrowheads="1"/>
          </p:cNvSpPr>
          <p:nvPr/>
        </p:nvSpPr>
        <p:spPr bwMode="auto">
          <a:xfrm>
            <a:off x="4572000" y="6396038"/>
            <a:ext cx="3925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i="1"/>
              <a:t>http://www.linuxexpres.cz/hardware/recenze-ctecky-knih-amazon-kindle-3</a:t>
            </a:r>
          </a:p>
        </p:txBody>
      </p:sp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2932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projekt </a:t>
            </a:r>
            <a:r>
              <a:rPr lang="cs-CZ" i="1" smtClean="0"/>
              <a:t>E-knihy do každé knihovny – </a:t>
            </a:r>
            <a:r>
              <a:rPr lang="cs-CZ" smtClean="0"/>
              <a:t>Městská knihovna Praha – Academia, jen terminálové zpřístupnění</a:t>
            </a:r>
          </a:p>
          <a:p>
            <a:endParaRPr lang="cs-CZ" smtClean="0"/>
          </a:p>
          <a:p>
            <a:endParaRPr lang="cs-CZ" smtClean="0"/>
          </a:p>
        </p:txBody>
      </p:sp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 JVK ČB - vývoj</a:t>
            </a: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188" y="2357438"/>
            <a:ext cx="5646737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8528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obsah 3"/>
          <p:cNvSpPr>
            <a:spLocks noGrp="1"/>
          </p:cNvSpPr>
          <p:nvPr>
            <p:ph idx="1"/>
          </p:nvPr>
        </p:nvSpPr>
        <p:spPr>
          <a:xfrm>
            <a:off x="914400" y="1447800"/>
            <a:ext cx="7834313" cy="1052513"/>
          </a:xfrm>
        </p:spPr>
        <p:txBody>
          <a:bodyPr>
            <a:normAutofit fontScale="92500"/>
          </a:bodyPr>
          <a:lstStyle/>
          <a:p>
            <a:r>
              <a:rPr lang="cs-CZ" smtClean="0"/>
              <a:t>Licence e-knih – Ebooks – EBSCO</a:t>
            </a:r>
          </a:p>
          <a:p>
            <a:pPr lvl="1"/>
            <a:r>
              <a:rPr lang="cs-CZ" smtClean="0"/>
              <a:t>Knihy pouze v angličtině, většinou odborná literatura</a:t>
            </a:r>
          </a:p>
          <a:p>
            <a:endParaRPr lang="cs-CZ" smtClean="0"/>
          </a:p>
          <a:p>
            <a:endParaRPr lang="cs-CZ" smtClean="0"/>
          </a:p>
          <a:p>
            <a:endParaRPr lang="cs-CZ" smtClean="0"/>
          </a:p>
          <a:p>
            <a:pPr>
              <a:buFont typeface="Wingdings 2" pitchFamily="18" charset="2"/>
              <a:buNone/>
            </a:pPr>
            <a:endParaRPr lang="cs-CZ" smtClean="0"/>
          </a:p>
          <a:p>
            <a:endParaRPr lang="cs-CZ" smtClean="0"/>
          </a:p>
          <a:p>
            <a:endParaRPr lang="cs-CZ" smtClean="0"/>
          </a:p>
        </p:txBody>
      </p:sp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571500" y="285750"/>
            <a:ext cx="8229600" cy="1143000"/>
          </a:xfrm>
        </p:spPr>
        <p:txBody>
          <a:bodyPr/>
          <a:lstStyle/>
          <a:p>
            <a:pPr eaLnBrk="1" hangingPunct="1"/>
            <a:r>
              <a:rPr lang="cs-CZ" smtClean="0"/>
              <a:t>E-knihy v JVK ČB - vývoj</a:t>
            </a: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38" y="3071813"/>
            <a:ext cx="72628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136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8925" y="1500188"/>
            <a:ext cx="5886450" cy="4857750"/>
          </a:xfrm>
          <a:noFill/>
          <a:ln>
            <a:solidFill>
              <a:schemeClr val="accent1"/>
            </a:solidFill>
          </a:ln>
        </p:spPr>
      </p:pic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eReading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0879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834313" cy="5149850"/>
          </a:xfrm>
        </p:spPr>
        <p:txBody>
          <a:bodyPr>
            <a:normAutofit lnSpcReduction="10000"/>
          </a:bodyPr>
          <a:lstStyle/>
          <a:p>
            <a:r>
              <a:rPr lang="cs-CZ" smtClean="0"/>
              <a:t>První jednání s firmou eReading - prosinec 2013</a:t>
            </a:r>
          </a:p>
          <a:p>
            <a:r>
              <a:rPr lang="cs-CZ" smtClean="0"/>
              <a:t>Únor/březen 2014 - funkční a technický koncept půjčování e-knih v systému ARL (Cosmotron Bohemia)</a:t>
            </a:r>
          </a:p>
          <a:p>
            <a:pPr lvl="1"/>
            <a:r>
              <a:rPr lang="cs-CZ" smtClean="0"/>
              <a:t>Export záznamů e-knih eReading do katalogu JVK ČB</a:t>
            </a:r>
          </a:p>
          <a:p>
            <a:pPr lvl="1"/>
            <a:r>
              <a:rPr lang="cs-CZ" smtClean="0"/>
              <a:t>Implementace e-výpůjček do výp. protokolu (čtenář vidí e-výpůjčky ve svém kontu)</a:t>
            </a:r>
          </a:p>
          <a:p>
            <a:pPr lvl="1"/>
            <a:r>
              <a:rPr lang="cs-CZ" smtClean="0"/>
              <a:t>Vlastní vypůjčení e-knihy – pro čtenáře co nejjednodušší (API)</a:t>
            </a:r>
          </a:p>
          <a:p>
            <a:pPr lvl="1"/>
            <a:endParaRPr lang="cs-CZ" smtClean="0"/>
          </a:p>
          <a:p>
            <a:r>
              <a:rPr lang="cs-CZ" smtClean="0"/>
              <a:t>Březen/duben – technické doladění s firmou eReading - API</a:t>
            </a:r>
          </a:p>
          <a:p>
            <a:endParaRPr lang="cs-CZ" smtClean="0"/>
          </a:p>
          <a:p>
            <a:endParaRPr lang="cs-CZ" smtClean="0"/>
          </a:p>
          <a:p>
            <a:endParaRPr lang="cs-CZ" smtClean="0"/>
          </a:p>
        </p:txBody>
      </p:sp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eReading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772400" cy="981075"/>
          </a:xfrm>
        </p:spPr>
        <p:txBody>
          <a:bodyPr/>
          <a:lstStyle/>
          <a:p>
            <a:r>
              <a:rPr lang="cs-CZ" smtClean="0">
                <a:hlinkClick r:id="rId2"/>
              </a:rPr>
              <a:t>http://www.cbvk.cz/files/manualy/pujcovani_e-knih.pdf</a:t>
            </a:r>
            <a:endParaRPr lang="cs-CZ" smtClean="0"/>
          </a:p>
          <a:p>
            <a:endParaRPr lang="cs-CZ" smtClean="0"/>
          </a:p>
        </p:txBody>
      </p:sp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Testování, čtenářské manuály, školení …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38" y="2324100"/>
            <a:ext cx="59801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772400" cy="491013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mtClean="0"/>
              <a:t>Pro čtenáře:</a:t>
            </a:r>
          </a:p>
          <a:p>
            <a:pPr>
              <a:buFont typeface="Wingdings 2" pitchFamily="18" charset="2"/>
              <a:buNone/>
            </a:pPr>
            <a:endParaRPr lang="cs-CZ" smtClean="0"/>
          </a:p>
          <a:p>
            <a:r>
              <a:rPr lang="cs-CZ" smtClean="0"/>
              <a:t>Vyhledání v katalogu JVK</a:t>
            </a:r>
          </a:p>
          <a:p>
            <a:r>
              <a:rPr lang="cs-CZ" smtClean="0"/>
              <a:t>Souhlas s uvedenými podmínkami</a:t>
            </a:r>
          </a:p>
          <a:p>
            <a:r>
              <a:rPr lang="cs-CZ" smtClean="0"/>
              <a:t>Registrace u eReadingu (totožný mail)</a:t>
            </a:r>
          </a:p>
          <a:p>
            <a:r>
              <a:rPr lang="cs-CZ" smtClean="0"/>
              <a:t>Přihlášení do aplikace eReadingu, stáhnutí knihy</a:t>
            </a:r>
          </a:p>
          <a:p>
            <a:r>
              <a:rPr lang="cs-CZ" smtClean="0"/>
              <a:t>(připojení k internetu, pak stáhnutí do off-line režimu)</a:t>
            </a:r>
          </a:p>
          <a:p>
            <a:pPr>
              <a:buFont typeface="Wingdings 2" pitchFamily="18" charset="2"/>
              <a:buNone/>
            </a:pPr>
            <a:endParaRPr lang="cs-CZ" smtClean="0"/>
          </a:p>
        </p:txBody>
      </p:sp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Postup e-výpůjčky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12875"/>
            <a:ext cx="8367713" cy="5013325"/>
          </a:xfrm>
          <a:noFill/>
        </p:spPr>
      </p:pic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www.gutenberg.org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0613" y="2636838"/>
            <a:ext cx="4243387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E-knihy přímo v katalogu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63" y="1571625"/>
            <a:ext cx="7210425" cy="487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Informace o e-výpůjčce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1657350"/>
            <a:ext cx="8586788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5600" y="1500188"/>
            <a:ext cx="5483225" cy="5214937"/>
          </a:xfrm>
          <a:noFill/>
          <a:ln>
            <a:solidFill>
              <a:schemeClr val="accent1"/>
            </a:solidFill>
          </a:ln>
        </p:spPr>
      </p:pic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Informační e-mail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88" y="1500188"/>
            <a:ext cx="2808287" cy="4679950"/>
          </a:xfrm>
          <a:noFill/>
          <a:ln>
            <a:solidFill>
              <a:schemeClr val="accent1"/>
            </a:solidFill>
          </a:ln>
        </p:spPr>
      </p:pic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/>
              <a:t>E-kniha přímo v aplikaci eReading</a:t>
            </a:r>
          </a:p>
        </p:txBody>
      </p:sp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25" y="1500188"/>
            <a:ext cx="2808288" cy="4679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63" y="1500188"/>
            <a:ext cx="2808287" cy="4679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772400" cy="1838325"/>
          </a:xfrm>
        </p:spPr>
        <p:txBody>
          <a:bodyPr>
            <a:normAutofit fontScale="92500" lnSpcReduction="20000"/>
          </a:bodyPr>
          <a:lstStyle/>
          <a:p>
            <a:pPr>
              <a:buFont typeface="Wingdings 2" pitchFamily="18" charset="2"/>
              <a:buNone/>
            </a:pPr>
            <a:r>
              <a:rPr lang="cs-CZ" smtClean="0"/>
              <a:t>Spuštění připraveno ke Světovému dni autorských práv</a:t>
            </a:r>
          </a:p>
          <a:p>
            <a:pPr>
              <a:buFont typeface="Wingdings 2" pitchFamily="18" charset="2"/>
              <a:buNone/>
            </a:pPr>
            <a:r>
              <a:rPr lang="cs-CZ" smtClean="0"/>
              <a:t>Využití akce </a:t>
            </a:r>
            <a:r>
              <a:rPr lang="cs-CZ" i="1" smtClean="0"/>
              <a:t>Literatura žije</a:t>
            </a:r>
            <a:r>
              <a:rPr lang="cs-CZ" smtClean="0"/>
              <a:t> – 23-25.4. </a:t>
            </a:r>
          </a:p>
          <a:p>
            <a:pPr>
              <a:buFont typeface="Wingdings 2" pitchFamily="18" charset="2"/>
              <a:buNone/>
            </a:pPr>
            <a:r>
              <a:rPr lang="cs-CZ" smtClean="0"/>
              <a:t>Plakáty, záložky, tiskové zprávy, web,  maily čtenářům JVK…</a:t>
            </a:r>
          </a:p>
        </p:txBody>
      </p:sp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Příprava, propagace …</a:t>
            </a:r>
          </a:p>
        </p:txBody>
      </p:sp>
      <p:pic>
        <p:nvPicPr>
          <p:cNvPr id="18436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563" y="3071813"/>
            <a:ext cx="3044825" cy="2143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437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25" y="4214813"/>
            <a:ext cx="1644650" cy="2400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438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14813"/>
            <a:ext cx="3436938" cy="2435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439" name="Picture 1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563" y="2786063"/>
            <a:ext cx="995362" cy="397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287880" cy="55911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778" y="357166"/>
            <a:ext cx="8473448" cy="57340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Vypůjčení 3 e-knih z nabídky </a:t>
            </a:r>
            <a:r>
              <a:rPr lang="cs-CZ" dirty="0" err="1" smtClean="0"/>
              <a:t>eReading</a:t>
            </a:r>
            <a:r>
              <a:rPr lang="cs-CZ" dirty="0" smtClean="0"/>
              <a:t> na 21 dní</a:t>
            </a:r>
          </a:p>
          <a:p>
            <a:r>
              <a:rPr lang="cs-CZ" dirty="0" smtClean="0"/>
              <a:t>Nabídka </a:t>
            </a:r>
            <a:r>
              <a:rPr lang="cs-CZ" dirty="0" err="1" smtClean="0"/>
              <a:t>eReading</a:t>
            </a:r>
            <a:r>
              <a:rPr lang="cs-CZ" dirty="0" smtClean="0"/>
              <a:t> – ca 1200 titulů českých nakladatelství – včetně velmi žádaných knih (Stoletý stařík, Analfabetka, Muž jménem </a:t>
            </a:r>
            <a:r>
              <a:rPr lang="cs-CZ" dirty="0" err="1" smtClean="0"/>
              <a:t>Owe</a:t>
            </a:r>
            <a:r>
              <a:rPr lang="cs-CZ" dirty="0" smtClean="0"/>
              <a:t>, knihy </a:t>
            </a:r>
            <a:r>
              <a:rPr lang="cs-CZ" dirty="0" err="1" smtClean="0"/>
              <a:t>nakl</a:t>
            </a:r>
            <a:r>
              <a:rPr lang="cs-CZ" dirty="0" smtClean="0"/>
              <a:t>. Paseka: </a:t>
            </a:r>
            <a:r>
              <a:rPr lang="cs-CZ" sz="2400" dirty="0" smtClean="0"/>
              <a:t>objev roku Magnesia litera – Tichý dech, Lístek na cestu z pekla, </a:t>
            </a:r>
            <a:r>
              <a:rPr lang="cs-CZ" sz="2400" dirty="0" err="1" smtClean="0"/>
              <a:t>Šabach</a:t>
            </a:r>
            <a:r>
              <a:rPr lang="cs-CZ" sz="2400" dirty="0" smtClean="0"/>
              <a:t>, </a:t>
            </a:r>
            <a:r>
              <a:rPr lang="cs-CZ" sz="2400" dirty="0" err="1" smtClean="0"/>
              <a:t>Legátová</a:t>
            </a:r>
            <a:r>
              <a:rPr lang="cs-CZ" dirty="0" smtClean="0"/>
              <a:t> …)</a:t>
            </a:r>
          </a:p>
          <a:p>
            <a:r>
              <a:rPr lang="cs-CZ" dirty="0" smtClean="0"/>
              <a:t>E-výpůjčka přímo z katalogu knihovny</a:t>
            </a:r>
          </a:p>
          <a:p>
            <a:r>
              <a:rPr lang="cs-CZ" dirty="0" smtClean="0"/>
              <a:t>Jednoduché stažení e-knihy do čtecího zařízení (telefon, tablet s </a:t>
            </a:r>
            <a:r>
              <a:rPr lang="cs-CZ" dirty="0" err="1" smtClean="0"/>
              <a:t>iOS</a:t>
            </a:r>
            <a:r>
              <a:rPr lang="cs-CZ" dirty="0" smtClean="0"/>
              <a:t>, Android; čtečka </a:t>
            </a:r>
            <a:r>
              <a:rPr lang="cs-CZ" dirty="0" err="1" smtClean="0"/>
              <a:t>eReading</a:t>
            </a:r>
            <a:r>
              <a:rPr lang="cs-CZ" dirty="0" smtClean="0"/>
              <a:t>)</a:t>
            </a:r>
          </a:p>
        </p:txBody>
      </p:sp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Co tedy čtenářům nabízíme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943880" cy="512447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Zájem čtenářů</a:t>
            </a:r>
          </a:p>
          <a:p>
            <a:r>
              <a:rPr lang="cs-CZ" dirty="0" smtClean="0"/>
              <a:t> rozšíření výpůjček z 2 na 3</a:t>
            </a:r>
          </a:p>
          <a:p>
            <a:r>
              <a:rPr lang="cs-CZ" dirty="0" smtClean="0"/>
              <a:t>(dotazy typu jak vrátit e-knihu, jak prodloužit)</a:t>
            </a:r>
          </a:p>
          <a:p>
            <a:r>
              <a:rPr lang="cs-CZ" b="1" dirty="0" smtClean="0"/>
              <a:t>Za rok 2015:  vypůjčeno 3 000 e-knih</a:t>
            </a:r>
          </a:p>
          <a:p>
            <a:r>
              <a:rPr lang="cs-CZ" dirty="0" smtClean="0"/>
              <a:t>Nejžádanější tituly:</a:t>
            </a:r>
          </a:p>
          <a:p>
            <a:pPr lvl="1"/>
            <a:r>
              <a:rPr lang="cs-CZ" dirty="0" smtClean="0"/>
              <a:t> Analfabetka, která uměla počítat (225x),</a:t>
            </a:r>
          </a:p>
          <a:p>
            <a:pPr lvl="1"/>
            <a:r>
              <a:rPr lang="cs-CZ" dirty="0" smtClean="0"/>
              <a:t>Stoletý stařík, který vylezl z okna a zmizel (půjčeno 170x),</a:t>
            </a:r>
          </a:p>
          <a:p>
            <a:pPr lvl="1"/>
            <a:r>
              <a:rPr lang="cs-CZ" dirty="0" smtClean="0"/>
              <a:t>odborná literatura (Život staré Šumavy (15x) , 333 tipů a triků pro digitální fotografii (28x)</a:t>
            </a:r>
          </a:p>
          <a:p>
            <a:pPr lvl="1"/>
            <a:r>
              <a:rPr lang="cs-CZ" dirty="0" smtClean="0"/>
              <a:t>literatura pro děti a mládež (Anči a Kuba mají Kubíčka, </a:t>
            </a:r>
            <a:r>
              <a:rPr lang="cs-CZ" dirty="0" err="1" smtClean="0"/>
              <a:t>Kostičas</a:t>
            </a:r>
            <a:r>
              <a:rPr lang="cs-CZ" dirty="0" smtClean="0"/>
              <a:t> )</a:t>
            </a:r>
          </a:p>
          <a:p>
            <a:pPr>
              <a:buFont typeface="Wingdings 2" pitchFamily="18" charset="2"/>
              <a:buNone/>
            </a:pPr>
            <a:endParaRPr lang="cs-CZ" dirty="0" smtClean="0"/>
          </a:p>
        </p:txBody>
      </p:sp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První zkušenosti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Dotazník – srpen/září 2014</a:t>
            </a:r>
          </a:p>
          <a:p>
            <a:r>
              <a:rPr lang="cs-CZ" dirty="0" smtClean="0"/>
              <a:t>Zaslán všem čtenářům, kteří si vypůjčili alespoň 1 e-knihu - 280</a:t>
            </a:r>
          </a:p>
          <a:p>
            <a:r>
              <a:rPr lang="cs-CZ" dirty="0" smtClean="0"/>
              <a:t>Výsledky</a:t>
            </a:r>
          </a:p>
          <a:p>
            <a:pPr lvl="1"/>
            <a:r>
              <a:rPr lang="cs-CZ" dirty="0" smtClean="0"/>
              <a:t>Vyplnilo 118 čtenářů</a:t>
            </a:r>
          </a:p>
          <a:p>
            <a:pPr lvl="1"/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První zkušenosti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978775" cy="5076825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000" dirty="0" smtClean="0"/>
              <a:t>Zobrazení (resp. čitelnost) na displeji závislé na typu digitálního formátu a typu zařízení (E-</a:t>
            </a:r>
            <a:r>
              <a:rPr lang="cs-CZ" sz="3000" dirty="0" err="1" smtClean="0"/>
              <a:t>ink</a:t>
            </a:r>
            <a:r>
              <a:rPr lang="cs-CZ" sz="3000" dirty="0" smtClean="0"/>
              <a:t>/LCD…)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3000" dirty="0" smtClean="0"/>
              <a:t>Formáty textových souborů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 .</a:t>
            </a:r>
            <a:r>
              <a:rPr lang="cs-CZ" sz="3000" dirty="0" err="1" smtClean="0"/>
              <a:t>txt</a:t>
            </a:r>
            <a:r>
              <a:rPr lang="cs-CZ" sz="3000" dirty="0" smtClean="0"/>
              <a:t>, (.</a:t>
            </a:r>
            <a:r>
              <a:rPr lang="cs-CZ" sz="3000" dirty="0" err="1" smtClean="0"/>
              <a:t>html</a:t>
            </a:r>
            <a:r>
              <a:rPr lang="cs-CZ" sz="3000" dirty="0" smtClean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3000" dirty="0" smtClean="0"/>
              <a:t>Formáty textových souborů s podporou obrázků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.</a:t>
            </a:r>
            <a:r>
              <a:rPr lang="cs-CZ" sz="3000" dirty="0" err="1" smtClean="0"/>
              <a:t>azw</a:t>
            </a:r>
            <a:r>
              <a:rPr lang="cs-CZ" sz="3000" dirty="0" smtClean="0"/>
              <a:t> – Amazon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.</a:t>
            </a:r>
            <a:r>
              <a:rPr lang="cs-CZ" sz="3000" dirty="0" err="1" smtClean="0"/>
              <a:t>prc</a:t>
            </a:r>
            <a:r>
              <a:rPr lang="cs-CZ" sz="3000" dirty="0" smtClean="0"/>
              <a:t>, .</a:t>
            </a:r>
            <a:r>
              <a:rPr lang="cs-CZ" sz="3000" dirty="0" err="1" smtClean="0"/>
              <a:t>mobi</a:t>
            </a:r>
            <a:r>
              <a:rPr lang="cs-CZ" sz="3000" dirty="0" smtClean="0"/>
              <a:t> – </a:t>
            </a:r>
            <a:r>
              <a:rPr lang="cs-CZ" sz="3000" dirty="0" err="1" smtClean="0"/>
              <a:t>Mobipocket</a:t>
            </a:r>
            <a:r>
              <a:rPr lang="cs-CZ" sz="3000" dirty="0" smtClean="0"/>
              <a:t> – Kindle (Adobe s DRM)</a:t>
            </a:r>
            <a:endParaRPr lang="cs-CZ" sz="3000" b="1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.</a:t>
            </a:r>
            <a:r>
              <a:rPr lang="cs-CZ" sz="3000" dirty="0" err="1" smtClean="0"/>
              <a:t>epub</a:t>
            </a:r>
            <a:r>
              <a:rPr lang="cs-CZ" sz="3000" dirty="0" smtClean="0"/>
              <a:t> -  </a:t>
            </a:r>
            <a:r>
              <a:rPr lang="cs-CZ" sz="3000" dirty="0" err="1" smtClean="0"/>
              <a:t>International</a:t>
            </a:r>
            <a:r>
              <a:rPr lang="cs-CZ" sz="3000" dirty="0" smtClean="0"/>
              <a:t> Digital </a:t>
            </a:r>
            <a:r>
              <a:rPr lang="cs-CZ" sz="3000" dirty="0" err="1" smtClean="0"/>
              <a:t>Publishing</a:t>
            </a:r>
            <a:r>
              <a:rPr lang="cs-CZ" sz="3000" dirty="0" smtClean="0"/>
              <a:t> </a:t>
            </a:r>
            <a:r>
              <a:rPr lang="cs-CZ" sz="3000" dirty="0" err="1" smtClean="0"/>
              <a:t>Forum</a:t>
            </a:r>
            <a:endParaRPr lang="cs-CZ" sz="3000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.</a:t>
            </a:r>
            <a:r>
              <a:rPr lang="cs-CZ" sz="3000" dirty="0" err="1" smtClean="0"/>
              <a:t>pdb</a:t>
            </a:r>
            <a:r>
              <a:rPr lang="cs-CZ" sz="3000" dirty="0" smtClean="0"/>
              <a:t> – Palm Media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.lit – Microsoft</a:t>
            </a:r>
          </a:p>
          <a:p>
            <a:pPr lvl="1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cs-CZ" sz="3000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3000" dirty="0" smtClean="0"/>
              <a:t>.</a:t>
            </a:r>
            <a:r>
              <a:rPr lang="cs-CZ" sz="3000" dirty="0" err="1" smtClean="0"/>
              <a:t>pdf</a:t>
            </a:r>
            <a:endParaRPr lang="cs-CZ" sz="3000" dirty="0" smtClean="0"/>
          </a:p>
          <a:p>
            <a:pPr lvl="1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cs-CZ" dirty="0" smtClean="0"/>
          </a:p>
        </p:txBody>
      </p:sp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Technologie, formáty …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713476"/>
            <a:ext cx="3275856" cy="187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066800" y="6324600"/>
            <a:ext cx="388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3733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i="1">
                <a:cs typeface="Arial" charset="0"/>
              </a:rPr>
              <a:t>http://www.businessit.cz/cz/prehled-tablety-smartphony-ctecky-e-knih-ve-firme.php</a:t>
            </a:r>
            <a:endParaRPr lang="cs-CZ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872442" cy="4981596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Proč</a:t>
            </a:r>
            <a:r>
              <a:rPr lang="en-US" dirty="0" smtClean="0"/>
              <a:t> </a:t>
            </a:r>
            <a:r>
              <a:rPr lang="en-US" dirty="0" err="1" smtClean="0"/>
              <a:t>jste</a:t>
            </a:r>
            <a:r>
              <a:rPr lang="en-US" dirty="0" smtClean="0"/>
              <a:t> </a:t>
            </a:r>
            <a:r>
              <a:rPr lang="en-US" dirty="0" err="1" smtClean="0"/>
              <a:t>vyzkoušel</a:t>
            </a:r>
            <a:r>
              <a:rPr lang="en-US" dirty="0" smtClean="0"/>
              <a:t>/a </a:t>
            </a:r>
            <a:r>
              <a:rPr lang="en-US" dirty="0" err="1" smtClean="0"/>
              <a:t>naší</a:t>
            </a:r>
            <a:r>
              <a:rPr lang="en-US" dirty="0" smtClean="0"/>
              <a:t> </a:t>
            </a:r>
            <a:r>
              <a:rPr lang="en-US" dirty="0" err="1" smtClean="0"/>
              <a:t>službu</a:t>
            </a:r>
            <a:r>
              <a:rPr lang="en-US" dirty="0" smtClean="0"/>
              <a:t> </a:t>
            </a:r>
            <a:r>
              <a:rPr lang="en-US" dirty="0" err="1" smtClean="0"/>
              <a:t>půjčování</a:t>
            </a:r>
            <a:r>
              <a:rPr lang="en-US" dirty="0" smtClean="0"/>
              <a:t> e-</a:t>
            </a:r>
            <a:r>
              <a:rPr lang="en-US" dirty="0" err="1" smtClean="0"/>
              <a:t>knih</a:t>
            </a:r>
            <a:r>
              <a:rPr lang="en-US" dirty="0" smtClean="0"/>
              <a:t>?</a:t>
            </a:r>
            <a:endParaRPr lang="cs-CZ" dirty="0" smtClean="0"/>
          </a:p>
          <a:p>
            <a:pPr lvl="1"/>
            <a:r>
              <a:rPr lang="cs-CZ" dirty="0" smtClean="0"/>
              <a:t>Zájem o e-knihy 64%, zvědavost, jak to funguje 44%</a:t>
            </a:r>
          </a:p>
          <a:p>
            <a:pPr lvl="1"/>
            <a:r>
              <a:rPr lang="cs-CZ" dirty="0" smtClean="0"/>
              <a:t>Další odpovědi</a:t>
            </a:r>
          </a:p>
          <a:p>
            <a:pPr lvl="2"/>
            <a:r>
              <a:rPr lang="cs-CZ" dirty="0" smtClean="0"/>
              <a:t>f</a:t>
            </a:r>
            <a:r>
              <a:rPr lang="en-US" dirty="0" err="1" smtClean="0"/>
              <a:t>yzický</a:t>
            </a:r>
            <a:r>
              <a:rPr lang="en-US" dirty="0" smtClean="0"/>
              <a:t> </a:t>
            </a:r>
            <a:r>
              <a:rPr lang="en-US" dirty="0" err="1" smtClean="0"/>
              <a:t>exemplář</a:t>
            </a:r>
            <a:r>
              <a:rPr lang="en-US" dirty="0" smtClean="0"/>
              <a:t> </a:t>
            </a:r>
            <a:r>
              <a:rPr lang="en-US" dirty="0" err="1" smtClean="0"/>
              <a:t>byl</a:t>
            </a:r>
            <a:r>
              <a:rPr lang="en-US" dirty="0" smtClean="0"/>
              <a:t> </a:t>
            </a:r>
            <a:r>
              <a:rPr lang="en-US" dirty="0" err="1" smtClean="0"/>
              <a:t>vypůjčený</a:t>
            </a:r>
            <a:endParaRPr lang="cs-CZ" dirty="0" smtClean="0"/>
          </a:p>
          <a:p>
            <a:pPr lvl="2"/>
            <a:r>
              <a:rPr lang="en-US" dirty="0" err="1" smtClean="0"/>
              <a:t>možnost</a:t>
            </a:r>
            <a:r>
              <a:rPr lang="en-US" dirty="0" smtClean="0"/>
              <a:t> </a:t>
            </a:r>
            <a:r>
              <a:rPr lang="en-US" dirty="0" err="1" smtClean="0"/>
              <a:t>precist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knihu</a:t>
            </a:r>
            <a:r>
              <a:rPr lang="en-US" dirty="0" smtClean="0"/>
              <a:t> </a:t>
            </a:r>
            <a:r>
              <a:rPr lang="en-US" dirty="0" err="1" smtClean="0"/>
              <a:t>hned</a:t>
            </a:r>
            <a:r>
              <a:rPr lang="en-US" dirty="0" smtClean="0"/>
              <a:t>, </a:t>
            </a:r>
            <a:r>
              <a:rPr lang="en-US" dirty="0" err="1" smtClean="0"/>
              <a:t>nemusim</a:t>
            </a:r>
            <a:r>
              <a:rPr lang="en-US" dirty="0" smtClean="0"/>
              <a:t> pro </a:t>
            </a:r>
            <a:r>
              <a:rPr lang="en-US" dirty="0" err="1" smtClean="0"/>
              <a:t>ni</a:t>
            </a:r>
            <a:r>
              <a:rPr lang="en-US" dirty="0" smtClean="0"/>
              <a:t> jet</a:t>
            </a:r>
            <a:endParaRPr lang="cs-CZ" dirty="0" smtClean="0"/>
          </a:p>
          <a:p>
            <a:pPr lvl="2"/>
            <a:r>
              <a:rPr lang="en-US" dirty="0" err="1" smtClean="0"/>
              <a:t>šetření</a:t>
            </a:r>
            <a:r>
              <a:rPr lang="en-US" dirty="0" smtClean="0"/>
              <a:t> </a:t>
            </a:r>
            <a:r>
              <a:rPr lang="en-US" dirty="0" err="1" smtClean="0"/>
              <a:t>času</a:t>
            </a:r>
            <a:r>
              <a:rPr lang="en-US" dirty="0" smtClean="0"/>
              <a:t> - </a:t>
            </a:r>
            <a:r>
              <a:rPr lang="en-US" dirty="0" err="1" smtClean="0"/>
              <a:t>není</a:t>
            </a:r>
            <a:r>
              <a:rPr lang="en-US" dirty="0" smtClean="0"/>
              <a:t> </a:t>
            </a:r>
            <a:r>
              <a:rPr lang="en-US" dirty="0" err="1" smtClean="0"/>
              <a:t>nutno</a:t>
            </a:r>
            <a:r>
              <a:rPr lang="en-US" dirty="0" smtClean="0"/>
              <a:t> </a:t>
            </a:r>
            <a:r>
              <a:rPr lang="en-US" dirty="0" err="1" smtClean="0"/>
              <a:t>jít</a:t>
            </a:r>
            <a:r>
              <a:rPr lang="en-US" dirty="0" smtClean="0"/>
              <a:t> </a:t>
            </a:r>
            <a:r>
              <a:rPr lang="en-US" dirty="0" err="1" smtClean="0"/>
              <a:t>fyzicky</a:t>
            </a:r>
            <a:r>
              <a:rPr lang="en-US" dirty="0" smtClean="0"/>
              <a:t> do </a:t>
            </a:r>
            <a:r>
              <a:rPr lang="en-US" dirty="0" err="1" smtClean="0"/>
              <a:t>knihovny</a:t>
            </a:r>
            <a:endParaRPr lang="cs-CZ" dirty="0" smtClean="0"/>
          </a:p>
          <a:p>
            <a:pPr lvl="2"/>
            <a:r>
              <a:rPr lang="en-US" dirty="0" err="1" smtClean="0"/>
              <a:t>přimět</a:t>
            </a:r>
            <a:r>
              <a:rPr lang="en-US" dirty="0" smtClean="0"/>
              <a:t> </a:t>
            </a:r>
            <a:r>
              <a:rPr lang="en-US" dirty="0" err="1" smtClean="0"/>
              <a:t>vnuka</a:t>
            </a:r>
            <a:r>
              <a:rPr lang="en-US" dirty="0" smtClean="0"/>
              <a:t> </a:t>
            </a:r>
            <a:r>
              <a:rPr lang="en-US" dirty="0" err="1" smtClean="0"/>
              <a:t>číst</a:t>
            </a:r>
            <a:r>
              <a:rPr lang="en-US" dirty="0" smtClean="0"/>
              <a:t> - </a:t>
            </a:r>
            <a:r>
              <a:rPr lang="en-US" dirty="0" err="1" smtClean="0"/>
              <a:t>čtečka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vysvědčení</a:t>
            </a:r>
            <a:endParaRPr lang="cs-CZ" dirty="0" smtClean="0"/>
          </a:p>
          <a:p>
            <a:pPr lvl="2"/>
            <a:r>
              <a:rPr lang="cs-CZ" dirty="0" smtClean="0"/>
              <a:t>v</a:t>
            </a:r>
            <a:r>
              <a:rPr lang="en-US" dirty="0" smtClean="0"/>
              <a:t> </a:t>
            </a:r>
            <a:r>
              <a:rPr lang="en-US" dirty="0" err="1" smtClean="0"/>
              <a:t>některých</a:t>
            </a:r>
            <a:r>
              <a:rPr lang="en-US" dirty="0" smtClean="0"/>
              <a:t> </a:t>
            </a:r>
            <a:r>
              <a:rPr lang="en-US" dirty="0" err="1" smtClean="0"/>
              <a:t>situacích</a:t>
            </a:r>
            <a:r>
              <a:rPr lang="en-US" dirty="0" smtClean="0"/>
              <a:t> je e-</a:t>
            </a:r>
            <a:r>
              <a:rPr lang="en-US" dirty="0" err="1" smtClean="0"/>
              <a:t>kniha</a:t>
            </a:r>
            <a:r>
              <a:rPr lang="en-US" dirty="0" smtClean="0"/>
              <a:t> </a:t>
            </a:r>
            <a:r>
              <a:rPr lang="en-US" dirty="0" err="1" smtClean="0"/>
              <a:t>praktičtější</a:t>
            </a:r>
            <a:r>
              <a:rPr lang="en-US" dirty="0" smtClean="0"/>
              <a:t> (</a:t>
            </a:r>
            <a:r>
              <a:rPr lang="en-US" dirty="0" err="1" smtClean="0"/>
              <a:t>dovolená</a:t>
            </a:r>
            <a:r>
              <a:rPr lang="en-US" dirty="0" smtClean="0"/>
              <a:t>, </a:t>
            </a:r>
            <a:r>
              <a:rPr lang="en-US" dirty="0" err="1" smtClean="0"/>
              <a:t>pobyt</a:t>
            </a:r>
            <a:r>
              <a:rPr lang="en-US" dirty="0" smtClean="0"/>
              <a:t> v </a:t>
            </a:r>
            <a:r>
              <a:rPr lang="en-US" dirty="0" err="1" smtClean="0"/>
              <a:t>nemocnici</a:t>
            </a:r>
            <a:r>
              <a:rPr lang="cs-CZ" dirty="0" smtClean="0"/>
              <a:t>¨, čtení v letadle</a:t>
            </a:r>
          </a:p>
          <a:p>
            <a:pPr lvl="2"/>
            <a:r>
              <a:rPr lang="cs-CZ" dirty="0" smtClean="0"/>
              <a:t> </a:t>
            </a:r>
            <a:r>
              <a:rPr lang="en-US" dirty="0" err="1" smtClean="0"/>
              <a:t>čtení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mobilním</a:t>
            </a:r>
            <a:r>
              <a:rPr lang="en-US" dirty="0" smtClean="0"/>
              <a:t> </a:t>
            </a:r>
            <a:r>
              <a:rPr lang="en-US" dirty="0" err="1" smtClean="0"/>
              <a:t>telefonu</a:t>
            </a:r>
            <a:endParaRPr lang="cs-CZ" dirty="0" smtClean="0"/>
          </a:p>
          <a:p>
            <a:r>
              <a:rPr lang="en-US" dirty="0" err="1" smtClean="0"/>
              <a:t>Byla</a:t>
            </a:r>
            <a:r>
              <a:rPr lang="en-US" dirty="0" smtClean="0"/>
              <a:t> </a:t>
            </a:r>
            <a:r>
              <a:rPr lang="en-US" dirty="0" err="1" smtClean="0"/>
              <a:t>tato</a:t>
            </a:r>
            <a:r>
              <a:rPr lang="en-US" dirty="0" smtClean="0"/>
              <a:t> </a:t>
            </a:r>
            <a:r>
              <a:rPr lang="en-US" dirty="0" err="1" smtClean="0"/>
              <a:t>nová</a:t>
            </a:r>
            <a:r>
              <a:rPr lang="en-US" dirty="0" smtClean="0"/>
              <a:t> </a:t>
            </a:r>
            <a:r>
              <a:rPr lang="en-US" dirty="0" err="1" smtClean="0"/>
              <a:t>služba</a:t>
            </a:r>
            <a:r>
              <a:rPr lang="en-US" dirty="0" smtClean="0"/>
              <a:t> </a:t>
            </a:r>
            <a:r>
              <a:rPr lang="en-US" dirty="0" err="1" smtClean="0"/>
              <a:t>důvodem</a:t>
            </a:r>
            <a:r>
              <a:rPr lang="en-US" dirty="0" smtClean="0"/>
              <a:t>, </a:t>
            </a:r>
            <a:r>
              <a:rPr lang="en-US" dirty="0" err="1" smtClean="0"/>
              <a:t>že</a:t>
            </a:r>
            <a:r>
              <a:rPr lang="en-US" dirty="0" smtClean="0"/>
              <a:t> </a:t>
            </a:r>
            <a:r>
              <a:rPr lang="en-US" dirty="0" err="1" smtClean="0"/>
              <a:t>jste</a:t>
            </a:r>
            <a:r>
              <a:rPr lang="en-US" dirty="0" smtClean="0"/>
              <a:t> se u </a:t>
            </a:r>
            <a:r>
              <a:rPr lang="en-US" dirty="0" err="1" smtClean="0"/>
              <a:t>nás</a:t>
            </a:r>
            <a:r>
              <a:rPr lang="en-US" dirty="0" smtClean="0"/>
              <a:t> </a:t>
            </a:r>
            <a:r>
              <a:rPr lang="en-US" dirty="0" err="1" smtClean="0"/>
              <a:t>registroval</a:t>
            </a:r>
            <a:r>
              <a:rPr lang="en-US" dirty="0" smtClean="0"/>
              <a:t>/a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čtenář</a:t>
            </a:r>
            <a:r>
              <a:rPr lang="en-US" dirty="0" smtClean="0"/>
              <a:t>?</a:t>
            </a:r>
            <a:endParaRPr lang="cs-CZ" dirty="0" smtClean="0"/>
          </a:p>
          <a:p>
            <a:pPr lvl="1"/>
            <a:r>
              <a:rPr lang="cs-CZ" dirty="0" smtClean="0"/>
              <a:t>Ano 12%</a:t>
            </a:r>
          </a:p>
          <a:p>
            <a:endParaRPr lang="cs-CZ" dirty="0" smtClean="0"/>
          </a:p>
          <a:p>
            <a:endParaRPr lang="cs-CZ" dirty="0" smtClean="0"/>
          </a:p>
        </p:txBody>
      </p:sp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Výsledky dotazníku: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Byl pro Vás postup, jak si půjčit e-knihu srozumitelný?</a:t>
            </a:r>
            <a:endParaRPr lang="cs-CZ" smtClean="0"/>
          </a:p>
          <a:p>
            <a:pPr lvl="1"/>
            <a:r>
              <a:rPr lang="cs-CZ" smtClean="0"/>
              <a:t>Ano 90%</a:t>
            </a:r>
          </a:p>
          <a:p>
            <a:pPr lvl="1"/>
            <a:r>
              <a:rPr lang="cs-CZ" smtClean="0"/>
              <a:t>Ne 10%</a:t>
            </a:r>
          </a:p>
          <a:p>
            <a:endParaRPr lang="cs-CZ" smtClean="0"/>
          </a:p>
          <a:p>
            <a:endParaRPr lang="cs-CZ" smtClean="0"/>
          </a:p>
          <a:p>
            <a:r>
              <a:rPr lang="en-US" smtClean="0"/>
              <a:t>Měl/a jste při půjčení e-knihy nějaké technické problémy?</a:t>
            </a:r>
            <a:endParaRPr lang="cs-CZ" smtClean="0"/>
          </a:p>
          <a:p>
            <a:pPr lvl="1"/>
            <a:r>
              <a:rPr lang="cs-CZ" smtClean="0"/>
              <a:t>Ne 70%</a:t>
            </a:r>
          </a:p>
          <a:p>
            <a:pPr lvl="1"/>
            <a:r>
              <a:rPr lang="cs-CZ" smtClean="0"/>
              <a:t>Ano 30%</a:t>
            </a:r>
          </a:p>
          <a:p>
            <a:endParaRPr lang="cs-CZ" smtClean="0"/>
          </a:p>
          <a:p>
            <a:pPr lvl="1"/>
            <a:endParaRPr lang="cs-CZ" smtClean="0"/>
          </a:p>
        </p:txBody>
      </p:sp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Výsledky dotazníku:</a:t>
            </a:r>
          </a:p>
        </p:txBody>
      </p:sp>
      <p:pic>
        <p:nvPicPr>
          <p:cNvPr id="25604" name="0 Imagen" descr="/domains1/vx566400/public/www_root/tmp/PNG-lQpxj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2714625"/>
            <a:ext cx="7143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0 Imagen" descr="/domains1/vx566400/public/www_root/tmp/PNG-jEv4x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357813"/>
            <a:ext cx="7143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943850" cy="5124450"/>
          </a:xfrm>
        </p:spPr>
        <p:txBody>
          <a:bodyPr>
            <a:normAutofit fontScale="92500" lnSpcReduction="20000"/>
          </a:bodyPr>
          <a:lstStyle/>
          <a:p>
            <a:r>
              <a:rPr lang="en-US" smtClean="0"/>
              <a:t>Měl/a jste při půjčení e-knihy nějaké technické problémy?</a:t>
            </a:r>
            <a:r>
              <a:rPr lang="cs-CZ" smtClean="0"/>
              <a:t> Pokud ano, jaké?</a:t>
            </a:r>
          </a:p>
          <a:p>
            <a:pPr lvl="2"/>
            <a:r>
              <a:rPr lang="en-US" smtClean="0"/>
              <a:t>nutnost instalovat e</a:t>
            </a:r>
            <a:r>
              <a:rPr lang="cs-CZ" smtClean="0"/>
              <a:t>Rea</a:t>
            </a:r>
            <a:r>
              <a:rPr lang="en-US" smtClean="0"/>
              <a:t>ding</a:t>
            </a:r>
            <a:endParaRPr lang="cs-CZ" smtClean="0"/>
          </a:p>
          <a:p>
            <a:pPr lvl="2"/>
            <a:r>
              <a:rPr lang="en-US" smtClean="0"/>
              <a:t>Nemám a nechci si kupovat čtečku e-knih.</a:t>
            </a:r>
            <a:endParaRPr lang="cs-CZ" smtClean="0"/>
          </a:p>
          <a:p>
            <a:pPr lvl="2"/>
            <a:r>
              <a:rPr lang="en-US" smtClean="0"/>
              <a:t>mám špatnou čtečku – kindle</a:t>
            </a:r>
            <a:endParaRPr lang="cs-CZ" smtClean="0"/>
          </a:p>
          <a:p>
            <a:pPr lvl="2"/>
            <a:r>
              <a:rPr lang="en-US" smtClean="0"/>
              <a:t>nelze stáhnout do mojí čtečky</a:t>
            </a:r>
            <a:endParaRPr lang="cs-CZ" smtClean="0"/>
          </a:p>
          <a:p>
            <a:pPr lvl="2"/>
            <a:r>
              <a:rPr lang="en-US" smtClean="0"/>
              <a:t>kniha mi nesla vubec stahnout z ereadingu v tabletu s androidem,takze jsem zadane knihy vubec nemela moznost cist</a:t>
            </a:r>
            <a:endParaRPr lang="cs-CZ" smtClean="0"/>
          </a:p>
          <a:p>
            <a:pPr lvl="2"/>
            <a:r>
              <a:rPr lang="en-US" smtClean="0"/>
              <a:t>není přístupný všem čtečkám, i když máte e reading, ne na všech typech lze použít a na portálu mi nedokázali odpovědět proč</a:t>
            </a:r>
            <a:endParaRPr lang="cs-CZ" smtClean="0"/>
          </a:p>
          <a:p>
            <a:pPr lvl="2"/>
            <a:r>
              <a:rPr lang="en-US" smtClean="0"/>
              <a:t>slozita prace se cteckou z knihovny</a:t>
            </a:r>
            <a:endParaRPr lang="cs-CZ" smtClean="0"/>
          </a:p>
          <a:p>
            <a:pPr lvl="2"/>
            <a:r>
              <a:rPr lang="en-US" smtClean="0"/>
              <a:t>moje čtečka nemá připojení na internet, musím knihu stáhnout nejprve do počítače a pak ji přesunout</a:t>
            </a:r>
            <a:endParaRPr lang="cs-CZ" sz="3000" smtClean="0"/>
          </a:p>
          <a:p>
            <a:pPr lvl="2"/>
            <a:r>
              <a:rPr lang="en-US" smtClean="0"/>
              <a:t>potřeboval jsem zajít do knihovny a poradit od personálu jak na to</a:t>
            </a:r>
            <a:endParaRPr lang="cs-CZ" sz="3000" smtClean="0"/>
          </a:p>
          <a:p>
            <a:pPr lvl="2"/>
            <a:endParaRPr lang="cs-CZ" smtClean="0"/>
          </a:p>
          <a:p>
            <a:pPr lvl="2"/>
            <a:endParaRPr lang="cs-CZ" smtClean="0"/>
          </a:p>
        </p:txBody>
      </p:sp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Výsledky dotazníku: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729538" cy="5053013"/>
          </a:xfrm>
        </p:spPr>
        <p:txBody>
          <a:bodyPr/>
          <a:lstStyle/>
          <a:p>
            <a:r>
              <a:rPr lang="en-US" smtClean="0"/>
              <a:t>Půjčujete si e-knihy pravidelně?</a:t>
            </a:r>
            <a:endParaRPr lang="cs-CZ" smtClean="0"/>
          </a:p>
          <a:p>
            <a:pPr lvl="1"/>
            <a:r>
              <a:rPr lang="cs-CZ" smtClean="0"/>
              <a:t>41% ano, 66% ne</a:t>
            </a:r>
          </a:p>
          <a:p>
            <a:r>
              <a:rPr lang="en-US" smtClean="0"/>
              <a:t>Jak jste spokojen/a s nabídkou e-knih v katalogu Jihočeské vědecké knihovny?</a:t>
            </a:r>
            <a:endParaRPr lang="cs-CZ" smtClean="0"/>
          </a:p>
          <a:p>
            <a:pPr lvl="1"/>
            <a:r>
              <a:rPr lang="cs-CZ" smtClean="0"/>
              <a:t>3-5 *</a:t>
            </a:r>
          </a:p>
          <a:p>
            <a:endParaRPr lang="cs-CZ" smtClean="0"/>
          </a:p>
          <a:p>
            <a:endParaRPr lang="cs-CZ" smtClean="0"/>
          </a:p>
          <a:p>
            <a:endParaRPr lang="cs-CZ" smtClean="0"/>
          </a:p>
          <a:p>
            <a:r>
              <a:rPr lang="en-US" smtClean="0"/>
              <a:t>Máte v úmyslu si některou z vypůjčených e-knih zakoupit i v tištěné podobě?</a:t>
            </a:r>
            <a:endParaRPr lang="cs-CZ" smtClean="0"/>
          </a:p>
          <a:p>
            <a:pPr lvl="1"/>
            <a:r>
              <a:rPr lang="cs-CZ" smtClean="0"/>
              <a:t>Ano 20%, ne 80%</a:t>
            </a:r>
          </a:p>
          <a:p>
            <a:endParaRPr lang="cs-CZ" smtClean="0"/>
          </a:p>
        </p:txBody>
      </p:sp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Výsledky dotazníku:</a:t>
            </a:r>
          </a:p>
        </p:txBody>
      </p:sp>
      <p:pic>
        <p:nvPicPr>
          <p:cNvPr id="27652" name="0 Imagen" descr="/domains1/vx566400/public/www_root/tmp/PNG-is0y4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3714750"/>
            <a:ext cx="71437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906072" cy="5149552"/>
          </a:xfrm>
        </p:spPr>
        <p:txBody>
          <a:bodyPr/>
          <a:lstStyle/>
          <a:p>
            <a:r>
              <a:rPr lang="cs-CZ" smtClean="0"/>
              <a:t>K 12.10.2016 </a:t>
            </a:r>
            <a:r>
              <a:rPr lang="cs-CZ" dirty="0" smtClean="0"/>
              <a:t>půjčeno </a:t>
            </a:r>
            <a:r>
              <a:rPr lang="cs-CZ" b="1" dirty="0" smtClean="0"/>
              <a:t>8126 e-knih</a:t>
            </a:r>
            <a:endParaRPr lang="en-US" b="1" dirty="0" smtClean="0"/>
          </a:p>
          <a:p>
            <a:r>
              <a:rPr lang="cs-CZ" dirty="0" smtClean="0"/>
              <a:t>1136 čtenářů</a:t>
            </a:r>
            <a:endParaRPr lang="en-US" dirty="0" smtClean="0"/>
          </a:p>
          <a:p>
            <a:r>
              <a:rPr lang="en-US" dirty="0" smtClean="0"/>
              <a:t>Z </a:t>
            </a:r>
            <a:r>
              <a:rPr lang="en-US" dirty="0" err="1" smtClean="0"/>
              <a:t>toho</a:t>
            </a:r>
            <a:r>
              <a:rPr lang="en-US" dirty="0" smtClean="0"/>
              <a:t> </a:t>
            </a:r>
            <a:r>
              <a:rPr lang="en-US" dirty="0" err="1" smtClean="0"/>
              <a:t>žen</a:t>
            </a:r>
            <a:r>
              <a:rPr lang="en-US" dirty="0" smtClean="0"/>
              <a:t>: </a:t>
            </a:r>
            <a:r>
              <a:rPr lang="cs-CZ" dirty="0" smtClean="0"/>
              <a:t>751</a:t>
            </a:r>
            <a:r>
              <a:rPr lang="en-US" dirty="0" smtClean="0"/>
              <a:t> – 6</a:t>
            </a:r>
            <a:r>
              <a:rPr lang="cs-CZ" dirty="0" smtClean="0"/>
              <a:t>6 </a:t>
            </a:r>
            <a:r>
              <a:rPr lang="en-US" dirty="0" smtClean="0"/>
              <a:t>%</a:t>
            </a:r>
          </a:p>
          <a:p>
            <a:r>
              <a:rPr lang="en-US" dirty="0" err="1" smtClean="0"/>
              <a:t>Věk</a:t>
            </a:r>
            <a:r>
              <a:rPr lang="en-US" dirty="0" smtClean="0"/>
              <a:t> 0-15 : </a:t>
            </a:r>
            <a:r>
              <a:rPr lang="cs-CZ" dirty="0" smtClean="0"/>
              <a:t>	79</a:t>
            </a:r>
            <a:r>
              <a:rPr lang="en-US" dirty="0" smtClean="0"/>
              <a:t> </a:t>
            </a:r>
            <a:r>
              <a:rPr lang="en-US" dirty="0" err="1" smtClean="0"/>
              <a:t>čtenářů</a:t>
            </a:r>
            <a:endParaRPr lang="en-US" dirty="0" smtClean="0"/>
          </a:p>
          <a:p>
            <a:r>
              <a:rPr lang="en-US" dirty="0" err="1" smtClean="0"/>
              <a:t>Věk</a:t>
            </a:r>
            <a:r>
              <a:rPr lang="en-US" dirty="0" smtClean="0"/>
              <a:t> 16-30: </a:t>
            </a:r>
            <a:r>
              <a:rPr lang="cs-CZ" dirty="0" smtClean="0"/>
              <a:t>388</a:t>
            </a:r>
            <a:r>
              <a:rPr lang="en-US" dirty="0" smtClean="0"/>
              <a:t> </a:t>
            </a:r>
            <a:r>
              <a:rPr lang="en-US" dirty="0" err="1" smtClean="0"/>
              <a:t>čtenářů</a:t>
            </a:r>
            <a:endParaRPr lang="en-US" dirty="0" smtClean="0"/>
          </a:p>
          <a:p>
            <a:r>
              <a:rPr lang="en-US" dirty="0" err="1" smtClean="0"/>
              <a:t>Věk</a:t>
            </a:r>
            <a:r>
              <a:rPr lang="en-US" dirty="0" smtClean="0"/>
              <a:t> 31-50: </a:t>
            </a:r>
            <a:r>
              <a:rPr lang="cs-CZ" dirty="0" smtClean="0"/>
              <a:t>451</a:t>
            </a:r>
            <a:r>
              <a:rPr lang="en-US" dirty="0" smtClean="0"/>
              <a:t> </a:t>
            </a:r>
            <a:r>
              <a:rPr lang="en-US" dirty="0" err="1" smtClean="0"/>
              <a:t>čtenářů</a:t>
            </a:r>
            <a:endParaRPr lang="en-US" dirty="0" smtClean="0"/>
          </a:p>
          <a:p>
            <a:r>
              <a:rPr lang="en-US" dirty="0" err="1" smtClean="0"/>
              <a:t>Věk</a:t>
            </a:r>
            <a:r>
              <a:rPr lang="en-US" dirty="0" smtClean="0"/>
              <a:t> 51-60: </a:t>
            </a:r>
            <a:r>
              <a:rPr lang="cs-CZ" dirty="0" smtClean="0"/>
              <a:t>122</a:t>
            </a:r>
            <a:r>
              <a:rPr lang="en-US" dirty="0" smtClean="0"/>
              <a:t> </a:t>
            </a:r>
            <a:r>
              <a:rPr lang="en-US" dirty="0" err="1" smtClean="0"/>
              <a:t>čtenářů</a:t>
            </a:r>
            <a:endParaRPr lang="en-US" dirty="0" smtClean="0"/>
          </a:p>
          <a:p>
            <a:r>
              <a:rPr lang="en-US" dirty="0" err="1" smtClean="0"/>
              <a:t>Věk</a:t>
            </a:r>
            <a:r>
              <a:rPr lang="en-US" dirty="0" smtClean="0"/>
              <a:t> 61+  : </a:t>
            </a:r>
            <a:r>
              <a:rPr lang="cs-CZ" dirty="0" smtClean="0"/>
              <a:t>88</a:t>
            </a:r>
            <a:r>
              <a:rPr lang="en-US" dirty="0" smtClean="0"/>
              <a:t> </a:t>
            </a:r>
            <a:r>
              <a:rPr lang="en-US" dirty="0" err="1" smtClean="0"/>
              <a:t>čtenářů</a:t>
            </a:r>
            <a:endParaRPr lang="en-US" dirty="0" smtClean="0"/>
          </a:p>
          <a:p>
            <a:r>
              <a:rPr lang="en-US" dirty="0" err="1" smtClean="0"/>
              <a:t>Nejmladší</a:t>
            </a:r>
            <a:r>
              <a:rPr lang="en-US" dirty="0" smtClean="0"/>
              <a:t> </a:t>
            </a:r>
            <a:r>
              <a:rPr lang="en-US" dirty="0" err="1" smtClean="0"/>
              <a:t>čtenář</a:t>
            </a:r>
            <a:r>
              <a:rPr lang="en-US" dirty="0" smtClean="0"/>
              <a:t>: 5 let</a:t>
            </a:r>
          </a:p>
          <a:p>
            <a:r>
              <a:rPr lang="en-US" dirty="0" err="1" smtClean="0"/>
              <a:t>Nejstarší</a:t>
            </a:r>
            <a:r>
              <a:rPr lang="en-US" dirty="0" smtClean="0"/>
              <a:t> </a:t>
            </a:r>
            <a:r>
              <a:rPr lang="en-US" dirty="0" err="1" smtClean="0"/>
              <a:t>čtenář</a:t>
            </a:r>
            <a:r>
              <a:rPr lang="en-US" dirty="0" smtClean="0"/>
              <a:t>: </a:t>
            </a:r>
            <a:r>
              <a:rPr lang="cs-CZ" dirty="0" smtClean="0"/>
              <a:t>85</a:t>
            </a:r>
            <a:r>
              <a:rPr lang="en-US" dirty="0" smtClean="0"/>
              <a:t> let</a:t>
            </a:r>
          </a:p>
          <a:p>
            <a:endParaRPr 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Zkušenosti téměř po roce …</a:t>
            </a:r>
            <a:endParaRPr lang="en-US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658100" cy="5338763"/>
          </a:xfrm>
        </p:spPr>
        <p:txBody>
          <a:bodyPr>
            <a:normAutofit fontScale="92500" lnSpcReduction="20000"/>
          </a:bodyPr>
          <a:lstStyle/>
          <a:p>
            <a:pPr>
              <a:buFont typeface="Wingdings 2" pitchFamily="18" charset="2"/>
              <a:buNone/>
            </a:pPr>
            <a:r>
              <a:rPr lang="cs-CZ" dirty="0" smtClean="0"/>
              <a:t>  solidní nabídka českých titulů včetně bestsellerů, na jejichž tištěnou verzi máme řadu rezervací, nabídka titulů je průběžně doplňována </a:t>
            </a:r>
          </a:p>
          <a:p>
            <a:pPr>
              <a:buFont typeface="Wingdings 2" pitchFamily="18" charset="2"/>
              <a:buNone/>
            </a:pPr>
            <a:r>
              <a:rPr lang="cs-CZ" dirty="0" smtClean="0"/>
              <a:t>  implementace do knihovního systému a velmi jednoduché provedení výpůjčky v PC i mobilní verzi katalogu knihovny</a:t>
            </a:r>
          </a:p>
          <a:p>
            <a:pPr marL="538163">
              <a:buFont typeface="Wingdings 2" pitchFamily="18" charset="2"/>
              <a:buNone/>
            </a:pPr>
            <a:r>
              <a:rPr lang="cs-CZ" dirty="0" smtClean="0"/>
              <a:t>platba pouze za uskutečněné výpůjčky, nikoli za nabídku všech e-knih (akvizice)</a:t>
            </a:r>
          </a:p>
          <a:p>
            <a:pPr marL="538163">
              <a:buFont typeface="Wingdings 2" pitchFamily="18" charset="2"/>
              <a:buNone/>
            </a:pPr>
            <a:r>
              <a:rPr lang="cs-CZ" dirty="0" smtClean="0"/>
              <a:t> k dispozici i první strany knihy v </a:t>
            </a:r>
            <a:r>
              <a:rPr lang="cs-CZ" dirty="0" err="1" smtClean="0"/>
              <a:t>pdf</a:t>
            </a:r>
            <a:r>
              <a:rPr lang="cs-CZ" dirty="0" smtClean="0"/>
              <a:t> a dalších formátech</a:t>
            </a:r>
          </a:p>
          <a:p>
            <a:pPr>
              <a:buFont typeface="Wingdings 2" pitchFamily="18" charset="2"/>
              <a:buNone/>
            </a:pPr>
            <a:r>
              <a:rPr lang="cs-CZ" dirty="0" smtClean="0"/>
              <a:t>    e-knihy je možné číst pouze na některých </a:t>
            </a:r>
            <a:r>
              <a:rPr lang="cs-CZ" dirty="0" err="1" smtClean="0"/>
              <a:t>tabletech</a:t>
            </a:r>
            <a:r>
              <a:rPr lang="cs-CZ" dirty="0" smtClean="0"/>
              <a:t> a chytrých telefonech , popř. na čtečkách </a:t>
            </a:r>
            <a:r>
              <a:rPr lang="cs-CZ" dirty="0" err="1" smtClean="0"/>
              <a:t>eReadingu</a:t>
            </a:r>
            <a:endParaRPr lang="cs-CZ" dirty="0" smtClean="0"/>
          </a:p>
          <a:p>
            <a:pPr>
              <a:buFont typeface="Wingdings 2" pitchFamily="18" charset="2"/>
              <a:buNone/>
            </a:pPr>
            <a:r>
              <a:rPr lang="cs-CZ" dirty="0" smtClean="0"/>
              <a:t>  </a:t>
            </a:r>
          </a:p>
        </p:txBody>
      </p:sp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eReading</a:t>
            </a:r>
            <a:r>
              <a:rPr lang="cs-CZ" dirty="0" smtClean="0"/>
              <a:t> v JVK</a:t>
            </a:r>
          </a:p>
        </p:txBody>
      </p:sp>
      <p:pic>
        <p:nvPicPr>
          <p:cNvPr id="28676" name="Picture 5" descr="Plus ad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88" y="1643063"/>
            <a:ext cx="179387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Plus ad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88" y="2857500"/>
            <a:ext cx="179387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Plus ad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4143380"/>
            <a:ext cx="179387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Plus ad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5013176"/>
            <a:ext cx="179387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math minus ic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5949280"/>
            <a:ext cx="179387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Půjčování e-knih v JVK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cs-CZ" dirty="0" smtClean="0"/>
          </a:p>
          <a:p>
            <a:r>
              <a:rPr lang="cs-CZ" dirty="0" err="1" smtClean="0"/>
              <a:t>eReading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err="1" smtClean="0"/>
              <a:t>Flexibooks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cs-CZ" dirty="0" smtClean="0"/>
              <a:t>2000 titulů</a:t>
            </a:r>
          </a:p>
          <a:p>
            <a:r>
              <a:rPr lang="cs-CZ" dirty="0" smtClean="0"/>
              <a:t>Beletrie</a:t>
            </a:r>
          </a:p>
          <a:p>
            <a:r>
              <a:rPr lang="cs-CZ" dirty="0" smtClean="0"/>
              <a:t>Aplikace </a:t>
            </a:r>
            <a:r>
              <a:rPr lang="cs-CZ" dirty="0" err="1" smtClean="0"/>
              <a:t>eReading</a:t>
            </a:r>
            <a:r>
              <a:rPr lang="cs-CZ" dirty="0" smtClean="0"/>
              <a:t> (</a:t>
            </a:r>
            <a:r>
              <a:rPr lang="cs-CZ" dirty="0" err="1" smtClean="0"/>
              <a:t>googleplay</a:t>
            </a:r>
            <a:r>
              <a:rPr lang="cs-CZ" dirty="0" smtClean="0"/>
              <a:t>..)</a:t>
            </a:r>
          </a:p>
          <a:p>
            <a:r>
              <a:rPr lang="cs-CZ" dirty="0" smtClean="0"/>
              <a:t>Tablety, mobily, čtečky s Android, </a:t>
            </a:r>
            <a:r>
              <a:rPr lang="cs-CZ" dirty="0" err="1" smtClean="0"/>
              <a:t>iOS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 smtClean="0"/>
              <a:t>2500 titulů</a:t>
            </a:r>
          </a:p>
          <a:p>
            <a:r>
              <a:rPr lang="cs-CZ" dirty="0" smtClean="0"/>
              <a:t>Odborná literatura, učebnice</a:t>
            </a:r>
          </a:p>
          <a:p>
            <a:r>
              <a:rPr lang="cs-CZ" dirty="0" smtClean="0"/>
              <a:t>Čtečka </a:t>
            </a:r>
            <a:r>
              <a:rPr lang="cs-CZ" dirty="0" err="1" smtClean="0"/>
              <a:t>Flexibooks</a:t>
            </a:r>
            <a:endParaRPr lang="cs-CZ" dirty="0" smtClean="0"/>
          </a:p>
          <a:p>
            <a:r>
              <a:rPr lang="cs-CZ" dirty="0" smtClean="0"/>
              <a:t>Tablety, PC s Windows, Android, </a:t>
            </a:r>
            <a:r>
              <a:rPr lang="cs-CZ" dirty="0" err="1" smtClean="0"/>
              <a:t>iOS</a:t>
            </a: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Rozšířené vyhledávání</a:t>
            </a:r>
          </a:p>
          <a:p>
            <a:r>
              <a:rPr lang="cs-CZ" dirty="0" smtClean="0"/>
              <a:t>Tzv. </a:t>
            </a:r>
            <a:r>
              <a:rPr lang="cs-CZ" smtClean="0"/>
              <a:t>fasety</a:t>
            </a:r>
          </a:p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Vyhledávání v katalogu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5"/>
            <a:ext cx="8746487" cy="480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318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5396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Jmění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– klasické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luk">
  <a:themeElements>
    <a:clrScheme name="Shlu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2764</TotalTime>
  <Words>3262</Words>
  <Application>Microsoft Office PowerPoint</Application>
  <PresentationFormat>Předvádění na obrazovce (4:3)</PresentationFormat>
  <Paragraphs>594</Paragraphs>
  <Slides>129</Slides>
  <Notes>9</Notes>
  <HiddenSlides>0</HiddenSlides>
  <MMClips>0</MMClips>
  <ScaleCrop>false</ScaleCrop>
  <HeadingPairs>
    <vt:vector size="6" baseType="variant"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129</vt:i4>
      </vt:variant>
    </vt:vector>
  </HeadingPairs>
  <TitlesOfParts>
    <vt:vector size="132" baseType="lpstr">
      <vt:lpstr>Jmění</vt:lpstr>
      <vt:lpstr>Shluk</vt:lpstr>
      <vt:lpstr>Acrobat Document</vt:lpstr>
      <vt:lpstr>E-knihy a knihovny</vt:lpstr>
      <vt:lpstr>1. E-knihy – trocha teorie…</vt:lpstr>
      <vt:lpstr>2. E-knihy  v knihovnách </vt:lpstr>
      <vt:lpstr>3.  Půjčování e-knih</vt:lpstr>
      <vt:lpstr>Definice E-knihy v TDKIV</vt:lpstr>
      <vt:lpstr>Definice E-knihy</vt:lpstr>
      <vt:lpstr>Vývoj E-knihy</vt:lpstr>
      <vt:lpstr>www.gutenberg.org</vt:lpstr>
      <vt:lpstr>Technologie, formáty …</vt:lpstr>
      <vt:lpstr>Tvorba E-knih</vt:lpstr>
      <vt:lpstr>Jak vzniká E-kniha</vt:lpstr>
      <vt:lpstr>Jak vzniká E-kniha </vt:lpstr>
      <vt:lpstr>Jak vzniká E-kniha </vt:lpstr>
      <vt:lpstr>Jak vzniká E-kniha </vt:lpstr>
      <vt:lpstr>Jak vzniká E-kniha</vt:lpstr>
      <vt:lpstr>Kde sehnat e-knihy … ke koupi  k soukromým účelům</vt:lpstr>
      <vt:lpstr>E-knihy a knihovny</vt:lpstr>
      <vt:lpstr>E-knihy a AZ</vt:lpstr>
      <vt:lpstr>E-knihy a AZ</vt:lpstr>
      <vt:lpstr>E-knihy a AZ</vt:lpstr>
      <vt:lpstr>Knihovny a AZ obecně</vt:lpstr>
      <vt:lpstr>E-knihy a co s nimi</vt:lpstr>
      <vt:lpstr>Půjčování E-knih v knihovnách</vt:lpstr>
      <vt:lpstr> Půjčování E-knih v knihovnách</vt:lpstr>
      <vt:lpstr>Půjčování E-knih v knihovnách ve světě:</vt:lpstr>
      <vt:lpstr>Půjčování E-knih v knihovnách</vt:lpstr>
      <vt:lpstr>Světové srovnání</vt:lpstr>
      <vt:lpstr>E-knihy ve světě - Švédsko</vt:lpstr>
      <vt:lpstr>E-knihy ve světě - Švédsko</vt:lpstr>
      <vt:lpstr>E-knihy ve světě – Velká Británie</vt:lpstr>
      <vt:lpstr>E-knihy v Německu</vt:lpstr>
      <vt:lpstr>E-knihy ve Francii</vt:lpstr>
      <vt:lpstr>E-knihy v USA</vt:lpstr>
      <vt:lpstr>E-knihy v USA</vt:lpstr>
      <vt:lpstr>E-knihy u nás</vt:lpstr>
      <vt:lpstr>Manuscriptorium</vt:lpstr>
      <vt:lpstr>Kramerius</vt:lpstr>
      <vt:lpstr>Kramerius</vt:lpstr>
      <vt:lpstr>Národní digitální knihovna</vt:lpstr>
      <vt:lpstr>Europeana – evropská digitální knihovna</vt:lpstr>
      <vt:lpstr>Googlebooks</vt:lpstr>
      <vt:lpstr>Googlebooks</vt:lpstr>
      <vt:lpstr>E-knihy u nás - MKP</vt:lpstr>
      <vt:lpstr>Další volné knihy MKP http://www.mlp.cz/cz/projekty/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V. Vojtíšek - MKP</vt:lpstr>
      <vt:lpstr>E-knihy u nás - další volné knihy</vt:lpstr>
      <vt:lpstr>Další volné knihy - inspirace</vt:lpstr>
      <vt:lpstr>Co tedy knihovny mohou?</vt:lpstr>
      <vt:lpstr>Co knihovny u nás mohou?</vt:lpstr>
      <vt:lpstr>Půjčování e-knih  v Jihočeské vědecké knihovně  v Českých Budějovicích</vt:lpstr>
      <vt:lpstr>E-knihy v JVK ČB - vývoj</vt:lpstr>
      <vt:lpstr>E-knihy v JVK ČB - vývoj</vt:lpstr>
      <vt:lpstr>E-knihy v JVK ČB - vývoj</vt:lpstr>
      <vt:lpstr>eReading</vt:lpstr>
      <vt:lpstr>eReading</vt:lpstr>
      <vt:lpstr>Testování, čtenářské manuály, školení …</vt:lpstr>
      <vt:lpstr>Postup e-výpůjčky</vt:lpstr>
      <vt:lpstr>E-knihy přímo v katalogu</vt:lpstr>
      <vt:lpstr>Informace o e-výpůjčce</vt:lpstr>
      <vt:lpstr>Informační e-mail</vt:lpstr>
      <vt:lpstr>E-kniha přímo v aplikaci eReading</vt:lpstr>
      <vt:lpstr>Příprava, propagace …</vt:lpstr>
      <vt:lpstr>Snímek 85</vt:lpstr>
      <vt:lpstr>Snímek 86</vt:lpstr>
      <vt:lpstr>Co tedy čtenářům nabízíme</vt:lpstr>
      <vt:lpstr>První zkušenosti</vt:lpstr>
      <vt:lpstr>První zkušenosti</vt:lpstr>
      <vt:lpstr>Výsledky dotazníku:</vt:lpstr>
      <vt:lpstr>Výsledky dotazníku:</vt:lpstr>
      <vt:lpstr>Výsledky dotazníku:</vt:lpstr>
      <vt:lpstr>Výsledky dotazníku:</vt:lpstr>
      <vt:lpstr>Zkušenosti téměř po roce …</vt:lpstr>
      <vt:lpstr>eReading v JVK</vt:lpstr>
      <vt:lpstr>Půjčování e-knih v JVK</vt:lpstr>
      <vt:lpstr>Vyhledávání v katalogu</vt:lpstr>
      <vt:lpstr>Snímek 98</vt:lpstr>
      <vt:lpstr>Snímek 99</vt:lpstr>
      <vt:lpstr>Snímek 100</vt:lpstr>
      <vt:lpstr>E-knihy – cena za výpůjčku</vt:lpstr>
      <vt:lpstr>Flexibooks </vt:lpstr>
      <vt:lpstr>Snímek 103</vt:lpstr>
      <vt:lpstr>Co tedy čtenářům nabízíme</vt:lpstr>
      <vt:lpstr>Zkušenosti - výpůjčky</vt:lpstr>
      <vt:lpstr>Zkušenosti – e-výpůjčky</vt:lpstr>
      <vt:lpstr>Zkušenosti – e-výpůjčky</vt:lpstr>
      <vt:lpstr>  Zkušenosti - nejžádanější tituly </vt:lpstr>
      <vt:lpstr>  Zkušenosti - nejžádanější tituly </vt:lpstr>
      <vt:lpstr>Zkušenosti JVK …</vt:lpstr>
      <vt:lpstr>Zkušenosti – věk čtenářů</vt:lpstr>
      <vt:lpstr>Zkušenosti - čtenáři</vt:lpstr>
      <vt:lpstr>Zkušenosti - čtenáři</vt:lpstr>
      <vt:lpstr>Reklama, propagace, reklama</vt:lpstr>
      <vt:lpstr>Propagace</vt:lpstr>
      <vt:lpstr>Snímek 116</vt:lpstr>
      <vt:lpstr>Snímek 117</vt:lpstr>
      <vt:lpstr>Snímek 118</vt:lpstr>
      <vt:lpstr>Snímek 119</vt:lpstr>
      <vt:lpstr>Snímek 120</vt:lpstr>
      <vt:lpstr>Otázky</vt:lpstr>
      <vt:lpstr>Jak dál v České republice?</vt:lpstr>
      <vt:lpstr>Snímek 123</vt:lpstr>
      <vt:lpstr>Zájem nakladatelů?</vt:lpstr>
      <vt:lpstr>Decizní sféra -</vt:lpstr>
      <vt:lpstr>Francie – zájem zřizovatelů</vt:lpstr>
      <vt:lpstr>Francie</vt:lpstr>
      <vt:lpstr>Holandsko - nová studie k modelům e-vypůjček</vt:lpstr>
      <vt:lpstr>Cena za výpůjčku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hajkova</dc:creator>
  <cp:lastModifiedBy>hajkova</cp:lastModifiedBy>
  <cp:revision>277</cp:revision>
  <dcterms:created xsi:type="dcterms:W3CDTF">2011-10-31T10:50:41Z</dcterms:created>
  <dcterms:modified xsi:type="dcterms:W3CDTF">2017-10-16T12:54:23Z</dcterms:modified>
</cp:coreProperties>
</file>